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4A_26395A31.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103"/>
  </p:notesMasterIdLst>
  <p:sldIdLst>
    <p:sldId id="256" r:id="rId2"/>
    <p:sldId id="258" r:id="rId3"/>
    <p:sldId id="259" r:id="rId4"/>
    <p:sldId id="260" r:id="rId5"/>
    <p:sldId id="261" r:id="rId6"/>
    <p:sldId id="262" r:id="rId7"/>
    <p:sldId id="330" r:id="rId8"/>
    <p:sldId id="349" r:id="rId9"/>
    <p:sldId id="284" r:id="rId10"/>
    <p:sldId id="342" r:id="rId11"/>
    <p:sldId id="285" r:id="rId12"/>
    <p:sldId id="286" r:id="rId13"/>
    <p:sldId id="287" r:id="rId14"/>
    <p:sldId id="288" r:id="rId15"/>
    <p:sldId id="291" r:id="rId16"/>
    <p:sldId id="290" r:id="rId17"/>
    <p:sldId id="350" r:id="rId18"/>
    <p:sldId id="293" r:id="rId19"/>
    <p:sldId id="292" r:id="rId20"/>
    <p:sldId id="294" r:id="rId21"/>
    <p:sldId id="295" r:id="rId22"/>
    <p:sldId id="296" r:id="rId23"/>
    <p:sldId id="297" r:id="rId24"/>
    <p:sldId id="298" r:id="rId25"/>
    <p:sldId id="299" r:id="rId26"/>
    <p:sldId id="300" r:id="rId27"/>
    <p:sldId id="339" r:id="rId28"/>
    <p:sldId id="318" r:id="rId29"/>
    <p:sldId id="319" r:id="rId30"/>
    <p:sldId id="325" r:id="rId31"/>
    <p:sldId id="321" r:id="rId32"/>
    <p:sldId id="326" r:id="rId33"/>
    <p:sldId id="323" r:id="rId34"/>
    <p:sldId id="324" r:id="rId35"/>
    <p:sldId id="264" r:id="rId36"/>
    <p:sldId id="263" r:id="rId37"/>
    <p:sldId id="303" r:id="rId38"/>
    <p:sldId id="265" r:id="rId39"/>
    <p:sldId id="268" r:id="rId40"/>
    <p:sldId id="327" r:id="rId41"/>
    <p:sldId id="270" r:id="rId42"/>
    <p:sldId id="328" r:id="rId43"/>
    <p:sldId id="273" r:id="rId44"/>
    <p:sldId id="361" r:id="rId45"/>
    <p:sldId id="266" r:id="rId46"/>
    <p:sldId id="278" r:id="rId47"/>
    <p:sldId id="308" r:id="rId48"/>
    <p:sldId id="340" r:id="rId49"/>
    <p:sldId id="386" r:id="rId50"/>
    <p:sldId id="333" r:id="rId51"/>
    <p:sldId id="334" r:id="rId52"/>
    <p:sldId id="335" r:id="rId53"/>
    <p:sldId id="336" r:id="rId54"/>
    <p:sldId id="385" r:id="rId55"/>
    <p:sldId id="271" r:id="rId56"/>
    <p:sldId id="272" r:id="rId57"/>
    <p:sldId id="274" r:id="rId58"/>
    <p:sldId id="276" r:id="rId59"/>
    <p:sldId id="306" r:id="rId60"/>
    <p:sldId id="312" r:id="rId61"/>
    <p:sldId id="313" r:id="rId62"/>
    <p:sldId id="360" r:id="rId63"/>
    <p:sldId id="302" r:id="rId64"/>
    <p:sldId id="317" r:id="rId65"/>
    <p:sldId id="369" r:id="rId66"/>
    <p:sldId id="279" r:id="rId67"/>
    <p:sldId id="307" r:id="rId68"/>
    <p:sldId id="341" r:id="rId69"/>
    <p:sldId id="332" r:id="rId70"/>
    <p:sldId id="344" r:id="rId71"/>
    <p:sldId id="347" r:id="rId72"/>
    <p:sldId id="348" r:id="rId73"/>
    <p:sldId id="352" r:id="rId74"/>
    <p:sldId id="355" r:id="rId75"/>
    <p:sldId id="357" r:id="rId76"/>
    <p:sldId id="354" r:id="rId77"/>
    <p:sldId id="356" r:id="rId78"/>
    <p:sldId id="359" r:id="rId79"/>
    <p:sldId id="365" r:id="rId80"/>
    <p:sldId id="364" r:id="rId81"/>
    <p:sldId id="383" r:id="rId82"/>
    <p:sldId id="280" r:id="rId83"/>
    <p:sldId id="379" r:id="rId84"/>
    <p:sldId id="281" r:id="rId85"/>
    <p:sldId id="367" r:id="rId86"/>
    <p:sldId id="372" r:id="rId87"/>
    <p:sldId id="370" r:id="rId88"/>
    <p:sldId id="373" r:id="rId89"/>
    <p:sldId id="374" r:id="rId90"/>
    <p:sldId id="376" r:id="rId91"/>
    <p:sldId id="377" r:id="rId92"/>
    <p:sldId id="358" r:id="rId93"/>
    <p:sldId id="371" r:id="rId94"/>
    <p:sldId id="375" r:id="rId95"/>
    <p:sldId id="378" r:id="rId96"/>
    <p:sldId id="380" r:id="rId97"/>
    <p:sldId id="381" r:id="rId98"/>
    <p:sldId id="282" r:id="rId99"/>
    <p:sldId id="368" r:id="rId100"/>
    <p:sldId id="384" r:id="rId101"/>
    <p:sldId id="283"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08CD5F-2FF5-C5E4-7CCB-676E73A82AED}" name="GIULIA VALENTINI" initials="GV" userId="S::giulia.valentini@studbocconi.it::c24dbad2-3915-4524-83a7-848dbda68863" providerId="AD"/>
  <p188:author id="{88693F9B-A536-F907-2CA4-2FF0BD7B354C}" name="GIULIA MARCANTONIO" initials="GM" userId="S::giulia.marcantonio@studbocconi.it::3313f38e-eb57-4435-ad5c-08823713f78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A748"/>
    <a:srgbClr val="657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06430-3FEF-D349-9428-84139EC94989}" v="7111" dt="2025-12-05T16:28:27.828"/>
    <p1510:client id="{39A6CAC5-14E2-0A42-BE9E-99CFAD84DE3F}" v="6008" dt="2025-12-05T17:16:24.557"/>
    <p1510:client id="{61F294FF-184B-47A4-85AD-6234A5B2A81E}" v="5112" dt="2025-12-05T17:31:16.324"/>
    <p1510:client id="{7A12D29B-D20E-F30E-9743-1D1E57DA275D}" v="754" dt="2025-12-05T01:27:41.003"/>
    <p1510:client id="{950F5DA9-3213-5B44-AFE4-375AE291E639}" v="3542" dt="2025-12-05T17:28:42.686"/>
    <p1510:client id="{E7410357-EEFD-4938-8464-8C85BF189C78}" v="1463" dt="2025-12-05T15:50:05.19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3" d="100"/>
          <a:sy n="83" d="100"/>
        </p:scale>
        <p:origin x="408"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8/10/relationships/authors" Targe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omments/modernComment_14A_26395A31.xml><?xml version="1.0" encoding="utf-8"?>
<p188:cmLst xmlns:a="http://schemas.openxmlformats.org/drawingml/2006/main" xmlns:r="http://schemas.openxmlformats.org/officeDocument/2006/relationships" xmlns:p188="http://schemas.microsoft.com/office/powerpoint/2018/8/main">
  <p188:cm id="{67B44B02-0B91-484D-BE3B-0E4C680063CA}" authorId="{3908CD5F-2FF5-C5E4-7CCB-676E73A82AED}" created="2025-12-04T16:24:10.339">
    <pc:sldMkLst xmlns:pc="http://schemas.microsoft.com/office/powerpoint/2013/main/command">
      <pc:docMk/>
      <pc:sldMk cId="641292849" sldId="330"/>
    </pc:sldMkLst>
    <p188:txBody>
      <a:bodyPr/>
      <a:lstStyle/>
      <a:p>
        <a:r>
          <a:rPr lang="it-IT"/>
          <a:t>considerate anche domande piu specifiche se hanno impatto</a:t>
        </a:r>
      </a:p>
    </p188:txBody>
  </p188:cm>
  <p188:cm id="{9D5189C1-6F3E-4DB5-A72D-1FF5AE7917FE}" authorId="{88693F9B-A536-F907-2CA4-2FF0BD7B354C}" created="2025-12-04T16:39:57.231">
    <ac:txMkLst xmlns:ac="http://schemas.microsoft.com/office/drawing/2013/main/command">
      <pc:docMk xmlns:pc="http://schemas.microsoft.com/office/powerpoint/2013/main/command"/>
      <pc:sldMk xmlns:pc="http://schemas.microsoft.com/office/powerpoint/2013/main/command" cId="641292849" sldId="330"/>
      <ac:spMk id="3" creationId="{059ADB40-39AC-D16C-2473-9816CD4890CF}"/>
      <ac:txMk cp="750">
        <ac:context len="900" hash="1448735077"/>
      </ac:txMk>
    </ac:txMkLst>
    <p188:pos x="6133475" y="2735704"/>
    <p188:replyLst>
      <p188:reply id="{5C5096F2-6BCE-954A-9AA9-30A9EC1E471F}" authorId="{3908CD5F-2FF5-C5E4-7CCB-676E73A82AED}" created="2025-12-04T17:09:15.898">
        <p188:txBody>
          <a:bodyPr/>
          <a:lstStyle/>
          <a:p>
            <a:r>
              <a:rPr lang="it-IT"/>
              <a:t>Before conducting detailed data preparation and feature engineering, the univariate analysis offers an initial understanding of each variable in the dataset. We begin by examining the main variables that are theoretically expected to influence developers’ yearly compensation, based on preliminary assumptions about their relevance for salary prediction.
In the context of the Stack Overflow Developer Survey, we also explore variables that are more closely tied to developers’ professional characteristics—such as programming languages, technologies used, and work arrangements—which may have a direct impact on compensation.
Finally, given the growing role of AI in software development, we include a set of behavioural variables related to AI usage and adoption to assess how they might influence or interact with compensation patterns.</a:t>
            </a:r>
          </a:p>
        </p188:txBody>
      </p188:reply>
    </p188:replyLst>
    <p188:txBody>
      <a:bodyPr/>
      <a:lstStyle/>
      <a:p>
        <a:r>
          <a:rPr lang="it-IT"/>
          <a:t>"behavioural variables related to AI usage": direi related to AI and to developers nello specifico e in caso fare un esempio del fatto che abbiamo incluso tipo  il linguaggio di programmazione. Forse anche cambiare "The objective at this stage is not to build a model"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A21E-A423-564E-9A7E-21153542C775}" type="datetimeFigureOut">
              <a:rPr lang="en-IT" smtClean="0"/>
              <a:t>12/05/2025</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01521-7BA8-794D-ADA5-7A57828C7500}" type="slidenum">
              <a:rPr lang="en-IT" smtClean="0"/>
              <a:t>‹#›</a:t>
            </a:fld>
            <a:endParaRPr lang="en-IT"/>
          </a:p>
        </p:txBody>
      </p:sp>
    </p:spTree>
    <p:extLst>
      <p:ext uri="{BB962C8B-B14F-4D97-AF65-F5344CB8AC3E}">
        <p14:creationId xmlns:p14="http://schemas.microsoft.com/office/powerpoint/2010/main" val="3991705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E8501521-7BA8-794D-ADA5-7A57828C7500}" type="slidenum">
              <a:rPr lang="en-IT" smtClean="0"/>
              <a:t>1</a:t>
            </a:fld>
            <a:endParaRPr lang="en-IT"/>
          </a:p>
        </p:txBody>
      </p:sp>
    </p:spTree>
    <p:extLst>
      <p:ext uri="{BB962C8B-B14F-4D97-AF65-F5344CB8AC3E}">
        <p14:creationId xmlns:p14="http://schemas.microsoft.com/office/powerpoint/2010/main" val="3231409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E8501521-7BA8-794D-ADA5-7A57828C7500}" type="slidenum">
              <a:rPr lang="en-IT" smtClean="0"/>
              <a:t>55</a:t>
            </a:fld>
            <a:endParaRPr lang="en-IT"/>
          </a:p>
        </p:txBody>
      </p:sp>
    </p:spTree>
    <p:extLst>
      <p:ext uri="{BB962C8B-B14F-4D97-AF65-F5344CB8AC3E}">
        <p14:creationId xmlns:p14="http://schemas.microsoft.com/office/powerpoint/2010/main" val="3048441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DB23F-83F3-B79D-B03D-7850B1B1F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AA017-5394-A7C8-84AB-34B4AE0B5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F1FCE-B77A-FCCA-63AA-2BA8DC375943}"/>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A95668F6-68EA-D6B5-4D7F-25162B26B2D6}"/>
              </a:ext>
            </a:extLst>
          </p:cNvPr>
          <p:cNvSpPr>
            <a:spLocks noGrp="1"/>
          </p:cNvSpPr>
          <p:nvPr>
            <p:ph type="sldNum" sz="quarter" idx="5"/>
          </p:nvPr>
        </p:nvSpPr>
        <p:spPr/>
        <p:txBody>
          <a:bodyPr/>
          <a:lstStyle/>
          <a:p>
            <a:fld id="{E8501521-7BA8-794D-ADA5-7A57828C7500}" type="slidenum">
              <a:rPr lang="en-IT" smtClean="0"/>
              <a:t>56</a:t>
            </a:fld>
            <a:endParaRPr lang="en-IT"/>
          </a:p>
        </p:txBody>
      </p:sp>
    </p:spTree>
    <p:extLst>
      <p:ext uri="{BB962C8B-B14F-4D97-AF65-F5344CB8AC3E}">
        <p14:creationId xmlns:p14="http://schemas.microsoft.com/office/powerpoint/2010/main" val="284021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2C91D-7367-3760-B624-187CF39C06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25728-6B0F-B20D-5D6E-0C55D46CD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817AB2-8DD4-AB5B-8987-FD70D56E7FC7}"/>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3999E9C6-B164-1FE5-9474-E7E4FA051D2E}"/>
              </a:ext>
            </a:extLst>
          </p:cNvPr>
          <p:cNvSpPr>
            <a:spLocks noGrp="1"/>
          </p:cNvSpPr>
          <p:nvPr>
            <p:ph type="sldNum" sz="quarter" idx="5"/>
          </p:nvPr>
        </p:nvSpPr>
        <p:spPr/>
        <p:txBody>
          <a:bodyPr/>
          <a:lstStyle/>
          <a:p>
            <a:fld id="{E8501521-7BA8-794D-ADA5-7A57828C7500}" type="slidenum">
              <a:rPr lang="en-IT" smtClean="0"/>
              <a:t>57</a:t>
            </a:fld>
            <a:endParaRPr lang="en-IT"/>
          </a:p>
        </p:txBody>
      </p:sp>
    </p:spTree>
    <p:extLst>
      <p:ext uri="{BB962C8B-B14F-4D97-AF65-F5344CB8AC3E}">
        <p14:creationId xmlns:p14="http://schemas.microsoft.com/office/powerpoint/2010/main" val="2979238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F9B9D-E811-D670-7316-C2F43A1064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C28273-106B-7360-2CAB-C3BC41E4DF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1BF499-5937-61A0-B679-FDD29B9AA3AA}"/>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88F9D597-6144-A200-D3A0-86515280CCF9}"/>
              </a:ext>
            </a:extLst>
          </p:cNvPr>
          <p:cNvSpPr>
            <a:spLocks noGrp="1"/>
          </p:cNvSpPr>
          <p:nvPr>
            <p:ph type="sldNum" sz="quarter" idx="5"/>
          </p:nvPr>
        </p:nvSpPr>
        <p:spPr/>
        <p:txBody>
          <a:bodyPr/>
          <a:lstStyle/>
          <a:p>
            <a:fld id="{E8501521-7BA8-794D-ADA5-7A57828C7500}" type="slidenum">
              <a:rPr lang="en-IT" smtClean="0"/>
              <a:t>58</a:t>
            </a:fld>
            <a:endParaRPr lang="en-IT"/>
          </a:p>
        </p:txBody>
      </p:sp>
    </p:spTree>
    <p:extLst>
      <p:ext uri="{BB962C8B-B14F-4D97-AF65-F5344CB8AC3E}">
        <p14:creationId xmlns:p14="http://schemas.microsoft.com/office/powerpoint/2010/main" val="3163837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D6751-B3B1-3F65-0ECA-1D7FC1B88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7F0EF-223F-A3A9-F678-6758803CB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27061-FBE8-14BE-6805-85ABB80BA7BA}"/>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BADD057A-6CED-647F-0214-F753C173BF2F}"/>
              </a:ext>
            </a:extLst>
          </p:cNvPr>
          <p:cNvSpPr>
            <a:spLocks noGrp="1"/>
          </p:cNvSpPr>
          <p:nvPr>
            <p:ph type="sldNum" sz="quarter" idx="5"/>
          </p:nvPr>
        </p:nvSpPr>
        <p:spPr/>
        <p:txBody>
          <a:bodyPr/>
          <a:lstStyle/>
          <a:p>
            <a:fld id="{E8501521-7BA8-794D-ADA5-7A57828C7500}" type="slidenum">
              <a:rPr lang="en-IT" smtClean="0"/>
              <a:t>59</a:t>
            </a:fld>
            <a:endParaRPr lang="en-IT"/>
          </a:p>
        </p:txBody>
      </p:sp>
    </p:spTree>
    <p:extLst>
      <p:ext uri="{BB962C8B-B14F-4D97-AF65-F5344CB8AC3E}">
        <p14:creationId xmlns:p14="http://schemas.microsoft.com/office/powerpoint/2010/main" val="118616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F7F33-668B-C12F-0CD0-480967DF53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541E1-73C2-5B90-4BDD-0F07D661C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67D4A-1494-0895-8711-2A6F52FBD385}"/>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73C69CC5-B6C7-1C45-144C-4ED74983DEFD}"/>
              </a:ext>
            </a:extLst>
          </p:cNvPr>
          <p:cNvSpPr>
            <a:spLocks noGrp="1"/>
          </p:cNvSpPr>
          <p:nvPr>
            <p:ph type="sldNum" sz="quarter" idx="5"/>
          </p:nvPr>
        </p:nvSpPr>
        <p:spPr/>
        <p:txBody>
          <a:bodyPr/>
          <a:lstStyle/>
          <a:p>
            <a:fld id="{E8501521-7BA8-794D-ADA5-7A57828C7500}" type="slidenum">
              <a:rPr lang="en-IT" smtClean="0"/>
              <a:t>60</a:t>
            </a:fld>
            <a:endParaRPr lang="en-IT"/>
          </a:p>
        </p:txBody>
      </p:sp>
    </p:spTree>
    <p:extLst>
      <p:ext uri="{BB962C8B-B14F-4D97-AF65-F5344CB8AC3E}">
        <p14:creationId xmlns:p14="http://schemas.microsoft.com/office/powerpoint/2010/main" val="3513527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78C7D-4390-C8D3-25CE-A5FC54E934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AFEA7-FE8A-F073-213B-408F38F5E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E0D734-91DA-26BB-1839-FE2AF7911013}"/>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50A7D13A-EAB5-8B18-67F1-23C0DBC8A6ED}"/>
              </a:ext>
            </a:extLst>
          </p:cNvPr>
          <p:cNvSpPr>
            <a:spLocks noGrp="1"/>
          </p:cNvSpPr>
          <p:nvPr>
            <p:ph type="sldNum" sz="quarter" idx="5"/>
          </p:nvPr>
        </p:nvSpPr>
        <p:spPr/>
        <p:txBody>
          <a:bodyPr/>
          <a:lstStyle/>
          <a:p>
            <a:fld id="{E8501521-7BA8-794D-ADA5-7A57828C7500}" type="slidenum">
              <a:rPr lang="en-IT" smtClean="0"/>
              <a:t>61</a:t>
            </a:fld>
            <a:endParaRPr lang="en-IT"/>
          </a:p>
        </p:txBody>
      </p:sp>
    </p:spTree>
    <p:extLst>
      <p:ext uri="{BB962C8B-B14F-4D97-AF65-F5344CB8AC3E}">
        <p14:creationId xmlns:p14="http://schemas.microsoft.com/office/powerpoint/2010/main" val="135574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A2BC-8DD8-FCC4-42B1-1B966DFA0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0142BA-8EB9-6805-2F9C-00B84DDAD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F0B0-95E2-AF67-631E-0EBD6F4B08F6}"/>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7DEDCA49-69B8-E3A0-DF51-F79F563E78E1}"/>
              </a:ext>
            </a:extLst>
          </p:cNvPr>
          <p:cNvSpPr>
            <a:spLocks noGrp="1"/>
          </p:cNvSpPr>
          <p:nvPr>
            <p:ph type="sldNum" sz="quarter" idx="5"/>
          </p:nvPr>
        </p:nvSpPr>
        <p:spPr/>
        <p:txBody>
          <a:bodyPr/>
          <a:lstStyle/>
          <a:p>
            <a:fld id="{E8501521-7BA8-794D-ADA5-7A57828C7500}" type="slidenum">
              <a:rPr lang="en-IT" smtClean="0"/>
              <a:t>63</a:t>
            </a:fld>
            <a:endParaRPr lang="en-IT"/>
          </a:p>
        </p:txBody>
      </p:sp>
    </p:spTree>
    <p:extLst>
      <p:ext uri="{BB962C8B-B14F-4D97-AF65-F5344CB8AC3E}">
        <p14:creationId xmlns:p14="http://schemas.microsoft.com/office/powerpoint/2010/main" val="122492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953E-D2B4-AF01-E0EE-C31AF9CDC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4AC08-21AA-F5B4-FC97-B9B68B15B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0B2E0-1F5C-63D2-7778-83893EE2123C}"/>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A91D4AA9-4A22-778C-8CED-0C838A2F20BA}"/>
              </a:ext>
            </a:extLst>
          </p:cNvPr>
          <p:cNvSpPr>
            <a:spLocks noGrp="1"/>
          </p:cNvSpPr>
          <p:nvPr>
            <p:ph type="sldNum" sz="quarter" idx="5"/>
          </p:nvPr>
        </p:nvSpPr>
        <p:spPr/>
        <p:txBody>
          <a:bodyPr/>
          <a:lstStyle/>
          <a:p>
            <a:fld id="{E8501521-7BA8-794D-ADA5-7A57828C7500}" type="slidenum">
              <a:rPr lang="en-IT" smtClean="0"/>
              <a:t>64</a:t>
            </a:fld>
            <a:endParaRPr lang="en-IT"/>
          </a:p>
        </p:txBody>
      </p:sp>
    </p:spTree>
    <p:extLst>
      <p:ext uri="{BB962C8B-B14F-4D97-AF65-F5344CB8AC3E}">
        <p14:creationId xmlns:p14="http://schemas.microsoft.com/office/powerpoint/2010/main" val="178774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501521-7BA8-794D-ADA5-7A57828C7500}" type="slidenum">
              <a:rPr lang="en-IT" smtClean="0"/>
              <a:t>70</a:t>
            </a:fld>
            <a:endParaRPr lang="en-IT"/>
          </a:p>
        </p:txBody>
      </p:sp>
    </p:spTree>
    <p:extLst>
      <p:ext uri="{BB962C8B-B14F-4D97-AF65-F5344CB8AC3E}">
        <p14:creationId xmlns:p14="http://schemas.microsoft.com/office/powerpoint/2010/main" val="114634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E8501521-7BA8-794D-ADA5-7A57828C7500}" type="slidenum">
              <a:rPr lang="en-IT" smtClean="0"/>
              <a:t>2</a:t>
            </a:fld>
            <a:endParaRPr lang="en-IT"/>
          </a:p>
        </p:txBody>
      </p:sp>
    </p:spTree>
    <p:extLst>
      <p:ext uri="{BB962C8B-B14F-4D97-AF65-F5344CB8AC3E}">
        <p14:creationId xmlns:p14="http://schemas.microsoft.com/office/powerpoint/2010/main" val="1276638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E8501521-7BA8-794D-ADA5-7A57828C7500}" type="slidenum">
              <a:rPr lang="en-IT" smtClean="0"/>
              <a:t>14</a:t>
            </a:fld>
            <a:endParaRPr lang="en-IT"/>
          </a:p>
        </p:txBody>
      </p:sp>
    </p:spTree>
    <p:extLst>
      <p:ext uri="{BB962C8B-B14F-4D97-AF65-F5344CB8AC3E}">
        <p14:creationId xmlns:p14="http://schemas.microsoft.com/office/powerpoint/2010/main" val="1447790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E8501521-7BA8-794D-ADA5-7A57828C7500}" type="slidenum">
              <a:rPr lang="en-IT" smtClean="0"/>
              <a:t>24</a:t>
            </a:fld>
            <a:endParaRPr lang="en-IT"/>
          </a:p>
        </p:txBody>
      </p:sp>
    </p:spTree>
    <p:extLst>
      <p:ext uri="{BB962C8B-B14F-4D97-AF65-F5344CB8AC3E}">
        <p14:creationId xmlns:p14="http://schemas.microsoft.com/office/powerpoint/2010/main" val="296507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501521-7BA8-794D-ADA5-7A57828C7500}" type="slidenum">
              <a:rPr lang="en-IT" smtClean="0"/>
              <a:t>36</a:t>
            </a:fld>
            <a:endParaRPr lang="en-IT"/>
          </a:p>
        </p:txBody>
      </p:sp>
    </p:spTree>
    <p:extLst>
      <p:ext uri="{BB962C8B-B14F-4D97-AF65-F5344CB8AC3E}">
        <p14:creationId xmlns:p14="http://schemas.microsoft.com/office/powerpoint/2010/main" val="254871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8501521-7BA8-794D-ADA5-7A57828C7500}" type="slidenum">
              <a:rPr lang="en-IT" smtClean="0"/>
              <a:t>38</a:t>
            </a:fld>
            <a:endParaRPr lang="en-IT"/>
          </a:p>
        </p:txBody>
      </p:sp>
    </p:spTree>
    <p:extLst>
      <p:ext uri="{BB962C8B-B14F-4D97-AF65-F5344CB8AC3E}">
        <p14:creationId xmlns:p14="http://schemas.microsoft.com/office/powerpoint/2010/main" val="876114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76354-9B2E-629A-7C10-26FBF8243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EEF5D-EF4F-3F53-6E04-1C4C07BA7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9EED2-854C-C8BA-D2E7-3359EA90D20E}"/>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7FFA18BE-B2F6-0C04-CDC8-7D18B9CBC971}"/>
              </a:ext>
            </a:extLst>
          </p:cNvPr>
          <p:cNvSpPr>
            <a:spLocks noGrp="1"/>
          </p:cNvSpPr>
          <p:nvPr>
            <p:ph type="sldNum" sz="quarter" idx="5"/>
          </p:nvPr>
        </p:nvSpPr>
        <p:spPr/>
        <p:txBody>
          <a:bodyPr/>
          <a:lstStyle/>
          <a:p>
            <a:fld id="{E8501521-7BA8-794D-ADA5-7A57828C7500}" type="slidenum">
              <a:rPr lang="en-IT" smtClean="0"/>
              <a:t>43</a:t>
            </a:fld>
            <a:endParaRPr lang="en-IT"/>
          </a:p>
        </p:txBody>
      </p:sp>
    </p:spTree>
    <p:extLst>
      <p:ext uri="{BB962C8B-B14F-4D97-AF65-F5344CB8AC3E}">
        <p14:creationId xmlns:p14="http://schemas.microsoft.com/office/powerpoint/2010/main" val="569836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20D03-57CE-63F2-3A55-11666E8A7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1C7AA-0532-9453-C740-E5950308C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22E7AA-DFA6-7A1C-E4CC-021CBD863CB3}"/>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2C44384E-DDE3-2AFD-0E80-561F1797225C}"/>
              </a:ext>
            </a:extLst>
          </p:cNvPr>
          <p:cNvSpPr>
            <a:spLocks noGrp="1"/>
          </p:cNvSpPr>
          <p:nvPr>
            <p:ph type="sldNum" sz="quarter" idx="5"/>
          </p:nvPr>
        </p:nvSpPr>
        <p:spPr/>
        <p:txBody>
          <a:bodyPr/>
          <a:lstStyle/>
          <a:p>
            <a:fld id="{E8501521-7BA8-794D-ADA5-7A57828C7500}" type="slidenum">
              <a:rPr lang="en-IT" smtClean="0"/>
              <a:t>44</a:t>
            </a:fld>
            <a:endParaRPr lang="en-IT"/>
          </a:p>
        </p:txBody>
      </p:sp>
    </p:spTree>
    <p:extLst>
      <p:ext uri="{BB962C8B-B14F-4D97-AF65-F5344CB8AC3E}">
        <p14:creationId xmlns:p14="http://schemas.microsoft.com/office/powerpoint/2010/main" val="4104425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1A93A-6824-BB31-28D4-A16D3C821AA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52C1B-99E6-2F1C-9516-0BD4E27959C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239A5E7-BC90-FCED-A846-9DCFA359A8C0}"/>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4092223-C6A8-5DB6-CF90-830D8AE3B28A}"/>
              </a:ext>
            </a:extLst>
          </p:cNvPr>
          <p:cNvSpPr>
            <a:spLocks noGrp="1"/>
          </p:cNvSpPr>
          <p:nvPr>
            <p:ph type="sldNum" sz="quarter" idx="5"/>
          </p:nvPr>
        </p:nvSpPr>
        <p:spPr/>
        <p:txBody>
          <a:bodyPr/>
          <a:lstStyle/>
          <a:p>
            <a:fld id="{E8501521-7BA8-794D-ADA5-7A57828C7500}" type="slidenum">
              <a:rPr lang="en-IT" smtClean="0"/>
              <a:t>49</a:t>
            </a:fld>
            <a:endParaRPr lang="en-IT"/>
          </a:p>
        </p:txBody>
      </p:sp>
    </p:spTree>
    <p:extLst>
      <p:ext uri="{BB962C8B-B14F-4D97-AF65-F5344CB8AC3E}">
        <p14:creationId xmlns:p14="http://schemas.microsoft.com/office/powerpoint/2010/main" val="3925516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userDrawn="1"/>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21ED9D8-801F-C74C-B438-228A6E6F1F0D}"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8" name="Slide Number Placeholder 5">
            <a:extLst>
              <a:ext uri="{FF2B5EF4-FFF2-40B4-BE49-F238E27FC236}">
                <a16:creationId xmlns:a16="http://schemas.microsoft.com/office/drawing/2014/main" id="{70FDAEDE-5CCF-24C6-3E4E-3235EFFA358B}"/>
              </a:ext>
            </a:extLst>
          </p:cNvPr>
          <p:cNvSpPr txBox="1">
            <a:spLocks/>
          </p:cNvSpPr>
          <p:nvPr userDrawn="1"/>
        </p:nvSpPr>
        <p:spPr>
          <a:xfrm>
            <a:off x="11413939" y="6229928"/>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50650D2-30E5-7247-A12B-70384019356E}" type="slidenum">
              <a:rPr lang="en-IT" smtClean="0"/>
              <a:pPr/>
              <a:t>‹#›</a:t>
            </a:fld>
            <a:endParaRPr lang="en-IT"/>
          </a:p>
        </p:txBody>
      </p:sp>
    </p:spTree>
    <p:extLst>
      <p:ext uri="{BB962C8B-B14F-4D97-AF65-F5344CB8AC3E}">
        <p14:creationId xmlns:p14="http://schemas.microsoft.com/office/powerpoint/2010/main" val="3172887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AB86E12-A73A-334A-B01D-2B124B683AEF}"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50650D2-30E5-7247-A12B-70384019356E}" type="slidenum">
              <a:rPr lang="en-IT" smtClean="0"/>
              <a:t>‹#›</a:t>
            </a:fld>
            <a:endParaRPr lang="en-IT"/>
          </a:p>
        </p:txBody>
      </p:sp>
    </p:spTree>
    <p:extLst>
      <p:ext uri="{BB962C8B-B14F-4D97-AF65-F5344CB8AC3E}">
        <p14:creationId xmlns:p14="http://schemas.microsoft.com/office/powerpoint/2010/main" val="3729383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7C3E23F-BC52-1E4F-9C14-E78D4DFABE38}"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50650D2-30E5-7247-A12B-70384019356E}" type="slidenum">
              <a:rPr lang="en-IT" smtClean="0"/>
              <a:t>‹#›</a:t>
            </a:fld>
            <a:endParaRPr lang="en-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70285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06A68B7-0C6E-494C-BF05-DB40165573A4}"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50650D2-30E5-7247-A12B-70384019356E}" type="slidenum">
              <a:rPr lang="en-IT" smtClean="0"/>
              <a:t>‹#›</a:t>
            </a:fld>
            <a:endParaRPr lang="en-IT"/>
          </a:p>
        </p:txBody>
      </p:sp>
    </p:spTree>
    <p:extLst>
      <p:ext uri="{BB962C8B-B14F-4D97-AF65-F5344CB8AC3E}">
        <p14:creationId xmlns:p14="http://schemas.microsoft.com/office/powerpoint/2010/main" val="3074207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8B00D9D-08EA-7D42-90A1-D8BD24D9304E}"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50650D2-30E5-7247-A12B-70384019356E}" type="slidenum">
              <a:rPr lang="en-IT" smtClean="0"/>
              <a:t>‹#›</a:t>
            </a:fld>
            <a:endParaRPr lang="en-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32840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480B509-B5E3-514D-8E21-88886A5E1577}"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50650D2-30E5-7247-A12B-70384019356E}" type="slidenum">
              <a:rPr lang="en-IT" smtClean="0"/>
              <a:t>‹#›</a:t>
            </a:fld>
            <a:endParaRPr lang="en-IT"/>
          </a:p>
        </p:txBody>
      </p:sp>
    </p:spTree>
    <p:extLst>
      <p:ext uri="{BB962C8B-B14F-4D97-AF65-F5344CB8AC3E}">
        <p14:creationId xmlns:p14="http://schemas.microsoft.com/office/powerpoint/2010/main" val="399333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7D99274-9F2A-2F42-910D-8A1B347E9742}"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50650D2-30E5-7247-A12B-70384019356E}" type="slidenum">
              <a:rPr lang="en-IT" smtClean="0"/>
              <a:t>‹#›</a:t>
            </a:fld>
            <a:endParaRPr lang="en-IT"/>
          </a:p>
        </p:txBody>
      </p:sp>
    </p:spTree>
    <p:extLst>
      <p:ext uri="{BB962C8B-B14F-4D97-AF65-F5344CB8AC3E}">
        <p14:creationId xmlns:p14="http://schemas.microsoft.com/office/powerpoint/2010/main" val="277089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F3260F0-1550-9E40-AD60-3AB22A8FA69C}"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250650D2-30E5-7247-A12B-70384019356E}" type="slidenum">
              <a:rPr lang="en-IT" smtClean="0"/>
              <a:t>‹#›</a:t>
            </a:fld>
            <a:endParaRPr lang="en-IT"/>
          </a:p>
        </p:txBody>
      </p:sp>
    </p:spTree>
    <p:extLst>
      <p:ext uri="{BB962C8B-B14F-4D97-AF65-F5344CB8AC3E}">
        <p14:creationId xmlns:p14="http://schemas.microsoft.com/office/powerpoint/2010/main" val="102923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25BFD1D-AE5A-5C4A-96AB-4CEEB8ED5FD1}"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7" name="Slide Number Placeholder 5">
            <a:extLst>
              <a:ext uri="{FF2B5EF4-FFF2-40B4-BE49-F238E27FC236}">
                <a16:creationId xmlns:a16="http://schemas.microsoft.com/office/drawing/2014/main" id="{D93C4F92-0ECA-C01D-C604-BF136E5971E6}"/>
              </a:ext>
            </a:extLst>
          </p:cNvPr>
          <p:cNvSpPr txBox="1">
            <a:spLocks/>
          </p:cNvSpPr>
          <p:nvPr userDrawn="1"/>
        </p:nvSpPr>
        <p:spPr>
          <a:xfrm>
            <a:off x="11413939" y="6229928"/>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50650D2-30E5-7247-A12B-70384019356E}" type="slidenum">
              <a:rPr lang="en-IT" smtClean="0"/>
              <a:pPr/>
              <a:t>‹#›</a:t>
            </a:fld>
            <a:endParaRPr lang="en-IT"/>
          </a:p>
        </p:txBody>
      </p:sp>
    </p:spTree>
    <p:extLst>
      <p:ext uri="{BB962C8B-B14F-4D97-AF65-F5344CB8AC3E}">
        <p14:creationId xmlns:p14="http://schemas.microsoft.com/office/powerpoint/2010/main" val="190808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46B2624-93C0-1F43-8DC9-7278B45487DF}" type="datetime1">
              <a:rPr lang="it-IT" smtClean="0"/>
              <a:t>05/12/2025</a:t>
            </a:fld>
            <a:endParaRPr lang="en-IT"/>
          </a:p>
        </p:txBody>
      </p:sp>
      <p:sp>
        <p:nvSpPr>
          <p:cNvPr id="5" name="Footer Placeholder 4"/>
          <p:cNvSpPr>
            <a:spLocks noGrp="1"/>
          </p:cNvSpPr>
          <p:nvPr>
            <p:ph type="ftr" sz="quarter" idx="11"/>
          </p:nvPr>
        </p:nvSpPr>
        <p:spPr/>
        <p:txBody>
          <a:bodyPr/>
          <a:lstStyle/>
          <a:p>
            <a:endParaRPr lang="en-IT"/>
          </a:p>
        </p:txBody>
      </p:sp>
      <p:sp>
        <p:nvSpPr>
          <p:cNvPr id="7" name="Slide Number Placeholder 5">
            <a:extLst>
              <a:ext uri="{FF2B5EF4-FFF2-40B4-BE49-F238E27FC236}">
                <a16:creationId xmlns:a16="http://schemas.microsoft.com/office/drawing/2014/main" id="{889DF898-EDB5-42E0-A475-D44D5502A8C9}"/>
              </a:ext>
            </a:extLst>
          </p:cNvPr>
          <p:cNvSpPr>
            <a:spLocks noGrp="1"/>
          </p:cNvSpPr>
          <p:nvPr>
            <p:ph type="sldNum" sz="quarter" idx="4"/>
          </p:nvPr>
        </p:nvSpPr>
        <p:spPr>
          <a:xfrm>
            <a:off x="11413939" y="6229928"/>
            <a:ext cx="683339" cy="365125"/>
          </a:xfrm>
          <a:prstGeom prst="rect">
            <a:avLst/>
          </a:prstGeom>
        </p:spPr>
        <p:txBody>
          <a:bodyPr vert="horz" lIns="91440" tIns="45720" rIns="91440" bIns="45720" rtlCol="0" anchor="ctr"/>
          <a:lstStyle>
            <a:lvl1pPr algn="r">
              <a:defRPr sz="900">
                <a:solidFill>
                  <a:schemeClr val="bg1"/>
                </a:solidFill>
              </a:defRPr>
            </a:lvl1pPr>
          </a:lstStyle>
          <a:p>
            <a:fld id="{250650D2-30E5-7247-A12B-70384019356E}" type="slidenum">
              <a:rPr lang="en-IT" smtClean="0"/>
              <a:pPr/>
              <a:t>‹#›</a:t>
            </a:fld>
            <a:endParaRPr lang="en-IT"/>
          </a:p>
        </p:txBody>
      </p:sp>
    </p:spTree>
    <p:extLst>
      <p:ext uri="{BB962C8B-B14F-4D97-AF65-F5344CB8AC3E}">
        <p14:creationId xmlns:p14="http://schemas.microsoft.com/office/powerpoint/2010/main" val="1505557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4FA16D9-DAB5-2748-934D-415FD329F08D}" type="datetime1">
              <a:rPr lang="it-IT" smtClean="0"/>
              <a:t>05/12/2025</a:t>
            </a:fld>
            <a:endParaRPr lang="en-IT"/>
          </a:p>
        </p:txBody>
      </p:sp>
      <p:sp>
        <p:nvSpPr>
          <p:cNvPr id="6" name="Footer Placeholder 5"/>
          <p:cNvSpPr>
            <a:spLocks noGrp="1"/>
          </p:cNvSpPr>
          <p:nvPr>
            <p:ph type="ftr" sz="quarter" idx="11"/>
          </p:nvPr>
        </p:nvSpPr>
        <p:spPr/>
        <p:txBody>
          <a:bodyPr/>
          <a:lstStyle/>
          <a:p>
            <a:endParaRPr lang="en-IT"/>
          </a:p>
        </p:txBody>
      </p:sp>
      <p:sp>
        <p:nvSpPr>
          <p:cNvPr id="8" name="Slide Number Placeholder 5">
            <a:extLst>
              <a:ext uri="{FF2B5EF4-FFF2-40B4-BE49-F238E27FC236}">
                <a16:creationId xmlns:a16="http://schemas.microsoft.com/office/drawing/2014/main" id="{08C815B4-17F8-3970-9D3A-1CB24D1CCCD7}"/>
              </a:ext>
            </a:extLst>
          </p:cNvPr>
          <p:cNvSpPr>
            <a:spLocks noGrp="1"/>
          </p:cNvSpPr>
          <p:nvPr>
            <p:ph type="sldNum" sz="quarter" idx="4"/>
          </p:nvPr>
        </p:nvSpPr>
        <p:spPr>
          <a:xfrm>
            <a:off x="11413939" y="6229928"/>
            <a:ext cx="683339" cy="365125"/>
          </a:xfrm>
          <a:prstGeom prst="rect">
            <a:avLst/>
          </a:prstGeom>
        </p:spPr>
        <p:txBody>
          <a:bodyPr vert="horz" lIns="91440" tIns="45720" rIns="91440" bIns="45720" rtlCol="0" anchor="ctr"/>
          <a:lstStyle>
            <a:lvl1pPr algn="r">
              <a:defRPr sz="900">
                <a:solidFill>
                  <a:schemeClr val="bg1"/>
                </a:solidFill>
              </a:defRPr>
            </a:lvl1pPr>
          </a:lstStyle>
          <a:p>
            <a:fld id="{250650D2-30E5-7247-A12B-70384019356E}" type="slidenum">
              <a:rPr lang="en-IT" smtClean="0"/>
              <a:pPr/>
              <a:t>‹#›</a:t>
            </a:fld>
            <a:endParaRPr lang="en-IT"/>
          </a:p>
        </p:txBody>
      </p:sp>
    </p:spTree>
    <p:extLst>
      <p:ext uri="{BB962C8B-B14F-4D97-AF65-F5344CB8AC3E}">
        <p14:creationId xmlns:p14="http://schemas.microsoft.com/office/powerpoint/2010/main" val="144156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02114FD-1DA3-9140-A31C-C01DF596B39D}" type="datetime1">
              <a:rPr lang="it-IT" smtClean="0"/>
              <a:t>05/12/2025</a:t>
            </a:fld>
            <a:endParaRPr lang="en-IT"/>
          </a:p>
        </p:txBody>
      </p:sp>
      <p:sp>
        <p:nvSpPr>
          <p:cNvPr id="8" name="Footer Placeholder 7"/>
          <p:cNvSpPr>
            <a:spLocks noGrp="1"/>
          </p:cNvSpPr>
          <p:nvPr>
            <p:ph type="ftr" sz="quarter" idx="11"/>
          </p:nvPr>
        </p:nvSpPr>
        <p:spPr/>
        <p:txBody>
          <a:bodyPr/>
          <a:lstStyle/>
          <a:p>
            <a:endParaRPr lang="en-IT"/>
          </a:p>
        </p:txBody>
      </p:sp>
      <p:sp>
        <p:nvSpPr>
          <p:cNvPr id="9" name="Slide Number Placeholder 8"/>
          <p:cNvSpPr>
            <a:spLocks noGrp="1"/>
          </p:cNvSpPr>
          <p:nvPr>
            <p:ph type="sldNum" sz="quarter" idx="12"/>
          </p:nvPr>
        </p:nvSpPr>
        <p:spPr/>
        <p:txBody>
          <a:bodyPr/>
          <a:lstStyle/>
          <a:p>
            <a:fld id="{250650D2-30E5-7247-A12B-70384019356E}" type="slidenum">
              <a:rPr lang="en-IT" smtClean="0"/>
              <a:t>‹#›</a:t>
            </a:fld>
            <a:endParaRPr lang="en-IT"/>
          </a:p>
        </p:txBody>
      </p:sp>
    </p:spTree>
    <p:extLst>
      <p:ext uri="{BB962C8B-B14F-4D97-AF65-F5344CB8AC3E}">
        <p14:creationId xmlns:p14="http://schemas.microsoft.com/office/powerpoint/2010/main" val="415917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D178750-78A3-6440-871A-5F29DB5EAFB0}" type="datetime1">
              <a:rPr lang="it-IT" smtClean="0"/>
              <a:t>05/12/2025</a:t>
            </a:fld>
            <a:endParaRPr lang="en-IT"/>
          </a:p>
        </p:txBody>
      </p:sp>
      <p:sp>
        <p:nvSpPr>
          <p:cNvPr id="4" name="Footer Placeholder 3"/>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FEEF26C-86BE-95E3-46D7-F4706EC9F349}"/>
              </a:ext>
            </a:extLst>
          </p:cNvPr>
          <p:cNvSpPr>
            <a:spLocks noGrp="1"/>
          </p:cNvSpPr>
          <p:nvPr>
            <p:ph type="sldNum" sz="quarter" idx="4"/>
          </p:nvPr>
        </p:nvSpPr>
        <p:spPr>
          <a:xfrm>
            <a:off x="11413939" y="6229928"/>
            <a:ext cx="683339" cy="365125"/>
          </a:xfrm>
          <a:prstGeom prst="rect">
            <a:avLst/>
          </a:prstGeom>
        </p:spPr>
        <p:txBody>
          <a:bodyPr vert="horz" lIns="91440" tIns="45720" rIns="91440" bIns="45720" rtlCol="0" anchor="ctr"/>
          <a:lstStyle>
            <a:lvl1pPr algn="r">
              <a:defRPr sz="900">
                <a:solidFill>
                  <a:schemeClr val="bg1"/>
                </a:solidFill>
              </a:defRPr>
            </a:lvl1pPr>
          </a:lstStyle>
          <a:p>
            <a:fld id="{250650D2-30E5-7247-A12B-70384019356E}" type="slidenum">
              <a:rPr lang="en-IT" smtClean="0"/>
              <a:pPr/>
              <a:t>‹#›</a:t>
            </a:fld>
            <a:endParaRPr lang="en-IT"/>
          </a:p>
        </p:txBody>
      </p:sp>
    </p:spTree>
    <p:extLst>
      <p:ext uri="{BB962C8B-B14F-4D97-AF65-F5344CB8AC3E}">
        <p14:creationId xmlns:p14="http://schemas.microsoft.com/office/powerpoint/2010/main" val="3806793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C72EB3-636A-2640-B442-87D93610F9C4}" type="datetime1">
              <a:rPr lang="it-IT" smtClean="0"/>
              <a:t>05/12/2025</a:t>
            </a:fld>
            <a:endParaRPr lang="en-IT"/>
          </a:p>
        </p:txBody>
      </p:sp>
      <p:sp>
        <p:nvSpPr>
          <p:cNvPr id="3" name="Footer Placeholder 2"/>
          <p:cNvSpPr>
            <a:spLocks noGrp="1"/>
          </p:cNvSpPr>
          <p:nvPr>
            <p:ph type="ftr" sz="quarter" idx="11"/>
          </p:nvPr>
        </p:nvSpPr>
        <p:spPr/>
        <p:txBody>
          <a:bodyPr/>
          <a:lstStyle/>
          <a:p>
            <a:endParaRPr lang="en-IT"/>
          </a:p>
        </p:txBody>
      </p:sp>
      <p:sp>
        <p:nvSpPr>
          <p:cNvPr id="5" name="Slide Number Placeholder 5">
            <a:extLst>
              <a:ext uri="{FF2B5EF4-FFF2-40B4-BE49-F238E27FC236}">
                <a16:creationId xmlns:a16="http://schemas.microsoft.com/office/drawing/2014/main" id="{0C2A6FB8-98DD-484C-3D83-B9EC7FF1AD73}"/>
              </a:ext>
            </a:extLst>
          </p:cNvPr>
          <p:cNvSpPr>
            <a:spLocks noGrp="1"/>
          </p:cNvSpPr>
          <p:nvPr>
            <p:ph type="sldNum" sz="quarter" idx="4"/>
          </p:nvPr>
        </p:nvSpPr>
        <p:spPr>
          <a:xfrm>
            <a:off x="11413939" y="6229928"/>
            <a:ext cx="683339" cy="365125"/>
          </a:xfrm>
          <a:prstGeom prst="rect">
            <a:avLst/>
          </a:prstGeom>
        </p:spPr>
        <p:txBody>
          <a:bodyPr vert="horz" lIns="91440" tIns="45720" rIns="91440" bIns="45720" rtlCol="0" anchor="ctr"/>
          <a:lstStyle>
            <a:lvl1pPr algn="r">
              <a:defRPr sz="900">
                <a:solidFill>
                  <a:schemeClr val="bg1"/>
                </a:solidFill>
              </a:defRPr>
            </a:lvl1pPr>
          </a:lstStyle>
          <a:p>
            <a:fld id="{250650D2-30E5-7247-A12B-70384019356E}" type="slidenum">
              <a:rPr lang="en-IT" smtClean="0"/>
              <a:pPr/>
              <a:t>‹#›</a:t>
            </a:fld>
            <a:endParaRPr lang="en-IT"/>
          </a:p>
        </p:txBody>
      </p:sp>
    </p:spTree>
    <p:extLst>
      <p:ext uri="{BB962C8B-B14F-4D97-AF65-F5344CB8AC3E}">
        <p14:creationId xmlns:p14="http://schemas.microsoft.com/office/powerpoint/2010/main" val="3625074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36F5257-6F5D-8743-A7DD-F9221691E649}" type="datetime1">
              <a:rPr lang="it-IT" smtClean="0"/>
              <a:t>05/12/2025</a:t>
            </a:fld>
            <a:endParaRPr lang="en-IT"/>
          </a:p>
        </p:txBody>
      </p:sp>
      <p:sp>
        <p:nvSpPr>
          <p:cNvPr id="6" name="Footer Placeholder 5"/>
          <p:cNvSpPr>
            <a:spLocks noGrp="1"/>
          </p:cNvSpPr>
          <p:nvPr>
            <p:ph type="ftr" sz="quarter" idx="11"/>
          </p:nvPr>
        </p:nvSpPr>
        <p:spPr/>
        <p:txBody>
          <a:bodyPr/>
          <a:lstStyle/>
          <a:p>
            <a:endParaRPr lang="en-IT"/>
          </a:p>
        </p:txBody>
      </p:sp>
      <p:sp>
        <p:nvSpPr>
          <p:cNvPr id="8" name="Slide Number Placeholder 5">
            <a:extLst>
              <a:ext uri="{FF2B5EF4-FFF2-40B4-BE49-F238E27FC236}">
                <a16:creationId xmlns:a16="http://schemas.microsoft.com/office/drawing/2014/main" id="{42B81881-F814-2A2E-F67D-BD0877D6E3FB}"/>
              </a:ext>
            </a:extLst>
          </p:cNvPr>
          <p:cNvSpPr>
            <a:spLocks noGrp="1"/>
          </p:cNvSpPr>
          <p:nvPr>
            <p:ph type="sldNum" sz="quarter" idx="4"/>
          </p:nvPr>
        </p:nvSpPr>
        <p:spPr>
          <a:xfrm>
            <a:off x="11413939" y="6229928"/>
            <a:ext cx="683339" cy="365125"/>
          </a:xfrm>
          <a:prstGeom prst="rect">
            <a:avLst/>
          </a:prstGeom>
        </p:spPr>
        <p:txBody>
          <a:bodyPr vert="horz" lIns="91440" tIns="45720" rIns="91440" bIns="45720" rtlCol="0" anchor="ctr"/>
          <a:lstStyle>
            <a:lvl1pPr algn="r">
              <a:defRPr sz="900">
                <a:solidFill>
                  <a:schemeClr val="bg1"/>
                </a:solidFill>
              </a:defRPr>
            </a:lvl1pPr>
          </a:lstStyle>
          <a:p>
            <a:fld id="{250650D2-30E5-7247-A12B-70384019356E}" type="slidenum">
              <a:rPr lang="en-IT" smtClean="0"/>
              <a:pPr/>
              <a:t>‹#›</a:t>
            </a:fld>
            <a:endParaRPr lang="en-IT"/>
          </a:p>
        </p:txBody>
      </p:sp>
    </p:spTree>
    <p:extLst>
      <p:ext uri="{BB962C8B-B14F-4D97-AF65-F5344CB8AC3E}">
        <p14:creationId xmlns:p14="http://schemas.microsoft.com/office/powerpoint/2010/main" val="2458168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A767C18-7F8A-5C4B-A0BF-DC20BCE747AF}" type="datetime1">
              <a:rPr lang="it-IT" smtClean="0"/>
              <a:t>05/12/2025</a:t>
            </a:fld>
            <a:endParaRPr lang="en-IT"/>
          </a:p>
        </p:txBody>
      </p:sp>
      <p:sp>
        <p:nvSpPr>
          <p:cNvPr id="6" name="Footer Placeholder 5"/>
          <p:cNvSpPr>
            <a:spLocks noGrp="1"/>
          </p:cNvSpPr>
          <p:nvPr>
            <p:ph type="ftr" sz="quarter" idx="11"/>
          </p:nvPr>
        </p:nvSpPr>
        <p:spPr/>
        <p:txBody>
          <a:bodyPr/>
          <a:lstStyle/>
          <a:p>
            <a:endParaRPr lang="en-IT"/>
          </a:p>
        </p:txBody>
      </p:sp>
      <p:sp>
        <p:nvSpPr>
          <p:cNvPr id="8" name="Slide Number Placeholder 5">
            <a:extLst>
              <a:ext uri="{FF2B5EF4-FFF2-40B4-BE49-F238E27FC236}">
                <a16:creationId xmlns:a16="http://schemas.microsoft.com/office/drawing/2014/main" id="{5175F768-4D05-E4C6-DD64-1C3262F20EBD}"/>
              </a:ext>
            </a:extLst>
          </p:cNvPr>
          <p:cNvSpPr>
            <a:spLocks noGrp="1"/>
          </p:cNvSpPr>
          <p:nvPr>
            <p:ph type="sldNum" sz="quarter" idx="4"/>
          </p:nvPr>
        </p:nvSpPr>
        <p:spPr>
          <a:xfrm>
            <a:off x="11413939" y="6229928"/>
            <a:ext cx="683339" cy="365125"/>
          </a:xfrm>
          <a:prstGeom prst="rect">
            <a:avLst/>
          </a:prstGeom>
        </p:spPr>
        <p:txBody>
          <a:bodyPr vert="horz" lIns="91440" tIns="45720" rIns="91440" bIns="45720" rtlCol="0" anchor="ctr"/>
          <a:lstStyle>
            <a:lvl1pPr algn="r">
              <a:defRPr sz="900">
                <a:solidFill>
                  <a:schemeClr val="bg1"/>
                </a:solidFill>
              </a:defRPr>
            </a:lvl1pPr>
          </a:lstStyle>
          <a:p>
            <a:fld id="{250650D2-30E5-7247-A12B-70384019356E}" type="slidenum">
              <a:rPr lang="en-IT" smtClean="0"/>
              <a:pPr/>
              <a:t>‹#›</a:t>
            </a:fld>
            <a:endParaRPr lang="en-IT"/>
          </a:p>
        </p:txBody>
      </p:sp>
    </p:spTree>
    <p:extLst>
      <p:ext uri="{BB962C8B-B14F-4D97-AF65-F5344CB8AC3E}">
        <p14:creationId xmlns:p14="http://schemas.microsoft.com/office/powerpoint/2010/main" val="52613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1F28F44-F339-2541-AA76-570108035C07}" type="datetime1">
              <a:rPr lang="it-IT" smtClean="0"/>
              <a:t>05/12/2025</a:t>
            </a:fld>
            <a:endParaRPr lang="en-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T"/>
          </a:p>
        </p:txBody>
      </p:sp>
      <p:sp>
        <p:nvSpPr>
          <p:cNvPr id="6" name="Slide Number Placeholder 5"/>
          <p:cNvSpPr>
            <a:spLocks noGrp="1"/>
          </p:cNvSpPr>
          <p:nvPr>
            <p:ph type="sldNum" sz="quarter" idx="4"/>
          </p:nvPr>
        </p:nvSpPr>
        <p:spPr>
          <a:xfrm>
            <a:off x="11413939" y="6229928"/>
            <a:ext cx="683339" cy="365125"/>
          </a:xfrm>
          <a:prstGeom prst="rect">
            <a:avLst/>
          </a:prstGeom>
        </p:spPr>
        <p:txBody>
          <a:bodyPr vert="horz" lIns="91440" tIns="45720" rIns="91440" bIns="45720" rtlCol="0" anchor="ctr"/>
          <a:lstStyle>
            <a:lvl1pPr algn="r">
              <a:defRPr sz="900">
                <a:solidFill>
                  <a:schemeClr val="bg1"/>
                </a:solidFill>
              </a:defRPr>
            </a:lvl1pPr>
          </a:lstStyle>
          <a:p>
            <a:fld id="{250650D2-30E5-7247-A12B-70384019356E}" type="slidenum">
              <a:rPr lang="en-IT" smtClean="0"/>
              <a:pPr/>
              <a:t>‹#›</a:t>
            </a:fld>
            <a:endParaRPr lang="en-IT"/>
          </a:p>
        </p:txBody>
      </p:sp>
    </p:spTree>
    <p:extLst>
      <p:ext uri="{BB962C8B-B14F-4D97-AF65-F5344CB8AC3E}">
        <p14:creationId xmlns:p14="http://schemas.microsoft.com/office/powerpoint/2010/main" val="185736821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4A_26395A3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5" name="Immagine 4" descr="Is AI Coming for your Job? Not if you Embrace It. - FIU Business Now  Magazine - Fall 2023">
            <a:extLst>
              <a:ext uri="{FF2B5EF4-FFF2-40B4-BE49-F238E27FC236}">
                <a16:creationId xmlns:a16="http://schemas.microsoft.com/office/drawing/2014/main" id="{DFD85C57-6F01-AB2B-9C51-BD677A4AF6E8}"/>
              </a:ext>
            </a:extLst>
          </p:cNvPr>
          <p:cNvPicPr>
            <a:picLocks noChangeAspect="1"/>
          </p:cNvPicPr>
          <p:nvPr/>
        </p:nvPicPr>
        <p:blipFill>
          <a:blip r:embed="rId3"/>
          <a:srcRect t="153" r="55815" b="-558"/>
          <a:stretch>
            <a:fillRect/>
          </a:stretch>
        </p:blipFill>
        <p:spPr>
          <a:xfrm>
            <a:off x="6434149" y="-10744"/>
            <a:ext cx="5768577" cy="6894751"/>
          </a:xfrm>
          <a:prstGeom prst="rect">
            <a:avLst/>
          </a:prstGeom>
        </p:spPr>
      </p:pic>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A497EA32-9D1A-6064-55CC-B4270E7C60F4}"/>
              </a:ext>
            </a:extLst>
          </p:cNvPr>
          <p:cNvSpPr>
            <a:spLocks noGrp="1"/>
          </p:cNvSpPr>
          <p:nvPr>
            <p:ph type="subTitle" idx="1"/>
          </p:nvPr>
        </p:nvSpPr>
        <p:spPr>
          <a:xfrm>
            <a:off x="1120696" y="3365644"/>
            <a:ext cx="4473368" cy="2780357"/>
          </a:xfrm>
        </p:spPr>
        <p:txBody>
          <a:bodyPr>
            <a:normAutofit/>
          </a:bodyPr>
          <a:lstStyle/>
          <a:p>
            <a:pPr algn="l"/>
            <a:r>
              <a:rPr lang="en-US" sz="2000" b="1" noProof="0">
                <a:solidFill>
                  <a:srgbClr val="FFFFFF">
                    <a:alpha val="70000"/>
                  </a:srgbClr>
                </a:solidFill>
              </a:rPr>
              <a:t>Big Data &amp; Databases Group Project</a:t>
            </a:r>
          </a:p>
          <a:p>
            <a:pPr algn="l"/>
            <a:r>
              <a:rPr lang="en-US" sz="2000" noProof="0">
                <a:solidFill>
                  <a:srgbClr val="FFFFFF">
                    <a:alpha val="70000"/>
                  </a:srgbClr>
                </a:solidFill>
              </a:rPr>
              <a:t>Lavinia Benetollo</a:t>
            </a:r>
          </a:p>
          <a:p>
            <a:pPr algn="l"/>
            <a:r>
              <a:rPr lang="en-US" sz="2000" noProof="0">
                <a:solidFill>
                  <a:srgbClr val="FFFFFF">
                    <a:alpha val="70000"/>
                  </a:srgbClr>
                </a:solidFill>
              </a:rPr>
              <a:t>Alessandro Ferraiolo </a:t>
            </a:r>
          </a:p>
          <a:p>
            <a:pPr algn="l"/>
            <a:r>
              <a:rPr lang="en-US" sz="2000" noProof="0">
                <a:solidFill>
                  <a:srgbClr val="FFFFFF">
                    <a:alpha val="70000"/>
                  </a:srgbClr>
                </a:solidFill>
              </a:rPr>
              <a:t>Giulia Marcantonio </a:t>
            </a:r>
          </a:p>
          <a:p>
            <a:pPr algn="l"/>
            <a:r>
              <a:rPr lang="en-US" sz="2000" noProof="0">
                <a:solidFill>
                  <a:srgbClr val="FFFFFF">
                    <a:alpha val="70000"/>
                  </a:srgbClr>
                </a:solidFill>
              </a:rPr>
              <a:t>Giulia Valentini </a:t>
            </a:r>
          </a:p>
          <a:p>
            <a:pPr algn="l"/>
            <a:r>
              <a:rPr lang="en-US" sz="2000" noProof="0">
                <a:solidFill>
                  <a:srgbClr val="FFFFFF">
                    <a:alpha val="70000"/>
                  </a:srgbClr>
                </a:solidFill>
              </a:rPr>
              <a:t>Vittorio </a:t>
            </a:r>
            <a:r>
              <a:rPr lang="en-US" sz="2000" noProof="0" err="1">
                <a:solidFill>
                  <a:srgbClr val="FFFFFF">
                    <a:alpha val="70000"/>
                  </a:srgbClr>
                </a:solidFill>
              </a:rPr>
              <a:t>Manfriani</a:t>
            </a:r>
            <a:r>
              <a:rPr lang="en-US" sz="2000" noProof="0">
                <a:solidFill>
                  <a:srgbClr val="FFFFFF">
                    <a:alpha val="70000"/>
                  </a:srgbClr>
                </a:solidFill>
              </a:rPr>
              <a:t> </a:t>
            </a:r>
          </a:p>
        </p:txBody>
      </p:sp>
      <p:sp>
        <p:nvSpPr>
          <p:cNvPr id="4" name="Slide Number Placeholder 3">
            <a:extLst>
              <a:ext uri="{FF2B5EF4-FFF2-40B4-BE49-F238E27FC236}">
                <a16:creationId xmlns:a16="http://schemas.microsoft.com/office/drawing/2014/main" id="{24B2FB6B-E1C6-8346-7B54-6C7C2B1B7445}"/>
              </a:ext>
            </a:extLst>
          </p:cNvPr>
          <p:cNvSpPr>
            <a:spLocks noGrp="1"/>
          </p:cNvSpPr>
          <p:nvPr>
            <p:ph type="sldNum" sz="quarter" idx="4294967295"/>
          </p:nvPr>
        </p:nvSpPr>
        <p:spPr>
          <a:xfrm>
            <a:off x="11222241" y="6041361"/>
            <a:ext cx="683339" cy="365125"/>
          </a:xfrm>
        </p:spPr>
        <p:txBody>
          <a:bodyPr/>
          <a:lstStyle/>
          <a:p>
            <a:fld id="{250650D2-30E5-7247-A12B-70384019356E}" type="slidenum">
              <a:rPr lang="en-US" noProof="0" smtClean="0"/>
              <a:t>1</a:t>
            </a:fld>
            <a:endParaRPr lang="en-US" noProof="0"/>
          </a:p>
        </p:txBody>
      </p:sp>
      <p:sp>
        <p:nvSpPr>
          <p:cNvPr id="6" name="CasellaDiTesto 5">
            <a:extLst>
              <a:ext uri="{FF2B5EF4-FFF2-40B4-BE49-F238E27FC236}">
                <a16:creationId xmlns:a16="http://schemas.microsoft.com/office/drawing/2014/main" id="{39796BFB-7830-A9FC-EBC9-A8435857B6DF}"/>
              </a:ext>
            </a:extLst>
          </p:cNvPr>
          <p:cNvSpPr txBox="1"/>
          <p:nvPr/>
        </p:nvSpPr>
        <p:spPr>
          <a:xfrm>
            <a:off x="4539225" y="3506838"/>
            <a:ext cx="33101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noProof="0"/>
          </a:p>
        </p:txBody>
      </p:sp>
      <p:sp>
        <p:nvSpPr>
          <p:cNvPr id="13" name="Subtitle 2">
            <a:extLst>
              <a:ext uri="{FF2B5EF4-FFF2-40B4-BE49-F238E27FC236}">
                <a16:creationId xmlns:a16="http://schemas.microsoft.com/office/drawing/2014/main" id="{9F7A6B27-18C9-6FA2-E57D-AB1239C35599}"/>
              </a:ext>
            </a:extLst>
          </p:cNvPr>
          <p:cNvSpPr txBox="1">
            <a:spLocks/>
          </p:cNvSpPr>
          <p:nvPr/>
        </p:nvSpPr>
        <p:spPr>
          <a:xfrm>
            <a:off x="4140962" y="3429000"/>
            <a:ext cx="1302466" cy="276397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US" sz="2000" noProof="0">
              <a:solidFill>
                <a:srgbClr val="FFFFFF">
                  <a:alpha val="70000"/>
                </a:srgbClr>
              </a:solidFill>
            </a:endParaRPr>
          </a:p>
          <a:p>
            <a:r>
              <a:rPr lang="en-US" sz="2000" noProof="0">
                <a:solidFill>
                  <a:srgbClr val="FFFFFF">
                    <a:alpha val="70000"/>
                  </a:srgbClr>
                </a:solidFill>
              </a:rPr>
              <a:t>3265865</a:t>
            </a:r>
          </a:p>
          <a:p>
            <a:r>
              <a:rPr lang="en-US" sz="2000" noProof="0">
                <a:solidFill>
                  <a:srgbClr val="FFFFFF">
                    <a:alpha val="70000"/>
                  </a:srgbClr>
                </a:solidFill>
              </a:rPr>
              <a:t>3238219</a:t>
            </a:r>
          </a:p>
          <a:p>
            <a:r>
              <a:rPr lang="en-US" sz="2000" noProof="0">
                <a:solidFill>
                  <a:srgbClr val="FFFFFF">
                    <a:alpha val="70000"/>
                  </a:srgbClr>
                </a:solidFill>
              </a:rPr>
              <a:t>3307112</a:t>
            </a:r>
          </a:p>
          <a:p>
            <a:r>
              <a:rPr lang="en-US" sz="2000" noProof="0">
                <a:solidFill>
                  <a:srgbClr val="FFFFFF">
                    <a:alpha val="70000"/>
                  </a:srgbClr>
                </a:solidFill>
              </a:rPr>
              <a:t>3225807</a:t>
            </a:r>
          </a:p>
          <a:p>
            <a:r>
              <a:rPr lang="en-US" sz="2000" noProof="0">
                <a:solidFill>
                  <a:srgbClr val="FFFFFF">
                    <a:alpha val="70000"/>
                  </a:srgbClr>
                </a:solidFill>
              </a:rPr>
              <a:t>3245184</a:t>
            </a:r>
          </a:p>
        </p:txBody>
      </p:sp>
      <p:sp>
        <p:nvSpPr>
          <p:cNvPr id="9" name="Rectangle 2">
            <a:extLst>
              <a:ext uri="{FF2B5EF4-FFF2-40B4-BE49-F238E27FC236}">
                <a16:creationId xmlns:a16="http://schemas.microsoft.com/office/drawing/2014/main" id="{C8FEE5A2-069A-2AC3-C6F8-1B591A03A9ED}"/>
              </a:ext>
            </a:extLst>
          </p:cNvPr>
          <p:cNvSpPr>
            <a:spLocks noGrp="1" noChangeArrowheads="1"/>
          </p:cNvSpPr>
          <p:nvPr>
            <p:ph type="ctrTitle"/>
          </p:nvPr>
        </p:nvSpPr>
        <p:spPr bwMode="auto">
          <a:xfrm>
            <a:off x="1069042" y="804095"/>
            <a:ext cx="6292226"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500" b="1" i="0" u="none" strike="noStrike" cap="none" normalizeH="0" baseline="0" dirty="0">
                <a:ln>
                  <a:noFill/>
                </a:ln>
                <a:solidFill>
                  <a:schemeClr val="tx2">
                    <a:lumMod val="20000"/>
                    <a:lumOff val="80000"/>
                  </a:schemeClr>
                </a:solidFill>
                <a:effectLst/>
              </a:rPr>
              <a:t>Benchmarking Developer Compensation in the Age of AI Agents: A Stack Overflow </a:t>
            </a:r>
            <a:br>
              <a:rPr kumimoji="0" lang="en-US" altLang="en-US" sz="3500" b="1" i="0" u="none" strike="noStrike" cap="none" normalizeH="0" baseline="0" dirty="0">
                <a:ln>
                  <a:noFill/>
                </a:ln>
                <a:solidFill>
                  <a:schemeClr val="tx2">
                    <a:lumMod val="20000"/>
                    <a:lumOff val="80000"/>
                  </a:schemeClr>
                </a:solidFill>
                <a:effectLst/>
              </a:rPr>
            </a:br>
            <a:r>
              <a:rPr kumimoji="0" lang="en-US" altLang="en-US" sz="3500" b="1" i="0" u="none" strike="noStrike" cap="none" normalizeH="0" baseline="0" dirty="0">
                <a:ln>
                  <a:noFill/>
                </a:ln>
                <a:solidFill>
                  <a:schemeClr val="tx2">
                    <a:lumMod val="20000"/>
                    <a:lumOff val="80000"/>
                  </a:schemeClr>
                </a:solidFill>
                <a:effectLst/>
              </a:rPr>
              <a:t>2025 Analysis</a:t>
            </a:r>
            <a:endParaRPr kumimoji="0" lang="en-US" altLang="en-US" sz="3500" b="0" i="0" u="none" strike="noStrike" cap="none" normalizeH="0" baseline="0" dirty="0">
              <a:ln>
                <a:noFill/>
              </a:ln>
              <a:solidFill>
                <a:schemeClr val="tx2">
                  <a:lumMod val="20000"/>
                  <a:lumOff val="8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897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700"/>
                                        <p:tgtEl>
                                          <p:spTgt spid="3">
                                            <p:txEl>
                                              <p:pRg st="2" end="2"/>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700"/>
                                        <p:tgtEl>
                                          <p:spTgt spid="3">
                                            <p:txEl>
                                              <p:pRg st="3" end="3"/>
                                            </p:txEl>
                                          </p:spTgt>
                                        </p:tgtEl>
                                      </p:cBhvr>
                                    </p:animEffect>
                                  </p:childTnLst>
                                </p:cTn>
                              </p:par>
                              <p:par>
                                <p:cTn id="17" presetID="10" presetClass="entr" presetSubtype="0" fill="hold" grpId="0" nodeType="withEffect">
                                  <p:stCondLst>
                                    <p:cond delay="1000"/>
                                  </p:stCondLst>
                                  <p:iterate>
                                    <p:tmPct val="10000"/>
                                  </p:iterate>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700"/>
                                        <p:tgtEl>
                                          <p:spTgt spid="3">
                                            <p:txEl>
                                              <p:pRg st="4" end="4"/>
                                            </p:txEl>
                                          </p:spTgt>
                                        </p:tgtEl>
                                      </p:cBhvr>
                                    </p:animEffect>
                                  </p:childTnLst>
                                </p:cTn>
                              </p:par>
                              <p:par>
                                <p:cTn id="20" presetID="10" presetClass="entr" presetSubtype="0" fill="hold" grpId="0" nodeType="withEffect">
                                  <p:stCondLst>
                                    <p:cond delay="1000"/>
                                  </p:stCondLst>
                                  <p:iterate>
                                    <p:tmPct val="10000"/>
                                  </p:iterate>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7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49F09-D6FC-D24F-658D-2474CF738255}"/>
            </a:ext>
          </a:extLst>
        </p:cNvPr>
        <p:cNvGrpSpPr/>
        <p:nvPr/>
      </p:nvGrpSpPr>
      <p:grpSpPr>
        <a:xfrm>
          <a:off x="0" y="0"/>
          <a:ext cx="0" cy="0"/>
          <a:chOff x="0" y="0"/>
          <a:chExt cx="0" cy="0"/>
        </a:xfrm>
      </p:grpSpPr>
      <p:pic>
        <p:nvPicPr>
          <p:cNvPr id="7" name="Segnaposto contenuto 6" descr="Immagine che contiene diagramma, schermata, cerchio, design&#10;&#10;Il contenuto generato dall'IA potrebbe non essere corretto.">
            <a:extLst>
              <a:ext uri="{FF2B5EF4-FFF2-40B4-BE49-F238E27FC236}">
                <a16:creationId xmlns:a16="http://schemas.microsoft.com/office/drawing/2014/main" id="{04676C3D-337E-D477-C43F-D6356B47DBB0}"/>
              </a:ext>
            </a:extLst>
          </p:cNvPr>
          <p:cNvPicPr>
            <a:picLocks noGrp="1" noChangeAspect="1"/>
          </p:cNvPicPr>
          <p:nvPr>
            <p:ph idx="1"/>
          </p:nvPr>
        </p:nvPicPr>
        <p:blipFill>
          <a:blip r:embed="rId2"/>
          <a:srcRect l="16141" t="16248" r="15261" b="23892"/>
          <a:stretch>
            <a:fillRect/>
          </a:stretch>
        </p:blipFill>
        <p:spPr>
          <a:xfrm>
            <a:off x="208882" y="1868538"/>
            <a:ext cx="4900651" cy="3120923"/>
          </a:xfrm>
        </p:spPr>
      </p:pic>
      <p:sp>
        <p:nvSpPr>
          <p:cNvPr id="4" name="Segnaposto testo 3">
            <a:extLst>
              <a:ext uri="{FF2B5EF4-FFF2-40B4-BE49-F238E27FC236}">
                <a16:creationId xmlns:a16="http://schemas.microsoft.com/office/drawing/2014/main" id="{453CCA41-2614-FBE9-C6E8-504DC3DAAA30}"/>
              </a:ext>
            </a:extLst>
          </p:cNvPr>
          <p:cNvSpPr>
            <a:spLocks noGrp="1"/>
          </p:cNvSpPr>
          <p:nvPr>
            <p:ph type="body" sz="half" idx="2"/>
          </p:nvPr>
        </p:nvSpPr>
        <p:spPr>
          <a:xfrm>
            <a:off x="4975668" y="1432899"/>
            <a:ext cx="4799441" cy="4795746"/>
          </a:xfrm>
        </p:spPr>
        <p:txBody>
          <a:bodyPr>
            <a:normAutofit/>
          </a:bodyPr>
          <a:lstStyle/>
          <a:p>
            <a:r>
              <a:rPr lang="en-US" sz="1600" b="1" noProof="0"/>
              <a:t>Nature:</a:t>
            </a:r>
            <a:r>
              <a:rPr lang="en-US" sz="1600" noProof="0"/>
              <a:t> Categorical, ordinal, single-select</a:t>
            </a:r>
          </a:p>
          <a:p>
            <a:r>
              <a:rPr lang="en-US" sz="1600" b="1" noProof="0"/>
              <a:t>Description:</a:t>
            </a:r>
            <a:r>
              <a:rPr lang="en-US" sz="1600" noProof="0"/>
              <a:t> Age group of survey respondents</a:t>
            </a:r>
          </a:p>
          <a:p>
            <a:r>
              <a:rPr lang="en-US" sz="1600" b="1" noProof="0"/>
              <a:t>Categories:</a:t>
            </a:r>
            <a:br>
              <a:rPr lang="en-US" sz="1600" noProof="0"/>
            </a:br>
            <a:r>
              <a:rPr lang="en-US" sz="1600" noProof="0"/>
              <a:t>• 18–24 years old</a:t>
            </a:r>
            <a:br>
              <a:rPr lang="en-US" sz="1600" noProof="0"/>
            </a:br>
            <a:r>
              <a:rPr lang="en-US" sz="1600" noProof="0"/>
              <a:t>• 25–34 years old</a:t>
            </a:r>
            <a:br>
              <a:rPr lang="en-US" sz="1600" noProof="0"/>
            </a:br>
            <a:r>
              <a:rPr lang="en-US" sz="1600" noProof="0"/>
              <a:t>• 35–44 years old</a:t>
            </a:r>
            <a:br>
              <a:rPr lang="en-US" sz="1600" noProof="0"/>
            </a:br>
            <a:r>
              <a:rPr lang="en-US" sz="1600" noProof="0"/>
              <a:t>• 45–54 years old</a:t>
            </a:r>
            <a:br>
              <a:rPr lang="en-US" sz="1600" noProof="0"/>
            </a:br>
            <a:r>
              <a:rPr lang="en-US" sz="1600" noProof="0"/>
              <a:t>• 55–64 years old</a:t>
            </a:r>
            <a:br>
              <a:rPr lang="en-US" sz="1600" noProof="0"/>
            </a:br>
            <a:r>
              <a:rPr lang="en-US" sz="1600" noProof="0"/>
              <a:t>• 65 or older</a:t>
            </a:r>
            <a:br>
              <a:rPr lang="en-US" sz="1600" noProof="0"/>
            </a:br>
            <a:r>
              <a:rPr lang="en-US" sz="1600" noProof="0"/>
              <a:t>• Prefer not to say</a:t>
            </a:r>
          </a:p>
          <a:p>
            <a:r>
              <a:rPr lang="en-US" sz="1600" b="1" noProof="0"/>
              <a:t>Insights:</a:t>
            </a:r>
            <a:r>
              <a:rPr lang="en-US" sz="1600" noProof="0"/>
              <a:t> The sample is concentrated in the 25–34 and 35–44 age brackets, which together represent the majority of respondents. Younger (18–24) and older participants (55+) are noticeably less represented.</a:t>
            </a:r>
          </a:p>
          <a:p>
            <a:endParaRPr lang="en-US" noProof="0"/>
          </a:p>
        </p:txBody>
      </p:sp>
      <p:sp>
        <p:nvSpPr>
          <p:cNvPr id="5" name="Segnaposto numero diapositiva 4">
            <a:extLst>
              <a:ext uri="{FF2B5EF4-FFF2-40B4-BE49-F238E27FC236}">
                <a16:creationId xmlns:a16="http://schemas.microsoft.com/office/drawing/2014/main" id="{7D68D9F7-324F-D06A-B9A0-D00AFEE455AB}"/>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10</a:t>
            </a:fld>
            <a:endParaRPr lang="en-US" noProof="0"/>
          </a:p>
        </p:txBody>
      </p:sp>
      <p:sp>
        <p:nvSpPr>
          <p:cNvPr id="23" name="Titolo 1">
            <a:extLst>
              <a:ext uri="{FF2B5EF4-FFF2-40B4-BE49-F238E27FC236}">
                <a16:creationId xmlns:a16="http://schemas.microsoft.com/office/drawing/2014/main" id="{09A183CB-4696-70AB-2FBF-9C62588B28BA}"/>
              </a:ext>
            </a:extLst>
          </p:cNvPr>
          <p:cNvSpPr>
            <a:spLocks noGrp="1"/>
          </p:cNvSpPr>
          <p:nvPr>
            <p:ph type="title"/>
          </p:nvPr>
        </p:nvSpPr>
        <p:spPr>
          <a:xfrm>
            <a:off x="677334" y="609600"/>
            <a:ext cx="8596668" cy="701407"/>
          </a:xfrm>
        </p:spPr>
        <p:txBody>
          <a:bodyPr>
            <a:normAutofit/>
          </a:bodyPr>
          <a:lstStyle/>
          <a:p>
            <a:r>
              <a:rPr lang="en-US" sz="3600" noProof="0">
                <a:solidFill>
                  <a:srgbClr val="EAA748"/>
                </a:solidFill>
              </a:rPr>
              <a:t>Age</a:t>
            </a:r>
          </a:p>
        </p:txBody>
      </p:sp>
    </p:spTree>
    <p:extLst>
      <p:ext uri="{BB962C8B-B14F-4D97-AF65-F5344CB8AC3E}">
        <p14:creationId xmlns:p14="http://schemas.microsoft.com/office/powerpoint/2010/main" val="39304798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167B-9E8F-C2A7-5826-5FFC4FCAAA67}"/>
              </a:ext>
            </a:extLst>
          </p:cNvPr>
          <p:cNvSpPr>
            <a:spLocks noGrp="1"/>
          </p:cNvSpPr>
          <p:nvPr>
            <p:ph type="title"/>
          </p:nvPr>
        </p:nvSpPr>
        <p:spPr/>
        <p:txBody>
          <a:bodyPr/>
          <a:lstStyle/>
          <a:p>
            <a:r>
              <a:rPr lang="it-IT">
                <a:solidFill>
                  <a:srgbClr val="EAA748"/>
                </a:solidFill>
              </a:rPr>
              <a:t>Future </a:t>
            </a:r>
            <a:r>
              <a:rPr lang="it-IT" err="1">
                <a:solidFill>
                  <a:srgbClr val="EAA748"/>
                </a:solidFill>
              </a:rPr>
              <a:t>Improvements</a:t>
            </a:r>
            <a:endParaRPr lang="en-US">
              <a:solidFill>
                <a:srgbClr val="EAA748"/>
              </a:solidFill>
            </a:endParaRPr>
          </a:p>
        </p:txBody>
      </p:sp>
      <p:sp>
        <p:nvSpPr>
          <p:cNvPr id="3" name="Content Placeholder 2">
            <a:extLst>
              <a:ext uri="{FF2B5EF4-FFF2-40B4-BE49-F238E27FC236}">
                <a16:creationId xmlns:a16="http://schemas.microsoft.com/office/drawing/2014/main" id="{72A57147-A6AA-CCD3-B194-037CCA1317A3}"/>
              </a:ext>
            </a:extLst>
          </p:cNvPr>
          <p:cNvSpPr>
            <a:spLocks noGrp="1"/>
          </p:cNvSpPr>
          <p:nvPr>
            <p:ph idx="1"/>
          </p:nvPr>
        </p:nvSpPr>
        <p:spPr>
          <a:xfrm>
            <a:off x="677334" y="1930401"/>
            <a:ext cx="8596668" cy="4110962"/>
          </a:xfrm>
        </p:spPr>
        <p:txBody>
          <a:bodyPr>
            <a:normAutofit fontScale="85000" lnSpcReduction="10000"/>
          </a:bodyPr>
          <a:lstStyle/>
          <a:p>
            <a:r>
              <a:rPr lang="en-US" b="1"/>
              <a:t>Longitudinal analysis:</a:t>
            </a:r>
            <a:r>
              <a:rPr lang="en-US"/>
              <a:t> Incorporate multiple survey years to track compensation trends over time, assess how AI adoption correlates with salary growth trajectories, and identify whether early AI adopters experience faster wage progression than late adopters or non-users.</a:t>
            </a:r>
          </a:p>
          <a:p>
            <a:r>
              <a:rPr lang="en-US" b="1"/>
              <a:t>Causal inference methods:</a:t>
            </a:r>
            <a:r>
              <a:rPr lang="en-US"/>
              <a:t> Apply propensity score matching, instrumental variables, or difference-in-differences approaches to move beyond correlation toward causal estimates of AI adoption effects on compensation, controlling for selection bias where high performers adopt AI earlier.</a:t>
            </a:r>
          </a:p>
          <a:p>
            <a:r>
              <a:rPr lang="en-US" b="1"/>
              <a:t>Hierarchical modeling:</a:t>
            </a:r>
            <a:r>
              <a:rPr lang="en-US"/>
              <a:t> Implement multilevel models that explicitly account for nested data structure (individuals within companies within regions), better separating individual-level effects from organization-level and market-level compensation determinants.</a:t>
            </a:r>
          </a:p>
          <a:p>
            <a:r>
              <a:rPr lang="en-US" b="1"/>
              <a:t>Interaction effects exploration:</a:t>
            </a:r>
            <a:r>
              <a:rPr lang="en-US"/>
              <a:t> Systematically test interactions between AI adoption and experience levels, geographic regions, or technical specializations to identify which developer segments benefit most from AI usage and where adoption translates into measurable compensation premiums.</a:t>
            </a:r>
          </a:p>
          <a:p>
            <a:r>
              <a:rPr lang="en-US" b="1"/>
              <a:t>External validation:</a:t>
            </a:r>
            <a:r>
              <a:rPr lang="en-US"/>
              <a:t> Combine Stack Overflow data with external sources (LinkedIn salary data, Glassdoor reports, company-disclosed compensation bands) to validate findings across multiple data collection methods and reduce survey-specific biases.</a:t>
            </a:r>
          </a:p>
        </p:txBody>
      </p:sp>
      <p:sp>
        <p:nvSpPr>
          <p:cNvPr id="4" name="Slide Number Placeholder 3">
            <a:extLst>
              <a:ext uri="{FF2B5EF4-FFF2-40B4-BE49-F238E27FC236}">
                <a16:creationId xmlns:a16="http://schemas.microsoft.com/office/drawing/2014/main" id="{8867B224-6B4E-A808-18C8-A3E69908F16A}"/>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100</a:t>
            </a:fld>
            <a:endParaRPr lang="en-IT"/>
          </a:p>
        </p:txBody>
      </p:sp>
    </p:spTree>
    <p:extLst>
      <p:ext uri="{BB962C8B-B14F-4D97-AF65-F5344CB8AC3E}">
        <p14:creationId xmlns:p14="http://schemas.microsoft.com/office/powerpoint/2010/main" val="19496835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EC8627-4B31-E17A-8C15-F44CFC10E3AE}"/>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3"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Isosceles Triangle 2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Isosceles Triangle 2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27" name="Rectangle 26">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9" name="Straight Connector 28">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7" name="Isosceles Triangle 36">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9"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1" name="Isosceles Triangle 40">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3" name="Freeform: Shape 42">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itle 9">
            <a:extLst>
              <a:ext uri="{FF2B5EF4-FFF2-40B4-BE49-F238E27FC236}">
                <a16:creationId xmlns:a16="http://schemas.microsoft.com/office/drawing/2014/main" id="{1F9D410F-A3E5-5B2A-4A1F-1C9E4A10AEF8}"/>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noProof="0">
                <a:solidFill>
                  <a:srgbClr val="FFFFFF"/>
                </a:solidFill>
              </a:rPr>
              <a:t>Thank You</a:t>
            </a:r>
          </a:p>
        </p:txBody>
      </p:sp>
      <p:sp>
        <p:nvSpPr>
          <p:cNvPr id="45" name="Isosceles Triangle 44">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TextBox 3">
            <a:extLst>
              <a:ext uri="{FF2B5EF4-FFF2-40B4-BE49-F238E27FC236}">
                <a16:creationId xmlns:a16="http://schemas.microsoft.com/office/drawing/2014/main" id="{73516039-DD29-9E97-A747-5E65DD20DDFC}"/>
              </a:ext>
            </a:extLst>
          </p:cNvPr>
          <p:cNvSpPr txBox="1"/>
          <p:nvPr/>
        </p:nvSpPr>
        <p:spPr>
          <a:xfrm>
            <a:off x="11669486" y="2786743"/>
            <a:ext cx="184731" cy="369332"/>
          </a:xfrm>
          <a:prstGeom prst="rect">
            <a:avLst/>
          </a:prstGeom>
          <a:noFill/>
        </p:spPr>
        <p:txBody>
          <a:bodyPr wrap="none" rtlCol="0">
            <a:spAutoFit/>
          </a:bodyPr>
          <a:lstStyle/>
          <a:p>
            <a:endParaRPr lang="en-US" noProof="0"/>
          </a:p>
        </p:txBody>
      </p:sp>
      <p:sp>
        <p:nvSpPr>
          <p:cNvPr id="2" name="Slide Number Placeholder 1">
            <a:extLst>
              <a:ext uri="{FF2B5EF4-FFF2-40B4-BE49-F238E27FC236}">
                <a16:creationId xmlns:a16="http://schemas.microsoft.com/office/drawing/2014/main" id="{6F4BC4BC-66D1-5F66-8B0D-CAD9641DD06F}"/>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101</a:t>
            </a:fld>
            <a:endParaRPr lang="en-US" noProof="0"/>
          </a:p>
        </p:txBody>
      </p:sp>
    </p:spTree>
    <p:extLst>
      <p:ext uri="{BB962C8B-B14F-4D97-AF65-F5344CB8AC3E}">
        <p14:creationId xmlns:p14="http://schemas.microsoft.com/office/powerpoint/2010/main" val="285431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7BA91-5CF4-5880-4C3C-FC8F63BAC5D3}"/>
            </a:ext>
          </a:extLst>
        </p:cNvPr>
        <p:cNvGrpSpPr/>
        <p:nvPr/>
      </p:nvGrpSpPr>
      <p:grpSpPr>
        <a:xfrm>
          <a:off x="0" y="0"/>
          <a:ext cx="0" cy="0"/>
          <a:chOff x="0" y="0"/>
          <a:chExt cx="0" cy="0"/>
        </a:xfrm>
      </p:grpSpPr>
      <p:pic>
        <p:nvPicPr>
          <p:cNvPr id="9" name="Immagine 8">
            <a:extLst>
              <a:ext uri="{FF2B5EF4-FFF2-40B4-BE49-F238E27FC236}">
                <a16:creationId xmlns:a16="http://schemas.microsoft.com/office/drawing/2014/main" id="{6659BEA6-B23C-F819-CCF8-E847AB54ABFA}"/>
              </a:ext>
            </a:extLst>
          </p:cNvPr>
          <p:cNvPicPr>
            <a:picLocks noChangeAspect="1"/>
          </p:cNvPicPr>
          <p:nvPr/>
        </p:nvPicPr>
        <p:blipFill>
          <a:blip r:embed="rId2"/>
          <a:srcRect l="175" t="-228" r="727" b="353"/>
          <a:stretch>
            <a:fillRect/>
          </a:stretch>
        </p:blipFill>
        <p:spPr>
          <a:xfrm>
            <a:off x="1417959" y="964034"/>
            <a:ext cx="7076025" cy="3288649"/>
          </a:xfrm>
          <a:prstGeom prst="rect">
            <a:avLst/>
          </a:prstGeom>
        </p:spPr>
      </p:pic>
      <p:sp>
        <p:nvSpPr>
          <p:cNvPr id="4" name="Segnaposto testo 3">
            <a:extLst>
              <a:ext uri="{FF2B5EF4-FFF2-40B4-BE49-F238E27FC236}">
                <a16:creationId xmlns:a16="http://schemas.microsoft.com/office/drawing/2014/main" id="{04E2AD81-E5E1-8E5C-F1C5-D9BD69D686BE}"/>
              </a:ext>
            </a:extLst>
          </p:cNvPr>
          <p:cNvSpPr>
            <a:spLocks noGrp="1"/>
          </p:cNvSpPr>
          <p:nvPr>
            <p:ph type="body" sz="half" idx="2"/>
          </p:nvPr>
        </p:nvSpPr>
        <p:spPr>
          <a:xfrm>
            <a:off x="677334" y="4264294"/>
            <a:ext cx="9348409" cy="2046514"/>
          </a:xfrm>
        </p:spPr>
        <p:txBody>
          <a:bodyPr>
            <a:normAutofit/>
          </a:bodyPr>
          <a:lstStyle/>
          <a:p>
            <a:r>
              <a:rPr lang="en-US" sz="1600" b="1" noProof="0"/>
              <a:t>Nature:</a:t>
            </a:r>
            <a:r>
              <a:rPr lang="en-US" sz="1600" noProof="0"/>
              <a:t> Categorical, nominal, single-select</a:t>
            </a:r>
          </a:p>
          <a:p>
            <a:r>
              <a:rPr lang="en-US" sz="1600" b="1" noProof="0"/>
              <a:t>Description:</a:t>
            </a:r>
            <a:r>
              <a:rPr lang="en-US" sz="1600" noProof="0"/>
              <a:t> Highest level of formal education completed by respondents</a:t>
            </a:r>
          </a:p>
          <a:p>
            <a:r>
              <a:rPr lang="en-US" sz="1600" b="1" noProof="0"/>
              <a:t>Categories:</a:t>
            </a:r>
            <a:r>
              <a:rPr lang="en-US" sz="1600" noProof="0"/>
              <a:t> Multiple education levels ranging from primary to postgraduate degrees, missing</a:t>
            </a:r>
          </a:p>
          <a:p>
            <a:r>
              <a:rPr lang="en-US" sz="1600" b="1" noProof="0"/>
              <a:t>Insights:</a:t>
            </a:r>
            <a:r>
              <a:rPr lang="en-US" sz="1600" noProof="0"/>
              <a:t> Most respondents report holding a higher education qualification, with bachelor’s and master’s degrees being the most frequent. Lower education levels and specialized professional degrees represent a considerably smaller portion of the sample.</a:t>
            </a:r>
          </a:p>
          <a:p>
            <a:endParaRPr lang="en-US" noProof="0"/>
          </a:p>
        </p:txBody>
      </p:sp>
      <p:sp>
        <p:nvSpPr>
          <p:cNvPr id="5" name="Segnaposto numero diapositiva 4">
            <a:extLst>
              <a:ext uri="{FF2B5EF4-FFF2-40B4-BE49-F238E27FC236}">
                <a16:creationId xmlns:a16="http://schemas.microsoft.com/office/drawing/2014/main" id="{392E4347-1EF6-F6BF-5EFC-E6E891B31819}"/>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11</a:t>
            </a:fld>
            <a:endParaRPr lang="en-US" noProof="0"/>
          </a:p>
        </p:txBody>
      </p:sp>
      <p:sp>
        <p:nvSpPr>
          <p:cNvPr id="23" name="Titolo 1">
            <a:extLst>
              <a:ext uri="{FF2B5EF4-FFF2-40B4-BE49-F238E27FC236}">
                <a16:creationId xmlns:a16="http://schemas.microsoft.com/office/drawing/2014/main" id="{A28B79F1-77E2-720F-6910-0DB9B809AE63}"/>
              </a:ext>
            </a:extLst>
          </p:cNvPr>
          <p:cNvSpPr>
            <a:spLocks noGrp="1"/>
          </p:cNvSpPr>
          <p:nvPr>
            <p:ph type="title"/>
          </p:nvPr>
        </p:nvSpPr>
        <p:spPr>
          <a:xfrm>
            <a:off x="677334" y="609600"/>
            <a:ext cx="8596668" cy="701407"/>
          </a:xfrm>
        </p:spPr>
        <p:txBody>
          <a:bodyPr>
            <a:normAutofit/>
          </a:bodyPr>
          <a:lstStyle/>
          <a:p>
            <a:r>
              <a:rPr lang="en-US" sz="3600" noProof="0" err="1">
                <a:solidFill>
                  <a:srgbClr val="EAA748"/>
                </a:solidFill>
              </a:rPr>
              <a:t>EdLevel</a:t>
            </a:r>
            <a:endParaRPr lang="en-US" sz="3600" noProof="0">
              <a:solidFill>
                <a:srgbClr val="EAA748"/>
              </a:solidFill>
            </a:endParaRPr>
          </a:p>
        </p:txBody>
      </p:sp>
    </p:spTree>
    <p:extLst>
      <p:ext uri="{BB962C8B-B14F-4D97-AF65-F5344CB8AC3E}">
        <p14:creationId xmlns:p14="http://schemas.microsoft.com/office/powerpoint/2010/main" val="873260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0237-E6FC-A657-0CCC-D55A8866A2DA}"/>
            </a:ext>
          </a:extLst>
        </p:cNvPr>
        <p:cNvGrpSpPr/>
        <p:nvPr/>
      </p:nvGrpSpPr>
      <p:grpSpPr>
        <a:xfrm>
          <a:off x="0" y="0"/>
          <a:ext cx="0" cy="0"/>
          <a:chOff x="0" y="0"/>
          <a:chExt cx="0" cy="0"/>
        </a:xfrm>
      </p:grpSpPr>
      <p:pic>
        <p:nvPicPr>
          <p:cNvPr id="8" name="Content Placeholder 7" descr="A pie chart with text on it&#10;&#10;AI-generated content may be incorrect.">
            <a:extLst>
              <a:ext uri="{FF2B5EF4-FFF2-40B4-BE49-F238E27FC236}">
                <a16:creationId xmlns:a16="http://schemas.microsoft.com/office/drawing/2014/main" id="{6629C138-A969-73EB-E93D-3F73B8B18F74}"/>
              </a:ext>
            </a:extLst>
          </p:cNvPr>
          <p:cNvPicPr>
            <a:picLocks noGrp="1" noChangeAspect="1"/>
          </p:cNvPicPr>
          <p:nvPr>
            <p:ph idx="1"/>
          </p:nvPr>
        </p:nvPicPr>
        <p:blipFill>
          <a:blip r:embed="rId2"/>
          <a:srcRect b="12119"/>
          <a:stretch>
            <a:fillRect/>
          </a:stretch>
        </p:blipFill>
        <p:spPr>
          <a:xfrm>
            <a:off x="4013717" y="1720669"/>
            <a:ext cx="5542854" cy="3416661"/>
          </a:xfrm>
        </p:spPr>
      </p:pic>
      <p:sp>
        <p:nvSpPr>
          <p:cNvPr id="4" name="Segnaposto testo 3">
            <a:extLst>
              <a:ext uri="{FF2B5EF4-FFF2-40B4-BE49-F238E27FC236}">
                <a16:creationId xmlns:a16="http://schemas.microsoft.com/office/drawing/2014/main" id="{921BF2B0-761C-BC57-CC91-D0FAD2D084D8}"/>
              </a:ext>
            </a:extLst>
          </p:cNvPr>
          <p:cNvSpPr>
            <a:spLocks noGrp="1"/>
          </p:cNvSpPr>
          <p:nvPr>
            <p:ph type="body" sz="half" idx="2"/>
          </p:nvPr>
        </p:nvSpPr>
        <p:spPr>
          <a:xfrm>
            <a:off x="677333" y="1322024"/>
            <a:ext cx="5418667" cy="4926376"/>
          </a:xfrm>
        </p:spPr>
        <p:txBody>
          <a:bodyPr>
            <a:noAutofit/>
          </a:bodyPr>
          <a:lstStyle/>
          <a:p>
            <a:r>
              <a:rPr lang="en-US" sz="1700" b="1" noProof="0"/>
              <a:t>Nature:</a:t>
            </a:r>
            <a:r>
              <a:rPr lang="en-US" sz="1700" noProof="0"/>
              <a:t> Categorical, nominal, single-select</a:t>
            </a:r>
          </a:p>
          <a:p>
            <a:r>
              <a:rPr lang="en-US" sz="1700" b="1" noProof="0"/>
              <a:t>Description:</a:t>
            </a:r>
            <a:r>
              <a:rPr lang="en-US" sz="1700" noProof="0"/>
              <a:t> Type of employment status of respondents</a:t>
            </a:r>
          </a:p>
          <a:p>
            <a:r>
              <a:rPr lang="en-US" sz="1700" b="1" noProof="0"/>
              <a:t>Categories:</a:t>
            </a:r>
            <a:br>
              <a:rPr lang="en-US" sz="1700" noProof="0"/>
            </a:br>
            <a:r>
              <a:rPr lang="en-US" sz="1700" noProof="0"/>
              <a:t>• I prefer not to say</a:t>
            </a:r>
            <a:br>
              <a:rPr lang="en-US" sz="1700" noProof="0"/>
            </a:br>
            <a:r>
              <a:rPr lang="en-US" sz="1700" noProof="0"/>
              <a:t>• Employed</a:t>
            </a:r>
            <a:br>
              <a:rPr lang="en-US" sz="1700" noProof="0"/>
            </a:br>
            <a:r>
              <a:rPr lang="en-US" sz="1700" noProof="0"/>
              <a:t>• Student</a:t>
            </a:r>
            <a:br>
              <a:rPr lang="en-US" sz="1700" noProof="0"/>
            </a:br>
            <a:r>
              <a:rPr lang="en-US" sz="1700" noProof="0"/>
              <a:t>• Retired</a:t>
            </a:r>
            <a:br>
              <a:rPr lang="en-US" sz="1700" noProof="0"/>
            </a:br>
            <a:r>
              <a:rPr lang="en-US" sz="1700" noProof="0"/>
              <a:t>• Not Employed</a:t>
            </a:r>
            <a:br>
              <a:rPr lang="en-US" sz="1700" noProof="0"/>
            </a:br>
            <a:r>
              <a:rPr lang="en-US" sz="1700" noProof="0"/>
              <a:t>• </a:t>
            </a:r>
            <a:r>
              <a:rPr lang="en-US" sz="1700" noProof="0" err="1"/>
              <a:t>Indipendent</a:t>
            </a:r>
            <a:r>
              <a:rPr lang="en-US" sz="1700" noProof="0"/>
              <a:t> contractor, freelancer or self-employed</a:t>
            </a:r>
          </a:p>
          <a:p>
            <a:r>
              <a:rPr lang="en-US" sz="1700" b="1" noProof="0"/>
              <a:t>Insights:</a:t>
            </a:r>
            <a:r>
              <a:rPr lang="en-US" sz="1700" noProof="0"/>
              <a:t> The sample is heavily dominated by employed respondents, with freelancers/self-employed forming a distant second. Students and the unemployed make up small portions, while retired participants and those who prefer not to say are nearly absent. Overall, employment status is highly concentrated in full-time employment.</a:t>
            </a:r>
          </a:p>
        </p:txBody>
      </p:sp>
      <p:sp>
        <p:nvSpPr>
          <p:cNvPr id="23" name="Titolo 1">
            <a:extLst>
              <a:ext uri="{FF2B5EF4-FFF2-40B4-BE49-F238E27FC236}">
                <a16:creationId xmlns:a16="http://schemas.microsoft.com/office/drawing/2014/main" id="{C1FD5FF0-98A6-4E39-E1C6-62F9F5345792}"/>
              </a:ext>
            </a:extLst>
          </p:cNvPr>
          <p:cNvSpPr>
            <a:spLocks noGrp="1"/>
          </p:cNvSpPr>
          <p:nvPr>
            <p:ph type="title"/>
          </p:nvPr>
        </p:nvSpPr>
        <p:spPr>
          <a:xfrm>
            <a:off x="677334" y="609600"/>
            <a:ext cx="8596668" cy="701407"/>
          </a:xfrm>
        </p:spPr>
        <p:txBody>
          <a:bodyPr>
            <a:normAutofit/>
          </a:bodyPr>
          <a:lstStyle/>
          <a:p>
            <a:r>
              <a:rPr lang="en-US" sz="3600" noProof="0">
                <a:solidFill>
                  <a:srgbClr val="EAA748"/>
                </a:solidFill>
              </a:rPr>
              <a:t>Employment</a:t>
            </a:r>
          </a:p>
        </p:txBody>
      </p:sp>
      <p:sp>
        <p:nvSpPr>
          <p:cNvPr id="5" name="Segnaposto numero diapositiva 4">
            <a:extLst>
              <a:ext uri="{FF2B5EF4-FFF2-40B4-BE49-F238E27FC236}">
                <a16:creationId xmlns:a16="http://schemas.microsoft.com/office/drawing/2014/main" id="{AD9B4EBE-D4C6-546A-E891-952619F1F1D6}"/>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12</a:t>
            </a:fld>
            <a:endParaRPr lang="en-US" noProof="0"/>
          </a:p>
        </p:txBody>
      </p:sp>
    </p:spTree>
    <p:extLst>
      <p:ext uri="{BB962C8B-B14F-4D97-AF65-F5344CB8AC3E}">
        <p14:creationId xmlns:p14="http://schemas.microsoft.com/office/powerpoint/2010/main" val="275015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4B59-AF4A-5905-B513-9D79809E50BD}"/>
            </a:ext>
          </a:extLst>
        </p:cNvPr>
        <p:cNvGrpSpPr/>
        <p:nvPr/>
      </p:nvGrpSpPr>
      <p:grpSpPr>
        <a:xfrm>
          <a:off x="0" y="0"/>
          <a:ext cx="0" cy="0"/>
          <a:chOff x="0" y="0"/>
          <a:chExt cx="0" cy="0"/>
        </a:xfrm>
      </p:grpSpPr>
      <p:pic>
        <p:nvPicPr>
          <p:cNvPr id="12" name="Segnaposto contenuto 11" descr="Immagine che contiene schermata, diagramma, cerchio, Policromia&#10;&#10;Il contenuto generato dall'IA potrebbe non essere corretto.">
            <a:extLst>
              <a:ext uri="{FF2B5EF4-FFF2-40B4-BE49-F238E27FC236}">
                <a16:creationId xmlns:a16="http://schemas.microsoft.com/office/drawing/2014/main" id="{8D4EEF91-0822-909D-72B1-856A369183D9}"/>
              </a:ext>
            </a:extLst>
          </p:cNvPr>
          <p:cNvPicPr>
            <a:picLocks noGrp="1" noChangeAspect="1"/>
          </p:cNvPicPr>
          <p:nvPr>
            <p:ph idx="1"/>
          </p:nvPr>
        </p:nvPicPr>
        <p:blipFill>
          <a:blip r:embed="rId2"/>
          <a:srcRect t="6920" b="4459"/>
          <a:stretch>
            <a:fillRect/>
          </a:stretch>
        </p:blipFill>
        <p:spPr>
          <a:xfrm>
            <a:off x="4836714" y="2382979"/>
            <a:ext cx="4818741" cy="2873998"/>
          </a:xfrm>
        </p:spPr>
      </p:pic>
      <p:sp>
        <p:nvSpPr>
          <p:cNvPr id="4" name="Segnaposto testo 3">
            <a:extLst>
              <a:ext uri="{FF2B5EF4-FFF2-40B4-BE49-F238E27FC236}">
                <a16:creationId xmlns:a16="http://schemas.microsoft.com/office/drawing/2014/main" id="{303F2712-476D-4438-A570-73AFF240ED50}"/>
              </a:ext>
            </a:extLst>
          </p:cNvPr>
          <p:cNvSpPr>
            <a:spLocks noGrp="1"/>
          </p:cNvSpPr>
          <p:nvPr>
            <p:ph type="body" sz="half" idx="2"/>
          </p:nvPr>
        </p:nvSpPr>
        <p:spPr>
          <a:xfrm>
            <a:off x="677333" y="2231443"/>
            <a:ext cx="4818740" cy="4850307"/>
          </a:xfrm>
        </p:spPr>
        <p:txBody>
          <a:bodyPr>
            <a:normAutofit/>
          </a:bodyPr>
          <a:lstStyle/>
          <a:p>
            <a:r>
              <a:rPr lang="en-US" sz="1600" b="1" noProof="0"/>
              <a:t>Categories:</a:t>
            </a:r>
            <a:br>
              <a:rPr lang="en-US" sz="1600" noProof="0"/>
            </a:br>
            <a:r>
              <a:rPr lang="en-US" sz="1600" noProof="0"/>
              <a:t>• AI learning – job/career</a:t>
            </a:r>
            <a:br>
              <a:rPr lang="en-US" sz="1600" noProof="0"/>
            </a:br>
            <a:r>
              <a:rPr lang="en-US" sz="1600" noProof="0"/>
              <a:t>• AI learning – personal</a:t>
            </a:r>
            <a:br>
              <a:rPr lang="en-US" sz="1600" noProof="0"/>
            </a:br>
            <a:r>
              <a:rPr lang="en-US" sz="1600" noProof="0"/>
              <a:t>• Non-AI learning – job</a:t>
            </a:r>
            <a:br>
              <a:rPr lang="en-US" sz="1600" noProof="0"/>
            </a:br>
            <a:r>
              <a:rPr lang="en-US" sz="1600" noProof="0"/>
              <a:t>• Non-AI learning – personal</a:t>
            </a:r>
            <a:br>
              <a:rPr lang="en-US" sz="1600" noProof="0"/>
            </a:br>
            <a:r>
              <a:rPr lang="en-US" sz="1600" noProof="0"/>
              <a:t>• No learning</a:t>
            </a:r>
            <a:br>
              <a:rPr lang="en-US" sz="1600" noProof="0"/>
            </a:br>
            <a:r>
              <a:rPr lang="en-US" sz="1600" noProof="0"/>
              <a:t>• Missing</a:t>
            </a:r>
          </a:p>
          <a:p>
            <a:r>
              <a:rPr lang="en-US" sz="1600" b="1" noProof="0"/>
              <a:t>Insights:</a:t>
            </a:r>
            <a:br>
              <a:rPr lang="en-US" sz="1600" noProof="0"/>
            </a:br>
            <a:r>
              <a:rPr lang="en-US" sz="1600" noProof="0"/>
              <a:t>AI-related learning is highly prevalent in the sample: most respondents report having learned AI-enabled tools, either to support their professional development (6,074 responses) or for personal curiosity (4,658). A smaller share focused on skills unrelated to AI, while 1,568 participants did not engage in any learning over the past year. Overall, the data highlights a strong trend toward AI upskilling among developers.</a:t>
            </a:r>
          </a:p>
          <a:p>
            <a:endParaRPr lang="en-US" noProof="0"/>
          </a:p>
        </p:txBody>
      </p:sp>
      <p:sp>
        <p:nvSpPr>
          <p:cNvPr id="5" name="Segnaposto numero diapositiva 4">
            <a:extLst>
              <a:ext uri="{FF2B5EF4-FFF2-40B4-BE49-F238E27FC236}">
                <a16:creationId xmlns:a16="http://schemas.microsoft.com/office/drawing/2014/main" id="{947BFABD-4B78-E582-17FE-6A13D34EAA2E}"/>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13</a:t>
            </a:fld>
            <a:endParaRPr lang="en-US" noProof="0"/>
          </a:p>
        </p:txBody>
      </p:sp>
      <p:sp>
        <p:nvSpPr>
          <p:cNvPr id="23" name="Titolo 1">
            <a:extLst>
              <a:ext uri="{FF2B5EF4-FFF2-40B4-BE49-F238E27FC236}">
                <a16:creationId xmlns:a16="http://schemas.microsoft.com/office/drawing/2014/main" id="{2D932090-CBBC-4B1A-F96D-E5711050370C}"/>
              </a:ext>
            </a:extLst>
          </p:cNvPr>
          <p:cNvSpPr>
            <a:spLocks noGrp="1"/>
          </p:cNvSpPr>
          <p:nvPr>
            <p:ph type="title"/>
          </p:nvPr>
        </p:nvSpPr>
        <p:spPr>
          <a:xfrm>
            <a:off x="677334" y="609600"/>
            <a:ext cx="8596668" cy="701407"/>
          </a:xfrm>
        </p:spPr>
        <p:txBody>
          <a:bodyPr>
            <a:normAutofit/>
          </a:bodyPr>
          <a:lstStyle/>
          <a:p>
            <a:r>
              <a:rPr lang="en-US" sz="3600" noProof="0" err="1">
                <a:solidFill>
                  <a:srgbClr val="EAA748"/>
                </a:solidFill>
              </a:rPr>
              <a:t>LearnCodeAI</a:t>
            </a:r>
            <a:endParaRPr lang="en-US" sz="3600" noProof="0">
              <a:solidFill>
                <a:srgbClr val="EAA748"/>
              </a:solidFill>
            </a:endParaRPr>
          </a:p>
        </p:txBody>
      </p:sp>
      <p:sp>
        <p:nvSpPr>
          <p:cNvPr id="3" name="TextBox 2">
            <a:extLst>
              <a:ext uri="{FF2B5EF4-FFF2-40B4-BE49-F238E27FC236}">
                <a16:creationId xmlns:a16="http://schemas.microsoft.com/office/drawing/2014/main" id="{CEBF30BC-DBE4-ECE6-5C01-B0D17279CCCA}"/>
              </a:ext>
            </a:extLst>
          </p:cNvPr>
          <p:cNvSpPr txBox="1"/>
          <p:nvPr/>
        </p:nvSpPr>
        <p:spPr>
          <a:xfrm>
            <a:off x="677333" y="1124186"/>
            <a:ext cx="8596669" cy="1077218"/>
          </a:xfrm>
          <a:prstGeom prst="rect">
            <a:avLst/>
          </a:prstGeom>
          <a:noFill/>
        </p:spPr>
        <p:txBody>
          <a:bodyPr wrap="square">
            <a:spAutoFit/>
          </a:bodyPr>
          <a:lstStyle/>
          <a:p>
            <a:pPr>
              <a:lnSpc>
                <a:spcPct val="200000"/>
              </a:lnSpc>
            </a:pPr>
            <a:r>
              <a:rPr lang="en-US" sz="1600" b="1" noProof="0"/>
              <a:t>Nature:</a:t>
            </a:r>
            <a:r>
              <a:rPr lang="en-US" sz="1600" noProof="0"/>
              <a:t> Categorical, nominal, single-select</a:t>
            </a:r>
          </a:p>
          <a:p>
            <a:r>
              <a:rPr lang="en-US" sz="1600" b="1" noProof="0"/>
              <a:t>Description</a:t>
            </a:r>
            <a:r>
              <a:rPr lang="en-US" sz="1600" noProof="0"/>
              <a:t>: Indicates whether respondents spent time learning AI programming or AI-enabled tools in the past year, and for what purpose (job-related or personal).</a:t>
            </a:r>
          </a:p>
        </p:txBody>
      </p:sp>
    </p:spTree>
    <p:extLst>
      <p:ext uri="{BB962C8B-B14F-4D97-AF65-F5344CB8AC3E}">
        <p14:creationId xmlns:p14="http://schemas.microsoft.com/office/powerpoint/2010/main" val="3163593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99B2C-CFC9-64E9-6C26-B2387F314D76}"/>
            </a:ext>
          </a:extLst>
        </p:cNvPr>
        <p:cNvGrpSpPr/>
        <p:nvPr/>
      </p:nvGrpSpPr>
      <p:grpSpPr>
        <a:xfrm>
          <a:off x="0" y="0"/>
          <a:ext cx="0" cy="0"/>
          <a:chOff x="0" y="0"/>
          <a:chExt cx="0" cy="0"/>
        </a:xfrm>
      </p:grpSpPr>
      <p:pic>
        <p:nvPicPr>
          <p:cNvPr id="3" name="Picture 2" descr="A pie chart with different colored sections&#10;&#10;AI-generated content may be incorrect.">
            <a:extLst>
              <a:ext uri="{FF2B5EF4-FFF2-40B4-BE49-F238E27FC236}">
                <a16:creationId xmlns:a16="http://schemas.microsoft.com/office/drawing/2014/main" id="{9AA989C2-D447-2649-3835-7D703F71216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721" b="99070" l="175" r="98836">
                        <a14:foregroundMark x1="20838" y1="3837" x2="16473" y2="18721"/>
                        <a14:foregroundMark x1="16473" y1="18721" x2="41502" y2="20814"/>
                        <a14:foregroundMark x1="41502" y1="20814" x2="55122" y2="7209"/>
                        <a14:foregroundMark x1="55122" y1="7209" x2="37020" y2="3256"/>
                        <a14:foregroundMark x1="37020" y1="3256" x2="5064" y2="24070"/>
                        <a14:foregroundMark x1="5064" y1="24070" x2="18161" y2="24767"/>
                        <a14:foregroundMark x1="18161" y1="24767" x2="63795" y2="465"/>
                        <a14:foregroundMark x1="63795" y1="465" x2="14610" y2="16512"/>
                        <a14:foregroundMark x1="14610" y1="16512" x2="37078" y2="2326"/>
                        <a14:foregroundMark x1="37078" y1="2326" x2="9837" y2="20116"/>
                        <a14:foregroundMark x1="9837" y1="20116" x2="31374" y2="2442"/>
                        <a14:foregroundMark x1="31374" y1="2442" x2="2503" y2="24535"/>
                        <a14:foregroundMark x1="2503" y1="24535" x2="29627" y2="8488"/>
                        <a14:foregroundMark x1="29627" y1="8488" x2="13562" y2="39651"/>
                        <a14:foregroundMark x1="13562" y1="39651" x2="40163" y2="7209"/>
                        <a14:foregroundMark x1="40163" y1="7209" x2="1164" y2="35233"/>
                        <a14:foregroundMark x1="1164" y1="35233" x2="36496" y2="1395"/>
                        <a14:foregroundMark x1="36496" y1="1395" x2="4831" y2="24302"/>
                        <a14:foregroundMark x1="4831" y1="24302" x2="14494" y2="16512"/>
                        <a14:foregroundMark x1="14494" y1="16512" x2="4307" y2="22558"/>
                        <a14:foregroundMark x1="4307" y1="22558" x2="27881" y2="3488"/>
                        <a14:foregroundMark x1="27881" y1="3488" x2="11118" y2="9302"/>
                        <a14:foregroundMark x1="11118" y1="9302" x2="23458" y2="1628"/>
                        <a14:foregroundMark x1="23458" y1="1628" x2="14668" y2="9884"/>
                        <a14:foregroundMark x1="14668" y1="9884" x2="39872" y2="2326"/>
                        <a14:foregroundMark x1="39872" y1="2326" x2="52095" y2="6512"/>
                        <a14:foregroundMark x1="52095" y1="6512" x2="45460" y2="19535"/>
                        <a14:foregroundMark x1="45460" y1="19535" x2="63504" y2="349"/>
                        <a14:foregroundMark x1="63504" y1="349" x2="45518" y2="15698"/>
                        <a14:foregroundMark x1="45518" y1="15698" x2="52445" y2="6977"/>
                        <a14:foregroundMark x1="52445" y1="6977" x2="39523" y2="14302"/>
                        <a14:foregroundMark x1="39523" y1="14302" x2="54948" y2="1860"/>
                        <a14:foregroundMark x1="54948" y1="1860" x2="44179" y2="14302"/>
                        <a14:foregroundMark x1="44179" y1="14302" x2="62689" y2="1395"/>
                        <a14:foregroundMark x1="62689" y1="1395" x2="55122" y2="10000"/>
                        <a14:foregroundMark x1="55122" y1="10000" x2="64319" y2="2209"/>
                        <a14:foregroundMark x1="64319" y1="2209" x2="57043" y2="11628"/>
                        <a14:foregroundMark x1="57043" y1="11628" x2="67288" y2="5465"/>
                        <a14:foregroundMark x1="67288" y1="5465" x2="57451" y2="14419"/>
                        <a14:foregroundMark x1="57451" y1="14419" x2="74563" y2="2326"/>
                        <a14:foregroundMark x1="74563" y1="2326" x2="58673" y2="16279"/>
                        <a14:foregroundMark x1="58673" y1="16279" x2="70140" y2="8605"/>
                        <a14:foregroundMark x1="70140" y1="8605" x2="59662" y2="17442"/>
                        <a14:foregroundMark x1="59662" y1="17442" x2="82305" y2="3023"/>
                        <a14:foregroundMark x1="82305" y1="3023" x2="73807" y2="12674"/>
                        <a14:foregroundMark x1="73807" y1="12674" x2="86671" y2="814"/>
                        <a14:foregroundMark x1="86671" y1="814" x2="67811" y2="19070"/>
                        <a14:foregroundMark x1="67811" y1="19070" x2="83411" y2="1860"/>
                        <a14:foregroundMark x1="83411" y1="1860" x2="62107" y2="20465"/>
                        <a14:foregroundMark x1="62107" y1="20465" x2="76310" y2="7558"/>
                        <a14:foregroundMark x1="76310" y1="7558" x2="72643" y2="11860"/>
                        <a14:foregroundMark x1="64552" y1="9651" x2="29220" y2="5698"/>
                        <a14:foregroundMark x1="29220" y1="5698" x2="81898" y2="1977"/>
                        <a14:foregroundMark x1="81898" y1="1977" x2="39872" y2="9651"/>
                        <a14:foregroundMark x1="39872" y1="9651" x2="86845" y2="116"/>
                        <a14:foregroundMark x1="86845" y1="116" x2="34342" y2="5465"/>
                        <a14:foregroundMark x1="34342" y1="5465" x2="48603" y2="5698"/>
                        <a14:foregroundMark x1="48603" y1="5698" x2="71362" y2="4884"/>
                        <a14:foregroundMark x1="71362" y1="4884" x2="79569" y2="4884"/>
                        <a14:foregroundMark x1="79569" y1="4884" x2="8382" y2="3256"/>
                        <a14:foregroundMark x1="8382" y1="3256" x2="54249" y2="3837"/>
                        <a14:foregroundMark x1="54249" y1="3837" x2="37311" y2="9651"/>
                        <a14:foregroundMark x1="37311" y1="9651" x2="63912" y2="5349"/>
                        <a14:foregroundMark x1="63912" y1="5349" x2="39639" y2="3837"/>
                        <a14:foregroundMark x1="91676" y1="20000" x2="68743" y2="26047"/>
                        <a14:foregroundMark x1="68743" y1="26047" x2="87893" y2="11860"/>
                        <a14:foregroundMark x1="87893" y1="11860" x2="68685" y2="23605"/>
                        <a14:foregroundMark x1="68685" y1="23605" x2="79627" y2="21047"/>
                        <a14:foregroundMark x1="79627" y1="21047" x2="62165" y2="34535"/>
                        <a14:foregroundMark x1="62165" y1="34535" x2="85215" y2="22674"/>
                        <a14:foregroundMark x1="85215" y1="22674" x2="71537" y2="35581"/>
                        <a14:foregroundMark x1="71537" y1="35581" x2="85099" y2="26163"/>
                        <a14:foregroundMark x1="85099" y1="26163" x2="72875" y2="30698"/>
                        <a14:foregroundMark x1="72875" y1="30698" x2="89756" y2="20581"/>
                        <a14:foregroundMark x1="89756" y1="20581" x2="74796" y2="27558"/>
                        <a14:foregroundMark x1="74796" y1="27558" x2="85332" y2="25465"/>
                        <a14:foregroundMark x1="85332" y1="25465" x2="73749" y2="33953"/>
                        <a14:foregroundMark x1="73749" y1="33953" x2="82538" y2="30698"/>
                        <a14:foregroundMark x1="82538" y1="30698" x2="64610" y2="29302"/>
                        <a14:foregroundMark x1="64610" y1="29302" x2="77066" y2="21860"/>
                        <a14:foregroundMark x1="77066" y1="21860" x2="64494" y2="30814"/>
                        <a14:foregroundMark x1="64494" y1="30814" x2="74622" y2="25698"/>
                        <a14:foregroundMark x1="74622" y1="25698" x2="65541" y2="31395"/>
                        <a14:foregroundMark x1="65541" y1="31395" x2="80675" y2="17907"/>
                        <a14:foregroundMark x1="80675" y1="17907" x2="66065" y2="24419"/>
                        <a14:foregroundMark x1="66065" y1="24419" x2="76019" y2="16860"/>
                        <a14:foregroundMark x1="76019" y1="16860" x2="59488" y2="30930"/>
                        <a14:foregroundMark x1="59488" y1="30930" x2="75087" y2="20349"/>
                        <a14:foregroundMark x1="75087" y1="20349" x2="65832" y2="29767"/>
                        <a14:foregroundMark x1="65832" y1="29767" x2="64726" y2="32209"/>
                        <a14:foregroundMark x1="17695" y1="9651" x2="6927" y2="10000"/>
                        <a14:foregroundMark x1="6927" y1="10000" x2="19150" y2="8605"/>
                        <a14:foregroundMark x1="19150" y1="8605" x2="10070" y2="17442"/>
                        <a14:foregroundMark x1="10070" y1="17442" x2="21711" y2="11860"/>
                        <a14:foregroundMark x1="21711" y1="11860" x2="8964" y2="8837"/>
                        <a14:foregroundMark x1="8964" y1="8837" x2="18801" y2="7442"/>
                        <a14:foregroundMark x1="18801" y1="7442" x2="8033" y2="13721"/>
                        <a14:foregroundMark x1="8033" y1="13721" x2="8673" y2="15233"/>
                        <a14:foregroundMark x1="19907" y1="64186" x2="2212" y2="64884"/>
                        <a14:foregroundMark x1="2212" y1="64884" x2="29977" y2="66977"/>
                        <a14:foregroundMark x1="29977" y1="66977" x2="3900" y2="65465"/>
                        <a14:foregroundMark x1="3900" y1="65465" x2="18859" y2="59302"/>
                        <a14:foregroundMark x1="18859" y1="59302" x2="9430" y2="59651"/>
                        <a14:foregroundMark x1="9430" y1="59651" x2="21304" y2="59651"/>
                        <a14:foregroundMark x1="21304" y1="59651" x2="8731" y2="66163"/>
                        <a14:foregroundMark x1="8731" y1="66163" x2="19616" y2="68372"/>
                        <a14:foregroundMark x1="19616" y1="68372" x2="6228" y2="71512"/>
                        <a14:foregroundMark x1="6228" y1="71512" x2="27416" y2="63488"/>
                        <a14:foregroundMark x1="27416" y1="63488" x2="2037" y2="62326"/>
                        <a14:foregroundMark x1="2037" y1="62326" x2="18452" y2="58721"/>
                        <a14:foregroundMark x1="18452" y1="58721" x2="8149" y2="60930"/>
                        <a14:foregroundMark x1="8149" y1="60930" x2="22002" y2="63488"/>
                        <a14:foregroundMark x1="22002" y1="63488" x2="9779" y2="71163"/>
                        <a14:foregroundMark x1="9779" y1="71163" x2="22817" y2="68721"/>
                        <a14:foregroundMark x1="22817" y1="68721" x2="1048" y2="68256"/>
                        <a14:foregroundMark x1="1048" y1="68256" x2="11525" y2="66163"/>
                        <a14:foregroundMark x1="11525" y1="66163" x2="407" y2="68953"/>
                        <a14:foregroundMark x1="407" y1="68953" x2="8440" y2="69767"/>
                        <a14:foregroundMark x1="8440" y1="69767" x2="17579" y2="68837"/>
                        <a14:foregroundMark x1="17579" y1="68837" x2="8731" y2="67791"/>
                        <a14:foregroundMark x1="8731" y1="67791" x2="17753" y2="63140"/>
                        <a14:foregroundMark x1="17753" y1="63140" x2="9546" y2="60465"/>
                        <a14:foregroundMark x1="9546" y1="60465" x2="19499" y2="60930"/>
                        <a14:foregroundMark x1="19499" y1="60930" x2="5122" y2="65000"/>
                        <a14:foregroundMark x1="5122" y1="65000" x2="13970" y2="64884"/>
                        <a14:foregroundMark x1="13970" y1="64884" x2="9430" y2="64884"/>
                        <a14:foregroundMark x1="3318" y1="57209" x2="12864" y2="56163"/>
                        <a14:foregroundMark x1="12864" y1="56163" x2="24854" y2="45581"/>
                        <a14:foregroundMark x1="24854" y1="45581" x2="8265" y2="49070"/>
                        <a14:foregroundMark x1="8265" y1="49070" x2="757" y2="55000"/>
                        <a14:foregroundMark x1="757" y1="55000" x2="17171" y2="41860"/>
                        <a14:foregroundMark x1="17171" y1="41860" x2="8149" y2="58372"/>
                        <a14:foregroundMark x1="8149" y1="58372" x2="17753" y2="52093"/>
                        <a14:foregroundMark x1="17753" y1="52093" x2="2154" y2="74651"/>
                        <a14:foregroundMark x1="2154" y1="74651" x2="17346" y2="55930"/>
                        <a14:foregroundMark x1="17346" y1="55930" x2="2095" y2="66279"/>
                        <a14:foregroundMark x1="2095" y1="66279" x2="175" y2="65349"/>
                        <a14:foregroundMark x1="83935" y1="75233" x2="53376" y2="75581"/>
                        <a14:foregroundMark x1="53376" y1="75581" x2="89290" y2="73721"/>
                        <a14:foregroundMark x1="89290" y1="73721" x2="97730" y2="73721"/>
                        <a14:foregroundMark x1="97730" y1="73721" x2="41502" y2="88605"/>
                        <a14:foregroundMark x1="41502" y1="88605" x2="94354" y2="77907"/>
                        <a14:foregroundMark x1="94354" y1="77907" x2="23865" y2="86163"/>
                        <a14:foregroundMark x1="23865" y1="86163" x2="77998" y2="88605"/>
                        <a14:foregroundMark x1="77998" y1="88605" x2="56752" y2="96744"/>
                        <a14:foregroundMark x1="56752" y1="96744" x2="70838" y2="98488"/>
                        <a14:foregroundMark x1="70838" y1="98488" x2="53085" y2="98488"/>
                        <a14:foregroundMark x1="53085" y1="98488" x2="75029" y2="96395"/>
                        <a14:foregroundMark x1="75029" y1="96395" x2="36205" y2="94419"/>
                        <a14:foregroundMark x1="36205" y1="94419" x2="98079" y2="85930"/>
                        <a14:foregroundMark x1="98079" y1="85930" x2="56170" y2="91047"/>
                        <a14:foregroundMark x1="56170" y1="91047" x2="93073" y2="91860"/>
                        <a14:foregroundMark x1="93073" y1="91860" x2="48778" y2="94419"/>
                        <a14:foregroundMark x1="48778" y1="94419" x2="89756" y2="87093"/>
                        <a14:foregroundMark x1="89756" y1="87093" x2="69849" y2="85465"/>
                        <a14:foregroundMark x1="69849" y1="85465" x2="83586" y2="83953"/>
                        <a14:foregroundMark x1="83586" y1="83953" x2="75437" y2="87674"/>
                        <a14:foregroundMark x1="75437" y1="87674" x2="91793" y2="83721"/>
                        <a14:foregroundMark x1="91793" y1="83721" x2="52212" y2="99186"/>
                        <a14:foregroundMark x1="80617" y1="76744" x2="69325" y2="77093"/>
                        <a14:foregroundMark x1="69325" y1="77093" x2="97381" y2="73023"/>
                        <a14:foregroundMark x1="97381" y1="73023" x2="75029" y2="74186"/>
                        <a14:foregroundMark x1="75029" y1="74186" x2="89348" y2="68488"/>
                        <a14:foregroundMark x1="89348" y1="68488" x2="67520" y2="71744"/>
                        <a14:foregroundMark x1="67520" y1="71744" x2="95343" y2="63488"/>
                        <a14:foregroundMark x1="95343" y1="63488" x2="60361" y2="72907"/>
                        <a14:foregroundMark x1="60361" y1="72907" x2="93888" y2="74535"/>
                        <a14:foregroundMark x1="93888" y1="74535" x2="66182" y2="83488"/>
                        <a14:foregroundMark x1="66182" y1="83488" x2="95169" y2="68953"/>
                        <a14:foregroundMark x1="95169" y1="68953" x2="75262" y2="66395"/>
                        <a14:foregroundMark x1="75262" y1="66395" x2="98719" y2="59302"/>
                        <a14:foregroundMark x1="98719" y1="59302" x2="81024" y2="61860"/>
                        <a14:foregroundMark x1="81024" y1="61860" x2="94703" y2="64535"/>
                        <a14:foregroundMark x1="94703" y1="64535" x2="68801" y2="79186"/>
                        <a14:foregroundMark x1="68801" y1="79186" x2="98836" y2="66395"/>
                        <a14:foregroundMark x1="22526" y1="72326" x2="28463" y2="89070"/>
                        <a14:foregroundMark x1="28463" y1="89070" x2="23865" y2="71977"/>
                        <a14:foregroundMark x1="23865" y1="71977" x2="35914" y2="98372"/>
                        <a14:foregroundMark x1="35914" y1="98372" x2="28987" y2="88605"/>
                        <a14:foregroundMark x1="28987" y1="88605" x2="30792" y2="85581"/>
                        <a14:foregroundMark x1="62165" y1="33605" x2="62515" y2="54302"/>
                        <a14:foregroundMark x1="62515" y1="54302" x2="65658" y2="37558"/>
                        <a14:foregroundMark x1="65658" y1="37558" x2="64377" y2="56628"/>
                        <a14:foregroundMark x1="64377" y1="56628" x2="67288" y2="40698"/>
                        <a14:foregroundMark x1="67288" y1="40698" x2="65832" y2="64767"/>
                        <a14:foregroundMark x1="65832" y1="64767" x2="69092" y2="15465"/>
                        <a14:foregroundMark x1="69092" y1="15465" x2="64552" y2="54651"/>
                        <a14:backgroundMark x1="94994" y1="96977" x2="92782" y2="94767"/>
                        <a14:backgroundMark x1="99418" y1="90349" x2="87427" y2="99884"/>
                      </a14:backgroundRemoval>
                    </a14:imgEffect>
                  </a14:imgLayer>
                </a14:imgProps>
              </a:ext>
            </a:extLst>
          </a:blip>
          <a:stretch>
            <a:fillRect/>
          </a:stretch>
        </p:blipFill>
        <p:spPr>
          <a:xfrm>
            <a:off x="4333195" y="2252390"/>
            <a:ext cx="5400343" cy="2703315"/>
          </a:xfrm>
          <a:prstGeom prst="rect">
            <a:avLst/>
          </a:prstGeom>
        </p:spPr>
      </p:pic>
      <p:sp>
        <p:nvSpPr>
          <p:cNvPr id="4" name="Segnaposto testo 3">
            <a:extLst>
              <a:ext uri="{FF2B5EF4-FFF2-40B4-BE49-F238E27FC236}">
                <a16:creationId xmlns:a16="http://schemas.microsoft.com/office/drawing/2014/main" id="{5FCFAB3E-5557-8488-F950-8868AC197567}"/>
              </a:ext>
            </a:extLst>
          </p:cNvPr>
          <p:cNvSpPr>
            <a:spLocks noGrp="1"/>
          </p:cNvSpPr>
          <p:nvPr>
            <p:ph type="body" sz="half" idx="2"/>
          </p:nvPr>
        </p:nvSpPr>
        <p:spPr>
          <a:xfrm>
            <a:off x="677334" y="1311007"/>
            <a:ext cx="8658823" cy="6110071"/>
          </a:xfrm>
        </p:spPr>
        <p:txBody>
          <a:bodyPr vert="horz" lIns="91440" tIns="45720" rIns="91440" bIns="45720" numCol="1" rtlCol="0" anchor="t">
            <a:normAutofit/>
          </a:bodyPr>
          <a:lstStyle/>
          <a:p>
            <a:r>
              <a:rPr lang="en-US" sz="1600" b="1" noProof="0"/>
              <a:t>Nature:</a:t>
            </a:r>
            <a:r>
              <a:rPr lang="en-US" sz="1600" noProof="0"/>
              <a:t> Categorical, nominal, single-select</a:t>
            </a:r>
          </a:p>
          <a:p>
            <a:r>
              <a:rPr lang="en-US" sz="1600" b="1" noProof="0"/>
              <a:t>Description: </a:t>
            </a:r>
            <a:r>
              <a:rPr lang="en-US" sz="1600" noProof="0"/>
              <a:t>Which job the respondents have or have had mostly in the current past</a:t>
            </a:r>
          </a:p>
          <a:p>
            <a:r>
              <a:rPr lang="en-US" sz="1600" b="1" noProof="0"/>
              <a:t>Categories:</a:t>
            </a:r>
            <a:br>
              <a:rPr lang="en-US" sz="1600" noProof="0"/>
            </a:br>
            <a:r>
              <a:rPr lang="en-US" sz="1600" noProof="0"/>
              <a:t>• Developer, mobile</a:t>
            </a:r>
            <a:br>
              <a:rPr lang="en-US" sz="1600" noProof="0"/>
            </a:br>
            <a:r>
              <a:rPr lang="en-US" sz="1600" noProof="0"/>
              <a:t>• Developer, game or graphics</a:t>
            </a:r>
            <a:br>
              <a:rPr lang="en-US" sz="1600" noProof="0"/>
            </a:br>
            <a:r>
              <a:rPr lang="en-US" sz="1600" noProof="0"/>
              <a:t>• Developer, full-stack</a:t>
            </a:r>
            <a:br>
              <a:rPr lang="en-US" sz="1600" noProof="0"/>
            </a:br>
            <a:r>
              <a:rPr lang="en-US" sz="1600" noProof="0"/>
              <a:t>• Developer, front-end</a:t>
            </a:r>
            <a:br>
              <a:rPr lang="en-US" sz="1600" noProof="0"/>
            </a:br>
            <a:r>
              <a:rPr lang="en-US" sz="1600" noProof="0"/>
              <a:t>• Developer, embedded applications or devices</a:t>
            </a:r>
            <a:br>
              <a:rPr lang="en-US" sz="1600" noProof="0"/>
            </a:br>
            <a:r>
              <a:rPr lang="en-US" sz="1600" noProof="0"/>
              <a:t>• Developer, desktop or enterprise application</a:t>
            </a:r>
          </a:p>
          <a:p>
            <a:r>
              <a:rPr lang="en-US" sz="1600" noProof="0"/>
              <a:t>• Developer, back-end</a:t>
            </a:r>
            <a:br>
              <a:rPr lang="en-US" sz="1600" noProof="0"/>
            </a:br>
            <a:r>
              <a:rPr lang="en-US" sz="1600" noProof="0"/>
              <a:t>• Developer, QA or test</a:t>
            </a:r>
            <a:br>
              <a:rPr lang="en-US" sz="1600" noProof="0"/>
            </a:br>
            <a:r>
              <a:rPr lang="en-US" sz="1600" noProof="0"/>
              <a:t>• Developer, AI apps or physical AI</a:t>
            </a:r>
            <a:br>
              <a:rPr lang="en-US" sz="1600" noProof="0"/>
            </a:br>
            <a:r>
              <a:rPr lang="en-US" sz="1600" noProof="0"/>
              <a:t>• DevOps, engineer or professional</a:t>
            </a:r>
          </a:p>
          <a:p>
            <a:r>
              <a:rPr lang="en-US" sz="1600" b="1" noProof="0"/>
              <a:t>Insights:</a:t>
            </a:r>
            <a:r>
              <a:rPr lang="en-US" sz="1600" noProof="0"/>
              <a:t> The sample is heavily dominated by </a:t>
            </a:r>
            <a:r>
              <a:rPr lang="en-US" sz="1600" b="1" noProof="0"/>
              <a:t>full-stack developers</a:t>
            </a:r>
            <a:r>
              <a:rPr lang="en-US" sz="1600" noProof="0"/>
              <a:t>, with </a:t>
            </a:r>
            <a:r>
              <a:rPr lang="en-US" sz="1600" b="1" noProof="0"/>
              <a:t>back-end</a:t>
            </a:r>
            <a:r>
              <a:rPr lang="en-US" sz="1600" noProof="0"/>
              <a:t>, </a:t>
            </a:r>
            <a:r>
              <a:rPr lang="en-US" sz="1600" b="1" noProof="0"/>
              <a:t>desktop/enterprise</a:t>
            </a:r>
            <a:r>
              <a:rPr lang="en-US" sz="1600" noProof="0"/>
              <a:t>, </a:t>
            </a:r>
            <a:r>
              <a:rPr lang="en-US" sz="1600" b="1" noProof="0"/>
              <a:t>front-end</a:t>
            </a:r>
            <a:r>
              <a:rPr lang="en-US" sz="1600" noProof="0"/>
              <a:t>, and </a:t>
            </a:r>
            <a:r>
              <a:rPr lang="en-US" sz="1600" b="1" noProof="0"/>
              <a:t>embedded</a:t>
            </a:r>
            <a:r>
              <a:rPr lang="en-US" sz="1600" noProof="0"/>
              <a:t> roles forming smaller but notable groups. More specialized areas, like </a:t>
            </a:r>
            <a:r>
              <a:rPr lang="en-US" sz="1600" b="1" noProof="0"/>
              <a:t>mobile</a:t>
            </a:r>
            <a:r>
              <a:rPr lang="en-US" sz="1600" noProof="0"/>
              <a:t>, </a:t>
            </a:r>
            <a:r>
              <a:rPr lang="en-US" sz="1600" b="1" noProof="0"/>
              <a:t>DevOps</a:t>
            </a:r>
            <a:r>
              <a:rPr lang="en-US" sz="1600" noProof="0"/>
              <a:t>, </a:t>
            </a:r>
            <a:r>
              <a:rPr lang="en-US" sz="1600" b="1" noProof="0"/>
              <a:t>QA</a:t>
            </a:r>
            <a:r>
              <a:rPr lang="en-US" sz="1600" noProof="0"/>
              <a:t>, </a:t>
            </a:r>
            <a:r>
              <a:rPr lang="en-US" sz="1600" b="1" noProof="0"/>
              <a:t>AI</a:t>
            </a:r>
            <a:r>
              <a:rPr lang="en-US" sz="1600" noProof="0"/>
              <a:t>, and </a:t>
            </a:r>
            <a:r>
              <a:rPr lang="en-US" sz="1600" b="1" noProof="0"/>
              <a:t>game/graphics, </a:t>
            </a:r>
            <a:r>
              <a:rPr lang="en-US" sz="1600" noProof="0"/>
              <a:t>are only lightly represented.</a:t>
            </a:r>
          </a:p>
        </p:txBody>
      </p:sp>
      <p:sp>
        <p:nvSpPr>
          <p:cNvPr id="23" name="Titolo 1">
            <a:extLst>
              <a:ext uri="{FF2B5EF4-FFF2-40B4-BE49-F238E27FC236}">
                <a16:creationId xmlns:a16="http://schemas.microsoft.com/office/drawing/2014/main" id="{7A68580F-8F21-5DDF-110C-21F6BD5DCC0C}"/>
              </a:ext>
            </a:extLst>
          </p:cNvPr>
          <p:cNvSpPr>
            <a:spLocks noGrp="1"/>
          </p:cNvSpPr>
          <p:nvPr>
            <p:ph type="title"/>
          </p:nvPr>
        </p:nvSpPr>
        <p:spPr>
          <a:xfrm>
            <a:off x="677334" y="609600"/>
            <a:ext cx="2500668" cy="701407"/>
          </a:xfrm>
        </p:spPr>
        <p:txBody>
          <a:bodyPr>
            <a:normAutofit/>
          </a:bodyPr>
          <a:lstStyle/>
          <a:p>
            <a:r>
              <a:rPr lang="en-US" sz="3600" noProof="0" err="1">
                <a:solidFill>
                  <a:srgbClr val="EAA748"/>
                </a:solidFill>
              </a:rPr>
              <a:t>DevType</a:t>
            </a:r>
            <a:endParaRPr lang="en-US" sz="3600" noProof="0">
              <a:solidFill>
                <a:srgbClr val="EAA748"/>
              </a:solidFill>
            </a:endParaRPr>
          </a:p>
        </p:txBody>
      </p:sp>
      <p:sp>
        <p:nvSpPr>
          <p:cNvPr id="5" name="Segnaposto numero diapositiva 4">
            <a:extLst>
              <a:ext uri="{FF2B5EF4-FFF2-40B4-BE49-F238E27FC236}">
                <a16:creationId xmlns:a16="http://schemas.microsoft.com/office/drawing/2014/main" id="{8C6D09B3-4D24-F8B7-CBCF-2DFCC77C03E3}"/>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14</a:t>
            </a:fld>
            <a:endParaRPr lang="en-US" noProof="0"/>
          </a:p>
        </p:txBody>
      </p:sp>
    </p:spTree>
    <p:extLst>
      <p:ext uri="{BB962C8B-B14F-4D97-AF65-F5344CB8AC3E}">
        <p14:creationId xmlns:p14="http://schemas.microsoft.com/office/powerpoint/2010/main" val="381374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D45EC-4DDA-AE8D-CBE3-1BECA9347CAA}"/>
            </a:ext>
          </a:extLst>
        </p:cNvPr>
        <p:cNvGrpSpPr/>
        <p:nvPr/>
      </p:nvGrpSpPr>
      <p:grpSpPr>
        <a:xfrm>
          <a:off x="0" y="0"/>
          <a:ext cx="0" cy="0"/>
          <a:chOff x="0" y="0"/>
          <a:chExt cx="0" cy="0"/>
        </a:xfrm>
      </p:grpSpPr>
      <p:pic>
        <p:nvPicPr>
          <p:cNvPr id="2" name="Immagine 1" descr="Immagine che contiene schermata, diagramma, cerchio, Policromia&#10;&#10;Il contenuto generato dall'IA potrebbe non essere corretto.">
            <a:extLst>
              <a:ext uri="{FF2B5EF4-FFF2-40B4-BE49-F238E27FC236}">
                <a16:creationId xmlns:a16="http://schemas.microsoft.com/office/drawing/2014/main" id="{55F5E2D9-FE87-E903-08DB-6523BE19CBB3}"/>
              </a:ext>
            </a:extLst>
          </p:cNvPr>
          <p:cNvPicPr>
            <a:picLocks noChangeAspect="1"/>
          </p:cNvPicPr>
          <p:nvPr/>
        </p:nvPicPr>
        <p:blipFill>
          <a:blip r:embed="rId2"/>
          <a:srcRect t="4152" r="3442"/>
          <a:stretch>
            <a:fillRect/>
          </a:stretch>
        </p:blipFill>
        <p:spPr>
          <a:xfrm>
            <a:off x="1445933" y="3540039"/>
            <a:ext cx="6656518" cy="3317918"/>
          </a:xfrm>
          <a:prstGeom prst="rect">
            <a:avLst/>
          </a:prstGeom>
        </p:spPr>
      </p:pic>
      <p:sp>
        <p:nvSpPr>
          <p:cNvPr id="4" name="Segnaposto testo 3">
            <a:extLst>
              <a:ext uri="{FF2B5EF4-FFF2-40B4-BE49-F238E27FC236}">
                <a16:creationId xmlns:a16="http://schemas.microsoft.com/office/drawing/2014/main" id="{6ECD760B-A651-60D3-7642-C3CC013FC545}"/>
              </a:ext>
            </a:extLst>
          </p:cNvPr>
          <p:cNvSpPr>
            <a:spLocks noGrp="1"/>
          </p:cNvSpPr>
          <p:nvPr>
            <p:ph type="body" sz="half" idx="2"/>
          </p:nvPr>
        </p:nvSpPr>
        <p:spPr>
          <a:xfrm>
            <a:off x="677333" y="1315780"/>
            <a:ext cx="9303949" cy="3710018"/>
          </a:xfrm>
        </p:spPr>
        <p:txBody>
          <a:bodyPr vert="horz" lIns="91440" tIns="45720" rIns="91440" bIns="45720" rtlCol="0" anchor="t">
            <a:noAutofit/>
          </a:bodyPr>
          <a:lstStyle/>
          <a:p>
            <a:r>
              <a:rPr lang="en-US" b="1" noProof="0"/>
              <a:t>Nature:</a:t>
            </a:r>
            <a:r>
              <a:rPr lang="en-US" noProof="0"/>
              <a:t> Categorical, nominal, single-select</a:t>
            </a:r>
          </a:p>
          <a:p>
            <a:r>
              <a:rPr lang="en-US" b="1" noProof="0"/>
              <a:t>Description:</a:t>
            </a:r>
            <a:r>
              <a:rPr lang="en-US" noProof="0"/>
              <a:t> Indicates the approximate number of employees at the respondent’s primary organization.</a:t>
            </a:r>
          </a:p>
          <a:p>
            <a:r>
              <a:rPr lang="en-US" b="1" noProof="0"/>
              <a:t>Categories:</a:t>
            </a:r>
            <a:r>
              <a:rPr lang="en-US" noProof="0"/>
              <a:t> Multiple company-size brackets ranging from solo workers to enterprises with over 10,000 employees, missing </a:t>
            </a:r>
          </a:p>
          <a:p>
            <a:r>
              <a:rPr lang="en-US" b="1" noProof="0"/>
              <a:t>Insights: </a:t>
            </a:r>
            <a:r>
              <a:rPr lang="en-US" noProof="0"/>
              <a:t>The sample displays substantial heterogeneity in organizational size. Mid-sized companies (20–99 and 100–499 employees) represent the largest groups, with 3,094 and 2,788 respondents respectively. Smaller organizations, including freelancers and very small teams, are less represented, while large enterprises (1,000+ employees) also account for a notable portion of the sample. Overall, the distribution suggests that developers work across a wide variety of organizational scales.</a:t>
            </a:r>
          </a:p>
          <a:p>
            <a:endParaRPr lang="en-US" sz="1200" noProof="0"/>
          </a:p>
        </p:txBody>
      </p:sp>
      <p:sp>
        <p:nvSpPr>
          <p:cNvPr id="23" name="Titolo 1">
            <a:extLst>
              <a:ext uri="{FF2B5EF4-FFF2-40B4-BE49-F238E27FC236}">
                <a16:creationId xmlns:a16="http://schemas.microsoft.com/office/drawing/2014/main" id="{69A87BF8-EC2E-5115-7599-1C92036BE3A0}"/>
              </a:ext>
            </a:extLst>
          </p:cNvPr>
          <p:cNvSpPr>
            <a:spLocks noGrp="1"/>
          </p:cNvSpPr>
          <p:nvPr>
            <p:ph type="title"/>
          </p:nvPr>
        </p:nvSpPr>
        <p:spPr>
          <a:xfrm>
            <a:off x="677334" y="609600"/>
            <a:ext cx="8596668" cy="701407"/>
          </a:xfrm>
        </p:spPr>
        <p:txBody>
          <a:bodyPr>
            <a:normAutofit/>
          </a:bodyPr>
          <a:lstStyle/>
          <a:p>
            <a:r>
              <a:rPr lang="en-US" sz="3600" noProof="0" err="1">
                <a:solidFill>
                  <a:srgbClr val="EAA748"/>
                </a:solidFill>
              </a:rPr>
              <a:t>OrgSize</a:t>
            </a:r>
            <a:endParaRPr lang="en-US" sz="3600" noProof="0">
              <a:solidFill>
                <a:srgbClr val="EAA748"/>
              </a:solidFill>
            </a:endParaRPr>
          </a:p>
        </p:txBody>
      </p:sp>
      <p:sp>
        <p:nvSpPr>
          <p:cNvPr id="5" name="Segnaposto numero diapositiva 4">
            <a:extLst>
              <a:ext uri="{FF2B5EF4-FFF2-40B4-BE49-F238E27FC236}">
                <a16:creationId xmlns:a16="http://schemas.microsoft.com/office/drawing/2014/main" id="{2F2AF018-051D-FBF4-5AEA-8CD5E9C6558C}"/>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15</a:t>
            </a:fld>
            <a:endParaRPr lang="en-US" noProof="0"/>
          </a:p>
        </p:txBody>
      </p:sp>
    </p:spTree>
    <p:extLst>
      <p:ext uri="{BB962C8B-B14F-4D97-AF65-F5344CB8AC3E}">
        <p14:creationId xmlns:p14="http://schemas.microsoft.com/office/powerpoint/2010/main" val="3328861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0ECF6-C9A6-C563-0B10-C1597252799B}"/>
            </a:ext>
          </a:extLst>
        </p:cNvPr>
        <p:cNvGrpSpPr/>
        <p:nvPr/>
      </p:nvGrpSpPr>
      <p:grpSpPr>
        <a:xfrm>
          <a:off x="0" y="0"/>
          <a:ext cx="0" cy="0"/>
          <a:chOff x="0" y="0"/>
          <a:chExt cx="0" cy="0"/>
        </a:xfrm>
      </p:grpSpPr>
      <p:pic>
        <p:nvPicPr>
          <p:cNvPr id="10" name="Picture 9" descr="A colorful pie chart with white text&#10;&#10;AI-generated content may be incorrect.">
            <a:extLst>
              <a:ext uri="{FF2B5EF4-FFF2-40B4-BE49-F238E27FC236}">
                <a16:creationId xmlns:a16="http://schemas.microsoft.com/office/drawing/2014/main" id="{4075D460-51EA-FDD8-1373-92CD2CD87B5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49" b="99216" l="1904" r="99496">
                        <a14:foregroundMark x1="81971" y1="99804" x2="97032" y2="70196"/>
                        <a14:foregroundMark x1="97032" y1="70196" x2="73572" y2="95686"/>
                        <a14:foregroundMark x1="73572" y1="95686" x2="97088" y2="28627"/>
                        <a14:foregroundMark x1="97088" y1="28627" x2="63774" y2="90980"/>
                        <a14:foregroundMark x1="63774" y1="90980" x2="99776" y2="15490"/>
                        <a14:foregroundMark x1="99776" y1="15490" x2="39306" y2="95882"/>
                        <a14:foregroundMark x1="39306" y1="95882" x2="46976" y2="65294"/>
                        <a14:foregroundMark x1="46976" y1="65294" x2="71557" y2="18235"/>
                        <a14:foregroundMark x1="71557" y1="18235" x2="26036" y2="83333"/>
                        <a14:foregroundMark x1="26036" y1="83333" x2="98768" y2="784"/>
                        <a14:foregroundMark x1="98768" y1="784" x2="7783" y2="94706"/>
                        <a14:foregroundMark x1="7783" y1="94706" x2="46473" y2="8627"/>
                        <a14:foregroundMark x1="46473" y1="8627" x2="336" y2="72353"/>
                        <a14:foregroundMark x1="336" y1="72353" x2="40594" y2="5882"/>
                        <a14:foregroundMark x1="40594" y1="5882" x2="5543" y2="31765"/>
                        <a14:foregroundMark x1="5543" y1="31765" x2="12374" y2="9608"/>
                        <a14:foregroundMark x1="12374" y1="9608" x2="2688" y2="4314"/>
                        <a14:foregroundMark x1="2688" y1="4314" x2="1904" y2="5098"/>
                        <a14:foregroundMark x1="72340" y1="11569" x2="56663" y2="11569"/>
                        <a14:foregroundMark x1="56663" y1="11569" x2="66181" y2="1176"/>
                        <a14:foregroundMark x1="66181" y1="1176" x2="73012" y2="1176"/>
                        <a14:foregroundMark x1="73012" y1="1176" x2="87458" y2="784"/>
                        <a14:foregroundMark x1="87458" y1="784" x2="93561" y2="4510"/>
                        <a14:foregroundMark x1="93561" y1="4510" x2="99776" y2="1176"/>
                        <a14:foregroundMark x1="99776" y1="1176" x2="87626" y2="30980"/>
                        <a14:foregroundMark x1="87626" y1="30980" x2="95969" y2="24510"/>
                        <a14:foregroundMark x1="95969" y1="24510" x2="86114" y2="56667"/>
                        <a14:foregroundMark x1="86114" y1="56667" x2="97200" y2="44510"/>
                        <a14:foregroundMark x1="97200" y1="44510" x2="89978" y2="65490"/>
                        <a14:foregroundMark x1="89978" y1="65490" x2="96305" y2="60588"/>
                        <a14:foregroundMark x1="96305" y1="60588" x2="85330" y2="80980"/>
                        <a14:foregroundMark x1="85330" y1="80980" x2="98152" y2="60196"/>
                        <a14:foregroundMark x1="98152" y1="60196" x2="91489" y2="73333"/>
                        <a14:foregroundMark x1="91489" y1="73333" x2="96809" y2="55882"/>
                        <a14:foregroundMark x1="96809" y1="55882" x2="85666" y2="67059"/>
                        <a14:foregroundMark x1="85666" y1="67059" x2="96585" y2="39608"/>
                        <a14:foregroundMark x1="96585" y1="39608" x2="84546" y2="60980"/>
                        <a14:foregroundMark x1="84546" y1="60980" x2="91937" y2="45490"/>
                        <a14:foregroundMark x1="91937" y1="45490" x2="56215" y2="99216"/>
                        <a14:foregroundMark x1="56215" y1="99216" x2="72788" y2="58235"/>
                        <a14:foregroundMark x1="72788" y1="58235" x2="50784" y2="90588"/>
                        <a14:foregroundMark x1="50784" y1="90588" x2="68869" y2="67451"/>
                        <a14:foregroundMark x1="68869" y1="67451" x2="52912" y2="95490"/>
                        <a14:foregroundMark x1="52912" y1="95490" x2="72732" y2="58235"/>
                        <a14:foregroundMark x1="72732" y1="58235" x2="43449" y2="85686"/>
                        <a14:foregroundMark x1="43449" y1="85686" x2="60414" y2="59216"/>
                        <a14:foregroundMark x1="60414" y1="59216" x2="43057" y2="87647"/>
                        <a14:foregroundMark x1="43057" y1="87647" x2="59015" y2="67059"/>
                        <a14:foregroundMark x1="59015" y1="67059" x2="28331" y2="98824"/>
                        <a14:foregroundMark x1="28331" y1="98824" x2="35610" y2="75294"/>
                        <a14:foregroundMark x1="35610" y1="75294" x2="26148" y2="88235"/>
                        <a14:foregroundMark x1="26148" y1="88235" x2="36394" y2="73725"/>
                        <a14:foregroundMark x1="36394" y1="73725" x2="12822" y2="96863"/>
                        <a14:foregroundMark x1="12822" y1="96863" x2="18141" y2="75490"/>
                        <a14:foregroundMark x1="18141" y1="75490" x2="10190" y2="81176"/>
                        <a14:foregroundMark x1="10190" y1="81176" x2="16965" y2="61765"/>
                        <a14:foregroundMark x1="16965" y1="61765" x2="10246" y2="70980"/>
                        <a14:foregroundMark x1="10246" y1="70980" x2="16181" y2="53922"/>
                        <a14:foregroundMark x1="16181" y1="53922" x2="5151" y2="68431"/>
                        <a14:foregroundMark x1="5151" y1="68431" x2="13326" y2="41961"/>
                        <a14:foregroundMark x1="13326" y1="41961" x2="5655" y2="55882"/>
                        <a14:foregroundMark x1="5655" y1="55882" x2="13886" y2="41765"/>
                        <a14:foregroundMark x1="13886" y1="41765" x2="6047" y2="49804"/>
                        <a14:foregroundMark x1="6047" y1="49804" x2="11030" y2="32549"/>
                        <a14:foregroundMark x1="11030" y1="32549" x2="3583" y2="35686"/>
                        <a14:foregroundMark x1="3583" y1="35686" x2="9127" y2="21176"/>
                        <a14:foregroundMark x1="9127" y1="21176" x2="784" y2="32353"/>
                        <a14:foregroundMark x1="784" y1="32353" x2="7503" y2="5294"/>
                        <a14:foregroundMark x1="7503" y1="5294" x2="896" y2="12549"/>
                        <a14:foregroundMark x1="896" y1="12549" x2="6495" y2="392"/>
                        <a14:foregroundMark x1="6495" y1="392" x2="17133" y2="12941"/>
                        <a14:foregroundMark x1="17133" y1="12941" x2="25868" y2="3922"/>
                        <a14:foregroundMark x1="25868" y1="3922" x2="7111" y2="33333"/>
                        <a14:foregroundMark x1="7111" y1="33333" x2="23852" y2="8039"/>
                        <a14:foregroundMark x1="23852" y1="8039" x2="32587" y2="7647"/>
                        <a14:foregroundMark x1="32587" y1="7647" x2="38746" y2="1373"/>
                        <a14:foregroundMark x1="38746" y1="1373" x2="32755" y2="12549"/>
                        <a14:foregroundMark x1="32755" y1="12549" x2="38970" y2="2549"/>
                        <a14:foregroundMark x1="38970" y1="2549" x2="46193" y2="3137"/>
                        <a14:foregroundMark x1="46193" y1="3137" x2="39978" y2="13333"/>
                        <a14:foregroundMark x1="39978" y1="13333" x2="48264" y2="196"/>
                        <a14:foregroundMark x1="48264" y1="196" x2="54479" y2="980"/>
                        <a14:foregroundMark x1="54479" y1="980" x2="49552" y2="17647"/>
                        <a14:foregroundMark x1="49552" y1="17647" x2="62878" y2="980"/>
                        <a14:foregroundMark x1="62878" y1="980" x2="56271" y2="19020"/>
                        <a14:foregroundMark x1="56271" y1="19020" x2="64502" y2="10588"/>
                        <a14:foregroundMark x1="64502" y1="10588" x2="57223" y2="24902"/>
                        <a14:foregroundMark x1="57223" y1="24902" x2="64838" y2="13333"/>
                        <a14:foregroundMark x1="64838" y1="13333" x2="58511" y2="25686"/>
                        <a14:foregroundMark x1="58511" y1="25686" x2="65454" y2="18235"/>
                        <a14:foregroundMark x1="65454" y1="18235" x2="60190" y2="29804"/>
                        <a14:foregroundMark x1="60190" y1="29804" x2="67581" y2="19608"/>
                        <a14:foregroundMark x1="67581" y1="19608" x2="60862" y2="30980"/>
                        <a14:foregroundMark x1="60862" y1="30980" x2="85050" y2="2941"/>
                        <a14:foregroundMark x1="85050" y1="2941" x2="78723" y2="17451"/>
                        <a14:foregroundMark x1="78723" y1="17451" x2="97144" y2="196"/>
                        <a14:foregroundMark x1="97144" y1="196" x2="86618" y2="13333"/>
                        <a14:foregroundMark x1="86618" y1="13333" x2="92777" y2="5294"/>
                        <a14:foregroundMark x1="92777" y1="5294" x2="78667" y2="21176"/>
                        <a14:foregroundMark x1="78667" y1="21176" x2="65789" y2="25686"/>
                        <a14:foregroundMark x1="65789" y1="25686" x2="72788" y2="13529"/>
                        <a14:foregroundMark x1="72788" y1="13529" x2="55487" y2="40196"/>
                        <a14:foregroundMark x1="55487" y1="40196" x2="66293" y2="52549"/>
                        <a14:foregroundMark x1="66293" y1="52549" x2="59015" y2="82353"/>
                        <a14:foregroundMark x1="59015" y1="82353" x2="67693" y2="86078"/>
                        <a14:foregroundMark x1="67693" y1="86078" x2="60302" y2="95686"/>
                        <a14:foregroundMark x1="60302" y1="95686" x2="67973" y2="82353"/>
                        <a14:foregroundMark x1="67973" y1="82353" x2="63102" y2="98039"/>
                        <a14:foregroundMark x1="63102" y1="98039" x2="34267" y2="95686"/>
                        <a14:foregroundMark x1="34267" y1="95686" x2="40594" y2="79216"/>
                        <a14:foregroundMark x1="40594" y1="79216" x2="33819" y2="90784"/>
                        <a14:foregroundMark x1="33819" y1="90784" x2="23460" y2="96471"/>
                        <a14:foregroundMark x1="23460" y1="96471" x2="32475" y2="80980"/>
                        <a14:foregroundMark x1="32475" y1="80980" x2="24916" y2="96275"/>
                        <a14:foregroundMark x1="24916" y1="96275" x2="34211" y2="80588"/>
                        <a14:foregroundMark x1="34211" y1="80588" x2="25196" y2="95098"/>
                        <a14:foregroundMark x1="25196" y1="95098" x2="33595" y2="78431"/>
                        <a14:foregroundMark x1="33595" y1="78431" x2="27996" y2="94118"/>
                        <a14:foregroundMark x1="27996" y1="94118" x2="40705" y2="80000"/>
                        <a14:foregroundMark x1="40705" y1="80000" x2="33315" y2="93725"/>
                        <a14:foregroundMark x1="33315" y1="93725" x2="41097" y2="83922"/>
                        <a14:foregroundMark x1="41097" y1="83922" x2="44905" y2="94902"/>
                        <a14:foregroundMark x1="35610" y1="41961" x2="30067" y2="57843"/>
                        <a14:foregroundMark x1="30067" y1="57843" x2="38578" y2="28824"/>
                        <a14:foregroundMark x1="38578" y1="28824" x2="29171" y2="51765"/>
                        <a14:foregroundMark x1="29171" y1="51765" x2="44513" y2="20196"/>
                        <a14:foregroundMark x1="44513" y1="20196" x2="25028" y2="73922"/>
                        <a14:foregroundMark x1="25028" y1="73922" x2="38410" y2="38431"/>
                        <a14:foregroundMark x1="38410" y1="38431" x2="29451" y2="55294"/>
                        <a14:foregroundMark x1="29451" y1="55294" x2="39978" y2="36667"/>
                        <a14:foregroundMark x1="39978" y1="36667" x2="30515" y2="62353"/>
                        <a14:foregroundMark x1="30515" y1="62353" x2="37402" y2="50588"/>
                        <a14:foregroundMark x1="37402" y1="50588" x2="29955" y2="70980"/>
                        <a14:foregroundMark x1="29955" y1="70980" x2="40873" y2="49020"/>
                        <a14:foregroundMark x1="40873" y1="49020" x2="34490" y2="64902"/>
                        <a14:foregroundMark x1="34490" y1="64902" x2="42441" y2="52745"/>
                        <a14:foregroundMark x1="42441" y1="52745" x2="33203" y2="68824"/>
                        <a14:foregroundMark x1="33203" y1="68824" x2="32979" y2="70392"/>
                        <a14:foregroundMark x1="98096" y1="23725" x2="94009" y2="3725"/>
                        <a14:foregroundMark x1="94009" y1="3725" x2="87738" y2="24706"/>
                        <a14:foregroundMark x1="87738" y1="24706" x2="93729" y2="19608"/>
                        <a14:foregroundMark x1="93729" y1="19608" x2="91545" y2="41961"/>
                        <a14:foregroundMark x1="91545" y1="41961" x2="98600" y2="41961"/>
                        <a14:foregroundMark x1="98600" y1="41961" x2="91993" y2="59412"/>
                        <a14:foregroundMark x1="91993" y1="59412" x2="87626" y2="80980"/>
                        <a14:foregroundMark x1="87626" y1="80980" x2="96137" y2="61176"/>
                        <a14:foregroundMark x1="96137" y1="61176" x2="98040" y2="37451"/>
                        <a14:foregroundMark x1="98040" y1="37451" x2="90482" y2="39608"/>
                        <a14:foregroundMark x1="90482" y1="39608" x2="96417" y2="26078"/>
                        <a14:foregroundMark x1="96417" y1="26078" x2="97984" y2="3137"/>
                        <a14:foregroundMark x1="97984" y1="3137" x2="98376" y2="3529"/>
                        <a14:foregroundMark x1="72620" y1="94314" x2="61982" y2="96863"/>
                        <a14:foregroundMark x1="61982" y1="96863" x2="78052" y2="80000"/>
                        <a14:foregroundMark x1="78052" y1="80000" x2="68701" y2="92745"/>
                        <a14:foregroundMark x1="68701" y1="92745" x2="78611" y2="76275"/>
                        <a14:foregroundMark x1="78611" y1="76275" x2="66797" y2="99216"/>
                        <a14:foregroundMark x1="66797" y1="99216" x2="65174" y2="95882"/>
                        <a14:foregroundMark x1="96025" y1="61961" x2="97424" y2="56667"/>
                        <a14:foregroundMark x1="99104" y1="46275" x2="96585" y2="64510"/>
                        <a14:foregroundMark x1="98656" y1="49216" x2="99496" y2="49804"/>
                      </a14:backgroundRemoval>
                    </a14:imgEffect>
                  </a14:imgLayer>
                </a14:imgProps>
              </a:ext>
            </a:extLst>
          </a:blip>
          <a:stretch>
            <a:fillRect/>
          </a:stretch>
        </p:blipFill>
        <p:spPr>
          <a:xfrm>
            <a:off x="721232" y="4481224"/>
            <a:ext cx="8068232" cy="2303918"/>
          </a:xfrm>
          <a:prstGeom prst="rect">
            <a:avLst/>
          </a:prstGeom>
        </p:spPr>
      </p:pic>
      <p:sp>
        <p:nvSpPr>
          <p:cNvPr id="4" name="Segnaposto testo 3">
            <a:extLst>
              <a:ext uri="{FF2B5EF4-FFF2-40B4-BE49-F238E27FC236}">
                <a16:creationId xmlns:a16="http://schemas.microsoft.com/office/drawing/2014/main" id="{35649509-B2F7-6466-021E-07B43CA1EFF1}"/>
              </a:ext>
            </a:extLst>
          </p:cNvPr>
          <p:cNvSpPr>
            <a:spLocks noGrp="1"/>
          </p:cNvSpPr>
          <p:nvPr>
            <p:ph type="body" sz="half" idx="2"/>
          </p:nvPr>
        </p:nvSpPr>
        <p:spPr>
          <a:xfrm>
            <a:off x="677334" y="1193756"/>
            <a:ext cx="4291481" cy="3153956"/>
          </a:xfrm>
        </p:spPr>
        <p:txBody>
          <a:bodyPr vert="horz" lIns="91440" tIns="45720" rIns="91440" bIns="45720" numCol="1" rtlCol="0" anchor="t">
            <a:noAutofit/>
          </a:bodyPr>
          <a:lstStyle/>
          <a:p>
            <a:pPr>
              <a:lnSpc>
                <a:spcPct val="150000"/>
              </a:lnSpc>
              <a:spcBef>
                <a:spcPts val="0"/>
              </a:spcBef>
            </a:pPr>
            <a:r>
              <a:rPr lang="en-US" sz="1500" b="1" noProof="0"/>
              <a:t>Nature:</a:t>
            </a:r>
            <a:r>
              <a:rPr lang="en-US" sz="1500" noProof="0"/>
              <a:t> Categorical, nominal, single-select</a:t>
            </a:r>
          </a:p>
          <a:p>
            <a:pPr>
              <a:lnSpc>
                <a:spcPct val="150000"/>
              </a:lnSpc>
              <a:spcBef>
                <a:spcPts val="0"/>
              </a:spcBef>
            </a:pPr>
            <a:r>
              <a:rPr lang="en-US" sz="1500" b="1" noProof="0"/>
              <a:t>Description:</a:t>
            </a:r>
            <a:r>
              <a:rPr lang="en-US" sz="1500" noProof="0"/>
              <a:t> Current work situation </a:t>
            </a:r>
          </a:p>
          <a:p>
            <a:pPr>
              <a:lnSpc>
                <a:spcPct val="150000"/>
              </a:lnSpc>
              <a:spcBef>
                <a:spcPts val="0"/>
              </a:spcBef>
            </a:pPr>
            <a:r>
              <a:rPr lang="en-US" sz="1500" b="1" noProof="0"/>
              <a:t>Categories:</a:t>
            </a:r>
          </a:p>
          <a:p>
            <a:pPr>
              <a:spcBef>
                <a:spcPts val="0"/>
              </a:spcBef>
            </a:pPr>
            <a:r>
              <a:rPr lang="en-US" sz="1500" noProof="0"/>
              <a:t>• Hybrid (some in-person, leans heavy to flexibility)</a:t>
            </a:r>
          </a:p>
          <a:p>
            <a:pPr>
              <a:spcBef>
                <a:spcPts val="0"/>
              </a:spcBef>
            </a:pPr>
            <a:r>
              <a:rPr lang="en-US" sz="1500" noProof="0"/>
              <a:t>• Hybrid (some remote, leans heavy to in-person)</a:t>
            </a:r>
          </a:p>
          <a:p>
            <a:pPr>
              <a:spcBef>
                <a:spcPts val="0"/>
              </a:spcBef>
            </a:pPr>
            <a:r>
              <a:rPr lang="en-US" sz="1500" noProof="0"/>
              <a:t>• In-person</a:t>
            </a:r>
          </a:p>
          <a:p>
            <a:pPr>
              <a:spcBef>
                <a:spcPts val="0"/>
              </a:spcBef>
            </a:pPr>
            <a:r>
              <a:rPr lang="en-US" sz="1500" noProof="0"/>
              <a:t>• Remote</a:t>
            </a:r>
          </a:p>
          <a:p>
            <a:pPr>
              <a:spcBef>
                <a:spcPts val="0"/>
              </a:spcBef>
            </a:pPr>
            <a:r>
              <a:rPr lang="en-US" sz="1500" noProof="0"/>
              <a:t>• Your choice (very flexible, you can come in when you want)</a:t>
            </a:r>
          </a:p>
          <a:p>
            <a:pPr>
              <a:spcBef>
                <a:spcPts val="0"/>
              </a:spcBef>
            </a:pPr>
            <a:r>
              <a:rPr lang="en-US" sz="1500" noProof="0"/>
              <a:t>• Missing</a:t>
            </a:r>
          </a:p>
        </p:txBody>
      </p:sp>
      <p:sp>
        <p:nvSpPr>
          <p:cNvPr id="23" name="Titolo 1">
            <a:extLst>
              <a:ext uri="{FF2B5EF4-FFF2-40B4-BE49-F238E27FC236}">
                <a16:creationId xmlns:a16="http://schemas.microsoft.com/office/drawing/2014/main" id="{7F5CFAAC-1D8F-006E-C2EE-A4D45CAB3C91}"/>
              </a:ext>
            </a:extLst>
          </p:cNvPr>
          <p:cNvSpPr>
            <a:spLocks noGrp="1"/>
          </p:cNvSpPr>
          <p:nvPr>
            <p:ph type="title"/>
          </p:nvPr>
        </p:nvSpPr>
        <p:spPr>
          <a:xfrm>
            <a:off x="677334" y="609600"/>
            <a:ext cx="2976918" cy="701407"/>
          </a:xfrm>
        </p:spPr>
        <p:txBody>
          <a:bodyPr>
            <a:normAutofit/>
          </a:bodyPr>
          <a:lstStyle/>
          <a:p>
            <a:r>
              <a:rPr lang="en-US" sz="3600" noProof="0">
                <a:solidFill>
                  <a:srgbClr val="EAA748"/>
                </a:solidFill>
              </a:rPr>
              <a:t>Remote Work</a:t>
            </a:r>
          </a:p>
        </p:txBody>
      </p:sp>
      <p:sp>
        <p:nvSpPr>
          <p:cNvPr id="5" name="Segnaposto numero diapositiva 4">
            <a:extLst>
              <a:ext uri="{FF2B5EF4-FFF2-40B4-BE49-F238E27FC236}">
                <a16:creationId xmlns:a16="http://schemas.microsoft.com/office/drawing/2014/main" id="{C616DABB-5390-3221-8BE7-AE90B438AF13}"/>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16</a:t>
            </a:fld>
            <a:endParaRPr lang="en-US" noProof="0"/>
          </a:p>
        </p:txBody>
      </p:sp>
      <p:sp>
        <p:nvSpPr>
          <p:cNvPr id="6" name="TextBox 5">
            <a:extLst>
              <a:ext uri="{FF2B5EF4-FFF2-40B4-BE49-F238E27FC236}">
                <a16:creationId xmlns:a16="http://schemas.microsoft.com/office/drawing/2014/main" id="{C96DF5C7-FDFE-970C-3501-3D5823F0B97B}"/>
              </a:ext>
            </a:extLst>
          </p:cNvPr>
          <p:cNvSpPr txBox="1"/>
          <p:nvPr/>
        </p:nvSpPr>
        <p:spPr>
          <a:xfrm>
            <a:off x="4968815" y="1263379"/>
            <a:ext cx="3360308" cy="2631490"/>
          </a:xfrm>
          <a:prstGeom prst="rect">
            <a:avLst/>
          </a:prstGeom>
          <a:noFill/>
        </p:spPr>
        <p:txBody>
          <a:bodyPr wrap="square">
            <a:spAutoFit/>
          </a:bodyPr>
          <a:lstStyle/>
          <a:p>
            <a:pPr>
              <a:spcBef>
                <a:spcPts val="0"/>
              </a:spcBef>
            </a:pPr>
            <a:r>
              <a:rPr lang="en-US" sz="1500" b="1" noProof="0"/>
              <a:t>Insights:</a:t>
            </a:r>
            <a:r>
              <a:rPr lang="en-US" sz="1500" noProof="0"/>
              <a:t> Remote work is the most common arrangement, followed by hybrid setups, with a slight preference for hybrid models leaning toward in-person. Fully in-person roles form a smaller share, while very flexible “your choice” arrangements and unspecified responses make up the remainder. Overall, the sample leans strongly toward remote or flexible work.</a:t>
            </a:r>
          </a:p>
        </p:txBody>
      </p:sp>
    </p:spTree>
    <p:extLst>
      <p:ext uri="{BB962C8B-B14F-4D97-AF65-F5344CB8AC3E}">
        <p14:creationId xmlns:p14="http://schemas.microsoft.com/office/powerpoint/2010/main" val="240293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2947-74AF-CC2F-8CFA-88D4D2FF20D6}"/>
            </a:ext>
          </a:extLst>
        </p:cNvPr>
        <p:cNvGrpSpPr/>
        <p:nvPr/>
      </p:nvGrpSpPr>
      <p:grpSpPr>
        <a:xfrm>
          <a:off x="0" y="0"/>
          <a:ext cx="0" cy="0"/>
          <a:chOff x="0" y="0"/>
          <a:chExt cx="0" cy="0"/>
        </a:xfrm>
      </p:grpSpPr>
      <p:sp>
        <p:nvSpPr>
          <p:cNvPr id="4" name="Segnaposto testo 3">
            <a:extLst>
              <a:ext uri="{FF2B5EF4-FFF2-40B4-BE49-F238E27FC236}">
                <a16:creationId xmlns:a16="http://schemas.microsoft.com/office/drawing/2014/main" id="{7DBCCE1D-A626-921F-0AB9-994F0DFE6A99}"/>
              </a:ext>
            </a:extLst>
          </p:cNvPr>
          <p:cNvSpPr>
            <a:spLocks noGrp="1"/>
          </p:cNvSpPr>
          <p:nvPr>
            <p:ph type="body" sz="half" idx="2"/>
          </p:nvPr>
        </p:nvSpPr>
        <p:spPr>
          <a:xfrm>
            <a:off x="677332" y="1322025"/>
            <a:ext cx="8836781" cy="5187632"/>
          </a:xfrm>
        </p:spPr>
        <p:txBody>
          <a:bodyPr vert="horz" lIns="91440" tIns="45720" rIns="91440" bIns="45720" rtlCol="0" anchor="t">
            <a:noAutofit/>
          </a:bodyPr>
          <a:lstStyle/>
          <a:p>
            <a:r>
              <a:rPr lang="en-US" sz="1800" b="1" noProof="0"/>
              <a:t>Nature:</a:t>
            </a:r>
            <a:r>
              <a:rPr lang="en-US" sz="1800" noProof="0"/>
              <a:t> Categorical, nominal, single-select</a:t>
            </a:r>
            <a:endParaRPr lang="en-US" noProof="0"/>
          </a:p>
          <a:p>
            <a:r>
              <a:rPr lang="en-US" sz="1800" b="1" noProof="0"/>
              <a:t>Description: </a:t>
            </a:r>
            <a:r>
              <a:rPr lang="en-US" sz="1800" noProof="0"/>
              <a:t>Country in which the developer works</a:t>
            </a:r>
            <a:endParaRPr lang="en-US" noProof="0"/>
          </a:p>
          <a:p>
            <a:r>
              <a:rPr lang="en-US" sz="1800" b="1" noProof="0"/>
              <a:t>Categories (in the raw dataset):</a:t>
            </a:r>
            <a:br>
              <a:rPr lang="en-US" sz="1800" noProof="0"/>
            </a:br>
            <a:r>
              <a:rPr lang="en-US" sz="1800" noProof="0"/>
              <a:t>153 different countries from the world, from all continents</a:t>
            </a:r>
          </a:p>
          <a:p>
            <a:r>
              <a:rPr lang="en-US" sz="1800" b="1" noProof="0"/>
              <a:t>Insights:</a:t>
            </a:r>
            <a:br>
              <a:rPr lang="en-US" sz="1800" noProof="0"/>
            </a:br>
            <a:r>
              <a:rPr lang="en-US" sz="1800" noProof="0"/>
              <a:t>The </a:t>
            </a:r>
            <a:r>
              <a:rPr lang="en-US" sz="1800" b="1" noProof="0"/>
              <a:t>Country</a:t>
            </a:r>
            <a:r>
              <a:rPr lang="en-US" sz="1800" noProof="0"/>
              <a:t> variable reflects the global reach of the Stack Overflow Developer Survey, capturing respondents from more than 150 nations. The distribution is highly uneven: while countries such as the United States, Germany, India, the United Kingdom, and Canada contribute the largest shares, many others appear with only a handful of entries. For this project, we retain all countries, as this diversity provides valuable insight into geographic patterns in developer behavior; however, we remain aware that countries with very small counts offer limited statistical representativeness and may introduce noise in downstream modeling.</a:t>
            </a:r>
          </a:p>
        </p:txBody>
      </p:sp>
      <p:sp>
        <p:nvSpPr>
          <p:cNvPr id="5" name="Segnaposto numero diapositiva 4">
            <a:extLst>
              <a:ext uri="{FF2B5EF4-FFF2-40B4-BE49-F238E27FC236}">
                <a16:creationId xmlns:a16="http://schemas.microsoft.com/office/drawing/2014/main" id="{32109FCD-F615-3DF6-ABBD-C62D7A4D963E}"/>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17</a:t>
            </a:fld>
            <a:endParaRPr lang="en-US" noProof="0"/>
          </a:p>
        </p:txBody>
      </p:sp>
      <p:sp>
        <p:nvSpPr>
          <p:cNvPr id="23" name="Titolo 1">
            <a:extLst>
              <a:ext uri="{FF2B5EF4-FFF2-40B4-BE49-F238E27FC236}">
                <a16:creationId xmlns:a16="http://schemas.microsoft.com/office/drawing/2014/main" id="{6FCB2AEC-BF64-EBEB-309D-55B118095880}"/>
              </a:ext>
            </a:extLst>
          </p:cNvPr>
          <p:cNvSpPr>
            <a:spLocks noGrp="1"/>
          </p:cNvSpPr>
          <p:nvPr>
            <p:ph type="title"/>
          </p:nvPr>
        </p:nvSpPr>
        <p:spPr>
          <a:xfrm>
            <a:off x="677334" y="609600"/>
            <a:ext cx="8596668" cy="701407"/>
          </a:xfrm>
        </p:spPr>
        <p:txBody>
          <a:bodyPr>
            <a:normAutofit/>
          </a:bodyPr>
          <a:lstStyle/>
          <a:p>
            <a:r>
              <a:rPr lang="en-US" sz="3600" noProof="0">
                <a:solidFill>
                  <a:srgbClr val="EAA748"/>
                </a:solidFill>
              </a:rPr>
              <a:t>Country</a:t>
            </a:r>
          </a:p>
        </p:txBody>
      </p:sp>
    </p:spTree>
    <p:extLst>
      <p:ext uri="{BB962C8B-B14F-4D97-AF65-F5344CB8AC3E}">
        <p14:creationId xmlns:p14="http://schemas.microsoft.com/office/powerpoint/2010/main" val="1203774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B7C07-952D-C863-A7A5-C42656FE5AEC}"/>
            </a:ext>
          </a:extLst>
        </p:cNvPr>
        <p:cNvGrpSpPr/>
        <p:nvPr/>
      </p:nvGrpSpPr>
      <p:grpSpPr>
        <a:xfrm>
          <a:off x="0" y="0"/>
          <a:ext cx="0" cy="0"/>
          <a:chOff x="0" y="0"/>
          <a:chExt cx="0" cy="0"/>
        </a:xfrm>
      </p:grpSpPr>
      <p:pic>
        <p:nvPicPr>
          <p:cNvPr id="3" name="Picture 2" descr="A pie chart with numbers and a number on it&#10;&#10;AI-generated content may be incorrect.">
            <a:extLst>
              <a:ext uri="{FF2B5EF4-FFF2-40B4-BE49-F238E27FC236}">
                <a16:creationId xmlns:a16="http://schemas.microsoft.com/office/drawing/2014/main" id="{04FF0C72-814E-2DCB-6421-2DB06A79CD35}"/>
              </a:ext>
            </a:extLst>
          </p:cNvPr>
          <p:cNvPicPr>
            <a:picLocks noChangeAspect="1"/>
          </p:cNvPicPr>
          <p:nvPr/>
        </p:nvPicPr>
        <p:blipFill>
          <a:blip r:embed="rId2"/>
          <a:srcRect r="37177"/>
          <a:stretch>
            <a:fillRect/>
          </a:stretch>
        </p:blipFill>
        <p:spPr>
          <a:xfrm>
            <a:off x="182924" y="1311007"/>
            <a:ext cx="6354710" cy="2296886"/>
          </a:xfrm>
          <a:prstGeom prst="rect">
            <a:avLst/>
          </a:prstGeom>
        </p:spPr>
      </p:pic>
      <p:sp>
        <p:nvSpPr>
          <p:cNvPr id="4" name="Segnaposto testo 3">
            <a:extLst>
              <a:ext uri="{FF2B5EF4-FFF2-40B4-BE49-F238E27FC236}">
                <a16:creationId xmlns:a16="http://schemas.microsoft.com/office/drawing/2014/main" id="{7BD0893B-0613-F9CA-6B50-4B320AF252F5}"/>
              </a:ext>
            </a:extLst>
          </p:cNvPr>
          <p:cNvSpPr>
            <a:spLocks noGrp="1"/>
          </p:cNvSpPr>
          <p:nvPr>
            <p:ph type="body" sz="half" idx="2"/>
          </p:nvPr>
        </p:nvSpPr>
        <p:spPr>
          <a:xfrm>
            <a:off x="832309" y="3635829"/>
            <a:ext cx="8978296" cy="2939142"/>
          </a:xfrm>
        </p:spPr>
        <p:txBody>
          <a:bodyPr vert="horz" lIns="91440" tIns="45720" rIns="91440" bIns="45720" numCol="2" rtlCol="0" anchor="t">
            <a:noAutofit/>
          </a:bodyPr>
          <a:lstStyle/>
          <a:p>
            <a:r>
              <a:rPr lang="en-US" b="1" noProof="0"/>
              <a:t>Nature:</a:t>
            </a:r>
            <a:r>
              <a:rPr lang="en-US" noProof="0"/>
              <a:t> Categorical, nominal, single-select</a:t>
            </a:r>
          </a:p>
          <a:p>
            <a:r>
              <a:rPr lang="en-US" b="1" noProof="0"/>
              <a:t>Description: </a:t>
            </a:r>
            <a:r>
              <a:rPr lang="en-US" noProof="0"/>
              <a:t>whether the respondent has considered a career change or transitioned into a new role</a:t>
            </a:r>
          </a:p>
          <a:p>
            <a:r>
              <a:rPr lang="en-US" b="1" noProof="0"/>
              <a:t>Categories:</a:t>
            </a:r>
            <a:br>
              <a:rPr lang="en-US" noProof="0"/>
            </a:br>
            <a:r>
              <a:rPr lang="en-US" noProof="0"/>
              <a:t>• I have neither considered or transitioned into a new career or industry</a:t>
            </a:r>
            <a:br>
              <a:rPr lang="en-US" noProof="0"/>
            </a:br>
            <a:r>
              <a:rPr lang="en-US" noProof="0"/>
              <a:t>• I have somewhat considered changing my career and/or the industry I work in</a:t>
            </a:r>
            <a:br>
              <a:rPr lang="en-US" noProof="0"/>
            </a:br>
            <a:r>
              <a:rPr lang="en-US" noProof="0"/>
              <a:t>• I have strongly considered changing my career and/or the industry I work in</a:t>
            </a:r>
            <a:br>
              <a:rPr lang="en-US" noProof="0"/>
            </a:br>
            <a:r>
              <a:rPr lang="en-US" noProof="0"/>
              <a:t>• I have transitioned into a new career and/or industry involuntarily</a:t>
            </a:r>
            <a:br>
              <a:rPr lang="en-US" noProof="0"/>
            </a:br>
            <a:r>
              <a:rPr lang="en-US" noProof="0"/>
              <a:t>• I have transitioned into a new career and/or industry voluntarily</a:t>
            </a:r>
          </a:p>
          <a:p>
            <a:pPr>
              <a:lnSpc>
                <a:spcPct val="120000"/>
              </a:lnSpc>
              <a:spcBef>
                <a:spcPts val="0"/>
              </a:spcBef>
            </a:pPr>
            <a:r>
              <a:rPr lang="en-US" noProof="0"/>
              <a:t>• Missing</a:t>
            </a:r>
          </a:p>
          <a:p>
            <a:r>
              <a:rPr lang="en-US" b="1" noProof="0"/>
              <a:t>Insights</a:t>
            </a:r>
            <a:r>
              <a:rPr lang="en-US" noProof="0"/>
              <a:t>: Most respondents have neither considered nor transitioned into a new career, though a large group has somewhat considered making a change. Smaller portions have strongly considered switching fields or have already transitioned, with voluntary transitions far more common than involuntary ones. Unspecified responses make up only a tiny share.</a:t>
            </a:r>
          </a:p>
        </p:txBody>
      </p:sp>
      <p:sp>
        <p:nvSpPr>
          <p:cNvPr id="23" name="Titolo 1">
            <a:extLst>
              <a:ext uri="{FF2B5EF4-FFF2-40B4-BE49-F238E27FC236}">
                <a16:creationId xmlns:a16="http://schemas.microsoft.com/office/drawing/2014/main" id="{81DEF685-1468-5D8D-ED5E-7DA71139343E}"/>
              </a:ext>
            </a:extLst>
          </p:cNvPr>
          <p:cNvSpPr>
            <a:spLocks noGrp="1"/>
          </p:cNvSpPr>
          <p:nvPr>
            <p:ph type="title"/>
          </p:nvPr>
        </p:nvSpPr>
        <p:spPr>
          <a:xfrm>
            <a:off x="677334" y="609600"/>
            <a:ext cx="8596668" cy="701407"/>
          </a:xfrm>
        </p:spPr>
        <p:txBody>
          <a:bodyPr>
            <a:normAutofit/>
          </a:bodyPr>
          <a:lstStyle/>
          <a:p>
            <a:r>
              <a:rPr lang="en-US" sz="3600" noProof="0">
                <a:solidFill>
                  <a:srgbClr val="EAA748"/>
                </a:solidFill>
              </a:rPr>
              <a:t>New Role</a:t>
            </a:r>
          </a:p>
        </p:txBody>
      </p:sp>
      <p:sp>
        <p:nvSpPr>
          <p:cNvPr id="5" name="Segnaposto numero diapositiva 4">
            <a:extLst>
              <a:ext uri="{FF2B5EF4-FFF2-40B4-BE49-F238E27FC236}">
                <a16:creationId xmlns:a16="http://schemas.microsoft.com/office/drawing/2014/main" id="{E63083BB-D0DF-D332-FB26-0DBB4062A6CC}"/>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18</a:t>
            </a:fld>
            <a:endParaRPr lang="en-US" noProof="0"/>
          </a:p>
        </p:txBody>
      </p:sp>
      <p:pic>
        <p:nvPicPr>
          <p:cNvPr id="2" name="Immagine 1">
            <a:extLst>
              <a:ext uri="{FF2B5EF4-FFF2-40B4-BE49-F238E27FC236}">
                <a16:creationId xmlns:a16="http://schemas.microsoft.com/office/drawing/2014/main" id="{7B1ED962-D28D-41FB-DA24-8FD8CE22F1A8}"/>
              </a:ext>
            </a:extLst>
          </p:cNvPr>
          <p:cNvPicPr>
            <a:picLocks noChangeAspect="1"/>
          </p:cNvPicPr>
          <p:nvPr/>
        </p:nvPicPr>
        <p:blipFill>
          <a:blip r:embed="rId3"/>
          <a:stretch>
            <a:fillRect/>
          </a:stretch>
        </p:blipFill>
        <p:spPr>
          <a:xfrm>
            <a:off x="6537634" y="2176173"/>
            <a:ext cx="3202273" cy="251341"/>
          </a:xfrm>
          <a:prstGeom prst="rect">
            <a:avLst/>
          </a:prstGeom>
        </p:spPr>
      </p:pic>
    </p:spTree>
    <p:extLst>
      <p:ext uri="{BB962C8B-B14F-4D97-AF65-F5344CB8AC3E}">
        <p14:creationId xmlns:p14="http://schemas.microsoft.com/office/powerpoint/2010/main" val="219613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C23F8-6E7B-ACE6-76C8-35B405F0C165}"/>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FCD9D4A1-B92E-A069-A8E6-B4E526C03557}"/>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19</a:t>
            </a:fld>
            <a:endParaRPr lang="en-US" noProof="0"/>
          </a:p>
        </p:txBody>
      </p:sp>
      <p:sp>
        <p:nvSpPr>
          <p:cNvPr id="23" name="Titolo 1">
            <a:extLst>
              <a:ext uri="{FF2B5EF4-FFF2-40B4-BE49-F238E27FC236}">
                <a16:creationId xmlns:a16="http://schemas.microsoft.com/office/drawing/2014/main" id="{3C5EF207-7F03-2BEB-8711-92D367D01C84}"/>
              </a:ext>
            </a:extLst>
          </p:cNvPr>
          <p:cNvSpPr>
            <a:spLocks noGrp="1"/>
          </p:cNvSpPr>
          <p:nvPr>
            <p:ph type="title"/>
          </p:nvPr>
        </p:nvSpPr>
        <p:spPr>
          <a:xfrm>
            <a:off x="677334" y="609600"/>
            <a:ext cx="8596668" cy="701407"/>
          </a:xfrm>
        </p:spPr>
        <p:txBody>
          <a:bodyPr>
            <a:normAutofit/>
          </a:bodyPr>
          <a:lstStyle/>
          <a:p>
            <a:r>
              <a:rPr lang="en-US" sz="3600" noProof="0">
                <a:solidFill>
                  <a:srgbClr val="EAA748"/>
                </a:solidFill>
              </a:rPr>
              <a:t>Industry</a:t>
            </a:r>
          </a:p>
        </p:txBody>
      </p:sp>
      <p:sp>
        <p:nvSpPr>
          <p:cNvPr id="11" name="Segnaposto contenuto 10">
            <a:extLst>
              <a:ext uri="{FF2B5EF4-FFF2-40B4-BE49-F238E27FC236}">
                <a16:creationId xmlns:a16="http://schemas.microsoft.com/office/drawing/2014/main" id="{A4B82B5F-1E52-34D2-2EBE-E45E437845E7}"/>
              </a:ext>
            </a:extLst>
          </p:cNvPr>
          <p:cNvSpPr>
            <a:spLocks noGrp="1"/>
          </p:cNvSpPr>
          <p:nvPr>
            <p:ph idx="1"/>
          </p:nvPr>
        </p:nvSpPr>
        <p:spPr>
          <a:xfrm>
            <a:off x="5191244" y="516725"/>
            <a:ext cx="4299597" cy="5158861"/>
          </a:xfrm>
        </p:spPr>
        <p:txBody>
          <a:bodyPr vert="horz" lIns="91440" tIns="45720" rIns="91440" bIns="45720" numCol="1" rtlCol="0" anchor="t">
            <a:noAutofit/>
          </a:bodyPr>
          <a:lstStyle/>
          <a:p>
            <a:pPr marL="0" indent="0">
              <a:buNone/>
            </a:pPr>
            <a:r>
              <a:rPr lang="it-IT" sz="1400" b="1"/>
              <a:t>Nature:</a:t>
            </a:r>
            <a:r>
              <a:rPr lang="it-IT" sz="1400"/>
              <a:t> </a:t>
            </a:r>
            <a:r>
              <a:rPr lang="it-IT" sz="1400" err="1"/>
              <a:t>Categorical</a:t>
            </a:r>
            <a:r>
              <a:rPr lang="it-IT" sz="1400"/>
              <a:t>, </a:t>
            </a:r>
            <a:r>
              <a:rPr lang="it-IT" sz="1400" err="1"/>
              <a:t>nominal</a:t>
            </a:r>
            <a:r>
              <a:rPr lang="it-IT" sz="1400"/>
              <a:t>, single-</a:t>
            </a:r>
            <a:r>
              <a:rPr lang="it-IT" sz="1400" err="1"/>
              <a:t>select</a:t>
            </a:r>
            <a:endParaRPr lang="it-IT" sz="1400"/>
          </a:p>
          <a:p>
            <a:pPr marL="0" indent="0">
              <a:buNone/>
            </a:pPr>
            <a:r>
              <a:rPr lang="it-IT" sz="1400" b="1" err="1"/>
              <a:t>Description</a:t>
            </a:r>
            <a:r>
              <a:rPr lang="it-IT" sz="1400" b="1"/>
              <a:t>:</a:t>
            </a:r>
            <a:r>
              <a:rPr lang="it-IT" sz="1400"/>
              <a:t> </a:t>
            </a:r>
            <a:r>
              <a:rPr lang="it-IT" sz="1400" err="1"/>
              <a:t>Indicates</a:t>
            </a:r>
            <a:r>
              <a:rPr lang="it-IT" sz="1400"/>
              <a:t> the </a:t>
            </a:r>
            <a:r>
              <a:rPr lang="it-IT" sz="1400" err="1"/>
              <a:t>industry</a:t>
            </a:r>
            <a:r>
              <a:rPr lang="it-IT" sz="1400"/>
              <a:t> </a:t>
            </a:r>
            <a:r>
              <a:rPr lang="it-IT" sz="1400" err="1"/>
              <a:t>sector</a:t>
            </a:r>
            <a:r>
              <a:rPr lang="it-IT" sz="1400"/>
              <a:t> in </a:t>
            </a:r>
            <a:r>
              <a:rPr lang="it-IT" sz="1400" err="1"/>
              <a:t>which</a:t>
            </a:r>
            <a:r>
              <a:rPr lang="it-IT" sz="1400"/>
              <a:t> </a:t>
            </a:r>
            <a:r>
              <a:rPr lang="it-IT" sz="1400" err="1"/>
              <a:t>respondents</a:t>
            </a:r>
            <a:r>
              <a:rPr lang="it-IT" sz="1400"/>
              <a:t> are </a:t>
            </a:r>
            <a:r>
              <a:rPr lang="it-IT" sz="1400" err="1"/>
              <a:t>currently</a:t>
            </a:r>
            <a:r>
              <a:rPr lang="it-IT" sz="1400"/>
              <a:t> </a:t>
            </a:r>
            <a:r>
              <a:rPr lang="it-IT" sz="1400" err="1"/>
              <a:t>employed</a:t>
            </a:r>
            <a:r>
              <a:rPr lang="it-IT" sz="1400"/>
              <a:t>.</a:t>
            </a:r>
          </a:p>
          <a:p>
            <a:pPr marL="0" indent="0">
              <a:buNone/>
            </a:pPr>
            <a:r>
              <a:rPr lang="it-IT" sz="1400" b="1" err="1"/>
              <a:t>Categories</a:t>
            </a:r>
            <a:r>
              <a:rPr lang="it-IT" sz="1400" b="1"/>
              <a:t>:</a:t>
            </a:r>
            <a:br>
              <a:rPr lang="it-IT" sz="1400"/>
            </a:br>
            <a:r>
              <a:rPr lang="it-IT" sz="1400"/>
              <a:t>• Software Development</a:t>
            </a:r>
            <a:br>
              <a:rPr lang="it-IT" sz="1400"/>
            </a:br>
            <a:r>
              <a:rPr lang="it-IT" sz="1400"/>
              <a:t>• Financial Services</a:t>
            </a:r>
            <a:br>
              <a:rPr lang="it-IT" sz="1400"/>
            </a:br>
            <a:r>
              <a:rPr lang="it-IT" sz="1400"/>
              <a:t>• Government</a:t>
            </a:r>
            <a:br>
              <a:rPr lang="it-IT" sz="1400"/>
            </a:br>
            <a:r>
              <a:rPr lang="it-IT" sz="1400"/>
              <a:t>• Healthcare</a:t>
            </a:r>
            <a:br>
              <a:rPr lang="it-IT" sz="1400"/>
            </a:br>
            <a:r>
              <a:rPr lang="it-IT" sz="1400"/>
              <a:t>• </a:t>
            </a:r>
            <a:r>
              <a:rPr lang="it-IT" sz="1400" err="1"/>
              <a:t>Higher</a:t>
            </a:r>
            <a:r>
              <a:rPr lang="it-IT" sz="1400"/>
              <a:t> </a:t>
            </a:r>
            <a:r>
              <a:rPr lang="it-IT" sz="1400" err="1"/>
              <a:t>Education</a:t>
            </a:r>
            <a:br>
              <a:rPr lang="it-IT" sz="1400"/>
            </a:br>
            <a:r>
              <a:rPr lang="it-IT" sz="1400"/>
              <a:t>• Internet, Telecom or Information Services</a:t>
            </a:r>
            <a:br>
              <a:rPr lang="it-IT" sz="1400"/>
            </a:br>
            <a:r>
              <a:rPr lang="it-IT" sz="1400"/>
              <a:t>• Manufacturing</a:t>
            </a:r>
            <a:br>
              <a:rPr lang="it-IT" sz="1400"/>
            </a:br>
            <a:r>
              <a:rPr lang="it-IT" sz="1400"/>
              <a:t>• Media &amp; Advertising</a:t>
            </a:r>
            <a:br>
              <a:rPr lang="it-IT" sz="1400"/>
            </a:br>
            <a:r>
              <a:rPr lang="it-IT" sz="1400"/>
              <a:t>• Retail and Consumer Services</a:t>
            </a:r>
            <a:br>
              <a:rPr lang="it-IT" sz="1400"/>
            </a:br>
            <a:r>
              <a:rPr lang="it-IT" sz="1400"/>
              <a:t>• Energy</a:t>
            </a:r>
            <a:br>
              <a:rPr lang="it-IT" sz="1400"/>
            </a:br>
            <a:r>
              <a:rPr lang="it-IT" sz="1400"/>
              <a:t>• </a:t>
            </a:r>
            <a:r>
              <a:rPr lang="it-IT" sz="1400" err="1"/>
              <a:t>Transportation</a:t>
            </a:r>
            <a:r>
              <a:rPr lang="it-IT" sz="1400"/>
              <a:t> or Supply Chain</a:t>
            </a:r>
            <a:br>
              <a:rPr lang="it-IT" sz="1400"/>
            </a:br>
            <a:r>
              <a:rPr lang="it-IT" sz="1400"/>
              <a:t>• Computer Systems Design and Services</a:t>
            </a:r>
            <a:br>
              <a:rPr lang="it-IT" sz="1400"/>
            </a:br>
            <a:r>
              <a:rPr lang="it-IT" sz="1400"/>
              <a:t>• Insurance</a:t>
            </a:r>
            <a:br>
              <a:rPr lang="it-IT" sz="1400"/>
            </a:br>
            <a:r>
              <a:rPr lang="it-IT" sz="1400"/>
              <a:t>• Fintech</a:t>
            </a:r>
            <a:br>
              <a:rPr lang="it-IT" sz="1400"/>
            </a:br>
            <a:r>
              <a:rPr lang="it-IT" sz="1400"/>
              <a:t>• </a:t>
            </a:r>
            <a:r>
              <a:rPr lang="it-IT" sz="1400" err="1"/>
              <a:t>Other</a:t>
            </a:r>
            <a:endParaRPr lang="it-IT" sz="1400"/>
          </a:p>
          <a:p>
            <a:pPr marL="0" indent="0">
              <a:buNone/>
            </a:pPr>
            <a:endParaRPr lang="it-IT" sz="1400"/>
          </a:p>
        </p:txBody>
      </p:sp>
      <p:pic>
        <p:nvPicPr>
          <p:cNvPr id="15" name="Immagine 14">
            <a:extLst>
              <a:ext uri="{FF2B5EF4-FFF2-40B4-BE49-F238E27FC236}">
                <a16:creationId xmlns:a16="http://schemas.microsoft.com/office/drawing/2014/main" id="{7E9388A8-1A82-0511-DDEC-6AF574E8CBC3}"/>
              </a:ext>
            </a:extLst>
          </p:cNvPr>
          <p:cNvPicPr>
            <a:picLocks noChangeAspect="1"/>
          </p:cNvPicPr>
          <p:nvPr/>
        </p:nvPicPr>
        <p:blipFill>
          <a:blip r:embed="rId2"/>
          <a:srcRect l="357" t="-881" r="119"/>
          <a:stretch>
            <a:fillRect/>
          </a:stretch>
        </p:blipFill>
        <p:spPr>
          <a:xfrm>
            <a:off x="303730" y="1527611"/>
            <a:ext cx="4687998" cy="2721660"/>
          </a:xfrm>
          <a:prstGeom prst="rect">
            <a:avLst/>
          </a:prstGeom>
        </p:spPr>
      </p:pic>
      <p:sp>
        <p:nvSpPr>
          <p:cNvPr id="3" name="CasellaDiTesto 2">
            <a:extLst>
              <a:ext uri="{FF2B5EF4-FFF2-40B4-BE49-F238E27FC236}">
                <a16:creationId xmlns:a16="http://schemas.microsoft.com/office/drawing/2014/main" id="{6149B0B7-2F12-77F6-5B8F-C3B3276CCB3E}"/>
              </a:ext>
            </a:extLst>
          </p:cNvPr>
          <p:cNvSpPr txBox="1"/>
          <p:nvPr/>
        </p:nvSpPr>
        <p:spPr>
          <a:xfrm>
            <a:off x="533279" y="5168099"/>
            <a:ext cx="828341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baseline="0" noProof="0">
                <a:solidFill>
                  <a:schemeClr val="tx1">
                    <a:lumMod val="75000"/>
                    <a:lumOff val="25000"/>
                  </a:schemeClr>
                </a:solidFill>
                <a:latin typeface="Trebuchet MS"/>
              </a:rPr>
              <a:t>Insights: </a:t>
            </a:r>
            <a:r>
              <a:rPr lang="en-US" sz="1400" noProof="0">
                <a:solidFill>
                  <a:schemeClr val="tx1">
                    <a:lumMod val="75000"/>
                    <a:lumOff val="25000"/>
                  </a:schemeClr>
                </a:solidFill>
                <a:ea typeface="+mn-lt"/>
                <a:cs typeface="+mn-lt"/>
              </a:rPr>
              <a:t>The industry distribution of respondents </a:t>
            </a:r>
            <a:r>
              <a:rPr lang="en-US" sz="1400" baseline="0" noProof="0">
                <a:solidFill>
                  <a:schemeClr val="tx1">
                    <a:lumMod val="75000"/>
                    <a:lumOff val="25000"/>
                  </a:schemeClr>
                </a:solidFill>
                <a:ea typeface="+mn-lt"/>
                <a:cs typeface="+mn-lt"/>
              </a:rPr>
              <a:t>is </a:t>
            </a:r>
            <a:r>
              <a:rPr lang="en-US" sz="1400" b="1" baseline="0" noProof="0">
                <a:solidFill>
                  <a:schemeClr val="tx1">
                    <a:lumMod val="75000"/>
                    <a:lumOff val="25000"/>
                  </a:schemeClr>
                </a:solidFill>
                <a:ea typeface="+mn-lt"/>
                <a:cs typeface="+mn-lt"/>
              </a:rPr>
              <a:t>highly </a:t>
            </a:r>
            <a:r>
              <a:rPr lang="en-US" sz="1400" b="1" noProof="0">
                <a:solidFill>
                  <a:schemeClr val="tx1">
                    <a:lumMod val="75000"/>
                    <a:lumOff val="25000"/>
                  </a:schemeClr>
                </a:solidFill>
                <a:ea typeface="+mn-lt"/>
                <a:cs typeface="+mn-lt"/>
              </a:rPr>
              <a:t>unbalanced</a:t>
            </a:r>
            <a:r>
              <a:rPr lang="en-US" sz="1400" noProof="0">
                <a:solidFill>
                  <a:schemeClr val="tx1">
                    <a:lumMod val="75000"/>
                    <a:lumOff val="25000"/>
                  </a:schemeClr>
                </a:solidFill>
                <a:ea typeface="+mn-lt"/>
                <a:cs typeface="+mn-lt"/>
              </a:rPr>
              <a:t>, with </a:t>
            </a:r>
            <a:r>
              <a:rPr lang="en-US" sz="1400" i="1" noProof="0">
                <a:solidFill>
                  <a:schemeClr val="tx1">
                    <a:lumMod val="75000"/>
                    <a:lumOff val="25000"/>
                  </a:schemeClr>
                </a:solidFill>
                <a:ea typeface="+mn-lt"/>
                <a:cs typeface="+mn-lt"/>
              </a:rPr>
              <a:t>Software Development</a:t>
            </a:r>
            <a:r>
              <a:rPr lang="en-US" sz="1400" noProof="0">
                <a:solidFill>
                  <a:schemeClr val="tx1">
                    <a:lumMod val="75000"/>
                    <a:lumOff val="25000"/>
                  </a:schemeClr>
                </a:solidFill>
                <a:ea typeface="+mn-lt"/>
                <a:cs typeface="+mn-lt"/>
              </a:rPr>
              <a:t> dominating </a:t>
            </a:r>
            <a:r>
              <a:rPr lang="en-US" sz="1400" baseline="0" noProof="0">
                <a:solidFill>
                  <a:schemeClr val="tx1">
                    <a:lumMod val="75000"/>
                    <a:lumOff val="25000"/>
                  </a:schemeClr>
                </a:solidFill>
                <a:ea typeface="+mn-lt"/>
                <a:cs typeface="+mn-lt"/>
              </a:rPr>
              <a:t>the sample</a:t>
            </a:r>
            <a:r>
              <a:rPr lang="en-US" sz="1400" noProof="0">
                <a:solidFill>
                  <a:schemeClr val="tx1">
                    <a:lumMod val="75000"/>
                    <a:lumOff val="25000"/>
                  </a:schemeClr>
                </a:solidFill>
                <a:ea typeface="+mn-lt"/>
                <a:cs typeface="+mn-lt"/>
              </a:rPr>
              <a:t> (over 8,000 respondents). This confirms that the Stack Overflow survey is strongly skewed toward roles and environments directly connected to software engineering. Other relevant sectors include </a:t>
            </a:r>
            <a:r>
              <a:rPr lang="en-US" sz="1400" i="1" noProof="0">
                <a:solidFill>
                  <a:schemeClr val="tx1">
                    <a:lumMod val="75000"/>
                    <a:lumOff val="25000"/>
                  </a:schemeClr>
                </a:solidFill>
                <a:ea typeface="+mn-lt"/>
                <a:cs typeface="+mn-lt"/>
              </a:rPr>
              <a:t>Fintech</a:t>
            </a:r>
            <a:r>
              <a:rPr lang="en-US" sz="1400" noProof="0">
                <a:solidFill>
                  <a:schemeClr val="tx1">
                    <a:lumMod val="75000"/>
                    <a:lumOff val="25000"/>
                  </a:schemeClr>
                </a:solidFill>
                <a:ea typeface="+mn-lt"/>
                <a:cs typeface="+mn-lt"/>
              </a:rPr>
              <a:t>, </a:t>
            </a:r>
            <a:r>
              <a:rPr lang="en-US" sz="1400" i="1" noProof="0">
                <a:solidFill>
                  <a:schemeClr val="tx1">
                    <a:lumMod val="75000"/>
                    <a:lumOff val="25000"/>
                  </a:schemeClr>
                </a:solidFill>
                <a:ea typeface="+mn-lt"/>
                <a:cs typeface="+mn-lt"/>
              </a:rPr>
              <a:t>Banking/Financial Services</a:t>
            </a:r>
            <a:r>
              <a:rPr lang="en-US" sz="1400" noProof="0">
                <a:solidFill>
                  <a:schemeClr val="tx1">
                    <a:lumMod val="75000"/>
                    <a:lumOff val="25000"/>
                  </a:schemeClr>
                </a:solidFill>
                <a:ea typeface="+mn-lt"/>
                <a:cs typeface="+mn-lt"/>
              </a:rPr>
              <a:t>, </a:t>
            </a:r>
            <a:r>
              <a:rPr lang="en-US" sz="1400" i="1" noProof="0">
                <a:solidFill>
                  <a:schemeClr val="tx1">
                    <a:lumMod val="75000"/>
                    <a:lumOff val="25000"/>
                  </a:schemeClr>
                </a:solidFill>
                <a:ea typeface="+mn-lt"/>
                <a:cs typeface="+mn-lt"/>
              </a:rPr>
              <a:t>Internet/Telecom</a:t>
            </a:r>
            <a:r>
              <a:rPr lang="en-US" sz="1400" noProof="0">
                <a:solidFill>
                  <a:schemeClr val="tx1">
                    <a:lumMod val="75000"/>
                    <a:lumOff val="25000"/>
                  </a:schemeClr>
                </a:solidFill>
                <a:ea typeface="+mn-lt"/>
                <a:cs typeface="+mn-lt"/>
              </a:rPr>
              <a:t>, and </a:t>
            </a:r>
            <a:r>
              <a:rPr lang="en-US" sz="1400" i="1" noProof="0">
                <a:solidFill>
                  <a:schemeClr val="tx1">
                    <a:lumMod val="75000"/>
                    <a:lumOff val="25000"/>
                  </a:schemeClr>
                </a:solidFill>
                <a:ea typeface="+mn-lt"/>
                <a:cs typeface="+mn-lt"/>
              </a:rPr>
              <a:t>Healthcare</a:t>
            </a:r>
            <a:r>
              <a:rPr lang="en-US" sz="1400" noProof="0">
                <a:solidFill>
                  <a:schemeClr val="tx1">
                    <a:lumMod val="75000"/>
                    <a:lumOff val="25000"/>
                  </a:schemeClr>
                </a:solidFill>
                <a:ea typeface="+mn-lt"/>
                <a:cs typeface="+mn-lt"/>
              </a:rPr>
              <a:t>, each representing several hundred developers. Traditional industries such as </a:t>
            </a:r>
            <a:r>
              <a:rPr lang="en-US" sz="1400" i="1" noProof="0">
                <a:solidFill>
                  <a:schemeClr val="tx1">
                    <a:lumMod val="75000"/>
                    <a:lumOff val="25000"/>
                  </a:schemeClr>
                </a:solidFill>
                <a:ea typeface="+mn-lt"/>
                <a:cs typeface="+mn-lt"/>
              </a:rPr>
              <a:t>Manufacturing</a:t>
            </a:r>
            <a:r>
              <a:rPr lang="en-US" sz="1400" noProof="0">
                <a:solidFill>
                  <a:schemeClr val="tx1">
                    <a:lumMod val="75000"/>
                    <a:lumOff val="25000"/>
                  </a:schemeClr>
                </a:solidFill>
                <a:ea typeface="+mn-lt"/>
                <a:cs typeface="+mn-lt"/>
              </a:rPr>
              <a:t>, </a:t>
            </a:r>
            <a:r>
              <a:rPr lang="en-US" sz="1400" i="1" noProof="0">
                <a:solidFill>
                  <a:schemeClr val="tx1">
                    <a:lumMod val="75000"/>
                    <a:lumOff val="25000"/>
                  </a:schemeClr>
                </a:solidFill>
                <a:ea typeface="+mn-lt"/>
                <a:cs typeface="+mn-lt"/>
              </a:rPr>
              <a:t>Energy</a:t>
            </a:r>
            <a:r>
              <a:rPr lang="en-US" sz="1400" noProof="0">
                <a:solidFill>
                  <a:schemeClr val="tx1">
                    <a:lumMod val="75000"/>
                    <a:lumOff val="25000"/>
                  </a:schemeClr>
                </a:solidFill>
                <a:ea typeface="+mn-lt"/>
                <a:cs typeface="+mn-lt"/>
              </a:rPr>
              <a:t>, </a:t>
            </a:r>
            <a:r>
              <a:rPr lang="en-US" sz="1400" i="1" noProof="0">
                <a:solidFill>
                  <a:schemeClr val="tx1">
                    <a:lumMod val="75000"/>
                    <a:lumOff val="25000"/>
                  </a:schemeClr>
                </a:solidFill>
                <a:ea typeface="+mn-lt"/>
                <a:cs typeface="+mn-lt"/>
              </a:rPr>
              <a:t>Retail</a:t>
            </a:r>
            <a:r>
              <a:rPr lang="en-US" sz="1400" noProof="0">
                <a:solidFill>
                  <a:schemeClr val="tx1">
                    <a:lumMod val="75000"/>
                    <a:lumOff val="25000"/>
                  </a:schemeClr>
                </a:solidFill>
                <a:ea typeface="+mn-lt"/>
                <a:cs typeface="+mn-lt"/>
              </a:rPr>
              <a:t>, and </a:t>
            </a:r>
            <a:r>
              <a:rPr lang="en-US" sz="1400" i="1" noProof="0">
                <a:solidFill>
                  <a:schemeClr val="tx1">
                    <a:lumMod val="75000"/>
                    <a:lumOff val="25000"/>
                  </a:schemeClr>
                </a:solidFill>
                <a:ea typeface="+mn-lt"/>
                <a:cs typeface="+mn-lt"/>
              </a:rPr>
              <a:t>Transportation</a:t>
            </a:r>
            <a:r>
              <a:rPr lang="en-US" sz="1400" noProof="0">
                <a:solidFill>
                  <a:schemeClr val="tx1">
                    <a:lumMod val="75000"/>
                    <a:lumOff val="25000"/>
                  </a:schemeClr>
                </a:solidFill>
                <a:ea typeface="+mn-lt"/>
                <a:cs typeface="+mn-lt"/>
              </a:rPr>
              <a:t> appear much less represented.</a:t>
            </a:r>
            <a:endParaRPr lang="en-US" sz="1400" noProof="0">
              <a:solidFill>
                <a:schemeClr val="tx1">
                  <a:lumMod val="75000"/>
                  <a:lumOff val="25000"/>
                </a:schemeClr>
              </a:solidFill>
              <a:latin typeface="Trebuchet MS"/>
            </a:endParaRPr>
          </a:p>
          <a:p>
            <a:endParaRPr lang="en-US" sz="1500" noProof="0">
              <a:solidFill>
                <a:srgbClr val="404040"/>
              </a:solidFill>
              <a:ea typeface="+mn-lt"/>
              <a:cs typeface="+mn-lt"/>
            </a:endParaRPr>
          </a:p>
          <a:p>
            <a:endParaRPr lang="en-US" sz="1500" b="1" noProof="0">
              <a:solidFill>
                <a:srgbClr val="404040"/>
              </a:solidFill>
            </a:endParaRPr>
          </a:p>
          <a:p>
            <a:pPr algn="ctr"/>
            <a:endParaRPr lang="en-US" noProof="0"/>
          </a:p>
        </p:txBody>
      </p:sp>
    </p:spTree>
    <p:extLst>
      <p:ext uri="{BB962C8B-B14F-4D97-AF65-F5344CB8AC3E}">
        <p14:creationId xmlns:p14="http://schemas.microsoft.com/office/powerpoint/2010/main" val="591639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C26707-B58B-36CB-D5AE-3E4FD1861A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99D6B-912E-4C27-993C-02A228ADE086}"/>
              </a:ext>
            </a:extLst>
          </p:cNvPr>
          <p:cNvSpPr>
            <a:spLocks noGrp="1"/>
          </p:cNvSpPr>
          <p:nvPr>
            <p:ph type="title"/>
          </p:nvPr>
        </p:nvSpPr>
        <p:spPr>
          <a:xfrm>
            <a:off x="776535" y="343034"/>
            <a:ext cx="8596668" cy="660400"/>
          </a:xfrm>
        </p:spPr>
        <p:txBody>
          <a:bodyPr>
            <a:normAutofit/>
          </a:bodyPr>
          <a:lstStyle/>
          <a:p>
            <a:r>
              <a:rPr lang="en-US" noProof="0"/>
              <a:t>Agenda</a:t>
            </a:r>
          </a:p>
        </p:txBody>
      </p:sp>
      <p:sp>
        <p:nvSpPr>
          <p:cNvPr id="8" name="Freccia a destra 6">
            <a:extLst>
              <a:ext uri="{FF2B5EF4-FFF2-40B4-BE49-F238E27FC236}">
                <a16:creationId xmlns:a16="http://schemas.microsoft.com/office/drawing/2014/main" id="{7063A88F-6260-80BA-7251-D8F458BC3F45}"/>
              </a:ext>
            </a:extLst>
          </p:cNvPr>
          <p:cNvSpPr/>
          <p:nvPr/>
        </p:nvSpPr>
        <p:spPr>
          <a:xfrm>
            <a:off x="0" y="2708581"/>
            <a:ext cx="12192000" cy="1531208"/>
          </a:xfrm>
          <a:prstGeom prst="rightArrow">
            <a:avLst>
              <a:gd name="adj1" fmla="val 50000"/>
              <a:gd name="adj2" fmla="val 4034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36A7D2E-543D-5CF5-362D-EF9D384FF7E9}"/>
              </a:ext>
            </a:extLst>
          </p:cNvPr>
          <p:cNvSpPr txBox="1"/>
          <p:nvPr/>
        </p:nvSpPr>
        <p:spPr>
          <a:xfrm>
            <a:off x="11059886" y="2775857"/>
            <a:ext cx="184731" cy="369332"/>
          </a:xfrm>
          <a:prstGeom prst="rect">
            <a:avLst/>
          </a:prstGeom>
          <a:noFill/>
        </p:spPr>
        <p:txBody>
          <a:bodyPr wrap="none" rtlCol="0">
            <a:spAutoFit/>
          </a:bodyPr>
          <a:lstStyle/>
          <a:p>
            <a:endParaRPr lang="en-US" noProof="0"/>
          </a:p>
        </p:txBody>
      </p:sp>
      <p:cxnSp>
        <p:nvCxnSpPr>
          <p:cNvPr id="5" name="Straight Connector 4">
            <a:extLst>
              <a:ext uri="{FF2B5EF4-FFF2-40B4-BE49-F238E27FC236}">
                <a16:creationId xmlns:a16="http://schemas.microsoft.com/office/drawing/2014/main" id="{FF9B9F8D-2CBE-6649-3A48-DC2154988969}"/>
              </a:ext>
            </a:extLst>
          </p:cNvPr>
          <p:cNvCxnSpPr>
            <a:cxnSpLocks/>
          </p:cNvCxnSpPr>
          <p:nvPr/>
        </p:nvCxnSpPr>
        <p:spPr>
          <a:xfrm>
            <a:off x="920759" y="3527633"/>
            <a:ext cx="0" cy="949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DA76AB8-7F29-0D88-DB3D-8E04D4766562}"/>
              </a:ext>
            </a:extLst>
          </p:cNvPr>
          <p:cNvCxnSpPr>
            <a:cxnSpLocks/>
          </p:cNvCxnSpPr>
          <p:nvPr/>
        </p:nvCxnSpPr>
        <p:spPr>
          <a:xfrm>
            <a:off x="2180800" y="2485842"/>
            <a:ext cx="0" cy="949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2D4A71-F708-1573-3758-E0C808A2F542}"/>
              </a:ext>
            </a:extLst>
          </p:cNvPr>
          <p:cNvCxnSpPr>
            <a:cxnSpLocks/>
          </p:cNvCxnSpPr>
          <p:nvPr/>
        </p:nvCxnSpPr>
        <p:spPr>
          <a:xfrm>
            <a:off x="3438250" y="3527633"/>
            <a:ext cx="0" cy="949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94D41A-FE5C-1C85-262D-701938B5B852}"/>
              </a:ext>
            </a:extLst>
          </p:cNvPr>
          <p:cNvCxnSpPr>
            <a:cxnSpLocks/>
          </p:cNvCxnSpPr>
          <p:nvPr/>
        </p:nvCxnSpPr>
        <p:spPr>
          <a:xfrm>
            <a:off x="4700882" y="2485842"/>
            <a:ext cx="0" cy="949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61D2A0-E58D-0984-A49B-6929F08AD461}"/>
              </a:ext>
            </a:extLst>
          </p:cNvPr>
          <p:cNvCxnSpPr>
            <a:cxnSpLocks/>
          </p:cNvCxnSpPr>
          <p:nvPr/>
        </p:nvCxnSpPr>
        <p:spPr>
          <a:xfrm>
            <a:off x="5960923" y="3538988"/>
            <a:ext cx="0" cy="949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8A8269-E2F7-5116-9DF7-227BEA384516}"/>
              </a:ext>
            </a:extLst>
          </p:cNvPr>
          <p:cNvCxnSpPr>
            <a:cxnSpLocks/>
          </p:cNvCxnSpPr>
          <p:nvPr/>
        </p:nvCxnSpPr>
        <p:spPr>
          <a:xfrm>
            <a:off x="7220780" y="2472933"/>
            <a:ext cx="0" cy="949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08C6BD-0E28-C390-E772-42A51F11755E}"/>
              </a:ext>
            </a:extLst>
          </p:cNvPr>
          <p:cNvCxnSpPr>
            <a:cxnSpLocks/>
          </p:cNvCxnSpPr>
          <p:nvPr/>
        </p:nvCxnSpPr>
        <p:spPr>
          <a:xfrm>
            <a:off x="8481005" y="3538988"/>
            <a:ext cx="0" cy="949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23DA1-FE42-7FAB-3712-438F3F6925E5}"/>
              </a:ext>
            </a:extLst>
          </p:cNvPr>
          <p:cNvCxnSpPr>
            <a:cxnSpLocks/>
          </p:cNvCxnSpPr>
          <p:nvPr/>
        </p:nvCxnSpPr>
        <p:spPr>
          <a:xfrm>
            <a:off x="9741049" y="2472933"/>
            <a:ext cx="0" cy="949362"/>
          </a:xfrm>
          <a:prstGeom prst="line">
            <a:avLst/>
          </a:prstGeom>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8AC12CBD-41C2-A408-BCD9-1A96F57F62B6}"/>
              </a:ext>
            </a:extLst>
          </p:cNvPr>
          <p:cNvSpPr/>
          <p:nvPr/>
        </p:nvSpPr>
        <p:spPr>
          <a:xfrm>
            <a:off x="161614" y="4370241"/>
            <a:ext cx="1548000" cy="845671"/>
          </a:xfrm>
          <a:prstGeom prst="roundRect">
            <a:avLst/>
          </a:prstGeom>
          <a:solidFill>
            <a:schemeClr val="bg1">
              <a:lumMod val="95000"/>
            </a:schemeClr>
          </a:solidFill>
          <a:ln>
            <a:solidFill>
              <a:srgbClr val="EAA74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noProof="0">
                <a:solidFill>
                  <a:schemeClr val="accent1"/>
                </a:solidFill>
              </a:rPr>
              <a:t>Introduction</a:t>
            </a:r>
          </a:p>
          <a:p>
            <a:pPr algn="ctr"/>
            <a:r>
              <a:rPr lang="en-US" sz="1200" noProof="0">
                <a:solidFill>
                  <a:schemeClr val="accent1"/>
                </a:solidFill>
              </a:rPr>
              <a:t>Overview</a:t>
            </a:r>
          </a:p>
          <a:p>
            <a:pPr algn="ctr"/>
            <a:r>
              <a:rPr lang="en-US" sz="1200" noProof="0">
                <a:solidFill>
                  <a:schemeClr val="accent1"/>
                </a:solidFill>
              </a:rPr>
              <a:t>Minimal Cleaning</a:t>
            </a:r>
          </a:p>
        </p:txBody>
      </p:sp>
      <p:sp>
        <p:nvSpPr>
          <p:cNvPr id="28" name="Rounded Rectangle 27">
            <a:extLst>
              <a:ext uri="{FF2B5EF4-FFF2-40B4-BE49-F238E27FC236}">
                <a16:creationId xmlns:a16="http://schemas.microsoft.com/office/drawing/2014/main" id="{C08C6492-5F0C-E4B4-26E7-92046128F219}"/>
              </a:ext>
            </a:extLst>
          </p:cNvPr>
          <p:cNvSpPr/>
          <p:nvPr/>
        </p:nvSpPr>
        <p:spPr>
          <a:xfrm>
            <a:off x="1409932" y="1660049"/>
            <a:ext cx="1548000" cy="845671"/>
          </a:xfrm>
          <a:prstGeom prst="roundRect">
            <a:avLst/>
          </a:prstGeom>
          <a:solidFill>
            <a:schemeClr val="bg1">
              <a:lumMod val="95000"/>
            </a:schemeClr>
          </a:solidFill>
          <a:ln>
            <a:solidFill>
              <a:srgbClr val="EAA74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rPr>
              <a:t>Data Description</a:t>
            </a:r>
          </a:p>
          <a:p>
            <a:pPr algn="ctr"/>
            <a:r>
              <a:rPr lang="en-US" sz="1200" noProof="0">
                <a:solidFill>
                  <a:schemeClr val="accent1"/>
                </a:solidFill>
              </a:rPr>
              <a:t>Univariate Analysis</a:t>
            </a:r>
            <a:endParaRPr lang="en-US" sz="1100" noProof="0">
              <a:solidFill>
                <a:schemeClr val="accent1"/>
              </a:solidFill>
            </a:endParaRPr>
          </a:p>
        </p:txBody>
      </p:sp>
      <p:sp>
        <p:nvSpPr>
          <p:cNvPr id="29" name="Rounded Rectangle 28">
            <a:extLst>
              <a:ext uri="{FF2B5EF4-FFF2-40B4-BE49-F238E27FC236}">
                <a16:creationId xmlns:a16="http://schemas.microsoft.com/office/drawing/2014/main" id="{6F8D644B-C2B7-FBE1-3B8E-230081B70FA8}"/>
              </a:ext>
            </a:extLst>
          </p:cNvPr>
          <p:cNvSpPr/>
          <p:nvPr/>
        </p:nvSpPr>
        <p:spPr>
          <a:xfrm>
            <a:off x="2508101" y="4476421"/>
            <a:ext cx="1854053" cy="949362"/>
          </a:xfrm>
          <a:prstGeom prst="roundRect">
            <a:avLst/>
          </a:prstGeom>
          <a:solidFill>
            <a:schemeClr val="bg1">
              <a:lumMod val="95000"/>
            </a:schemeClr>
          </a:solidFill>
          <a:ln>
            <a:solidFill>
              <a:srgbClr val="EAA74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rPr>
              <a:t>Data</a:t>
            </a:r>
          </a:p>
          <a:p>
            <a:pPr algn="ctr"/>
            <a:r>
              <a:rPr lang="en-US" sz="1400" b="1" noProof="0">
                <a:solidFill>
                  <a:schemeClr val="accent1"/>
                </a:solidFill>
              </a:rPr>
              <a:t>Preparation</a:t>
            </a:r>
          </a:p>
          <a:p>
            <a:pPr algn="ctr"/>
            <a:r>
              <a:rPr lang="en-US" sz="1200" noProof="0">
                <a:solidFill>
                  <a:schemeClr val="accent1"/>
                </a:solidFill>
              </a:rPr>
              <a:t>Basic Preprocessing</a:t>
            </a:r>
          </a:p>
        </p:txBody>
      </p:sp>
      <p:sp>
        <p:nvSpPr>
          <p:cNvPr id="30" name="Rounded Rectangle 29">
            <a:extLst>
              <a:ext uri="{FF2B5EF4-FFF2-40B4-BE49-F238E27FC236}">
                <a16:creationId xmlns:a16="http://schemas.microsoft.com/office/drawing/2014/main" id="{85BBB098-DBED-2B8D-E323-243719735559}"/>
              </a:ext>
            </a:extLst>
          </p:cNvPr>
          <p:cNvSpPr/>
          <p:nvPr/>
        </p:nvSpPr>
        <p:spPr>
          <a:xfrm>
            <a:off x="3926882" y="1660049"/>
            <a:ext cx="1548000" cy="845671"/>
          </a:xfrm>
          <a:prstGeom prst="roundRect">
            <a:avLst/>
          </a:prstGeom>
          <a:solidFill>
            <a:schemeClr val="bg1">
              <a:lumMod val="95000"/>
            </a:schemeClr>
          </a:solidFill>
          <a:ln>
            <a:solidFill>
              <a:srgbClr val="EAA74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rPr>
              <a:t>Data Description</a:t>
            </a:r>
          </a:p>
          <a:p>
            <a:pPr algn="ctr"/>
            <a:r>
              <a:rPr lang="en-US" sz="1200" noProof="0">
                <a:solidFill>
                  <a:schemeClr val="accent1"/>
                </a:solidFill>
              </a:rPr>
              <a:t>Bivariate Analysis</a:t>
            </a:r>
            <a:endParaRPr lang="en-US" sz="1100" noProof="0">
              <a:solidFill>
                <a:schemeClr val="accent1"/>
              </a:solidFill>
            </a:endParaRPr>
          </a:p>
        </p:txBody>
      </p:sp>
      <p:sp>
        <p:nvSpPr>
          <p:cNvPr id="31" name="Rounded Rectangle 30">
            <a:extLst>
              <a:ext uri="{FF2B5EF4-FFF2-40B4-BE49-F238E27FC236}">
                <a16:creationId xmlns:a16="http://schemas.microsoft.com/office/drawing/2014/main" id="{9F02CDF6-DD55-58F0-20D6-FE7723502FC7}"/>
              </a:ext>
            </a:extLst>
          </p:cNvPr>
          <p:cNvSpPr/>
          <p:nvPr/>
        </p:nvSpPr>
        <p:spPr>
          <a:xfrm>
            <a:off x="6300002" y="1024172"/>
            <a:ext cx="1841555" cy="1435848"/>
          </a:xfrm>
          <a:prstGeom prst="roundRect">
            <a:avLst/>
          </a:prstGeom>
          <a:solidFill>
            <a:schemeClr val="bg1">
              <a:lumMod val="95000"/>
            </a:schemeClr>
          </a:solidFill>
          <a:ln>
            <a:solidFill>
              <a:srgbClr val="EAA74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rPr>
              <a:t>Modeling</a:t>
            </a:r>
          </a:p>
          <a:p>
            <a:pPr algn="ctr"/>
            <a:r>
              <a:rPr lang="en-US" sz="1200" noProof="0">
                <a:solidFill>
                  <a:schemeClr val="accent1"/>
                </a:solidFill>
              </a:rPr>
              <a:t>Linear Regression</a:t>
            </a:r>
          </a:p>
          <a:p>
            <a:pPr algn="ctr"/>
            <a:r>
              <a:rPr lang="en-US" sz="1200" noProof="0">
                <a:solidFill>
                  <a:schemeClr val="accent1"/>
                </a:solidFill>
              </a:rPr>
              <a:t>Polynomial Regression</a:t>
            </a:r>
          </a:p>
          <a:p>
            <a:pPr algn="ctr"/>
            <a:r>
              <a:rPr lang="en-US" sz="1200" noProof="0">
                <a:solidFill>
                  <a:schemeClr val="accent1"/>
                </a:solidFill>
              </a:rPr>
              <a:t>Random Forest</a:t>
            </a:r>
          </a:p>
          <a:p>
            <a:pPr algn="ctr"/>
            <a:r>
              <a:rPr lang="en-US" sz="1200" noProof="0">
                <a:solidFill>
                  <a:schemeClr val="accent1"/>
                </a:solidFill>
              </a:rPr>
              <a:t>Gradient Boosting</a:t>
            </a:r>
          </a:p>
        </p:txBody>
      </p:sp>
      <p:sp>
        <p:nvSpPr>
          <p:cNvPr id="32" name="Rounded Rectangle 31">
            <a:extLst>
              <a:ext uri="{FF2B5EF4-FFF2-40B4-BE49-F238E27FC236}">
                <a16:creationId xmlns:a16="http://schemas.microsoft.com/office/drawing/2014/main" id="{334FC794-48C0-0B36-5D22-D841C25EAD03}"/>
              </a:ext>
            </a:extLst>
          </p:cNvPr>
          <p:cNvSpPr/>
          <p:nvPr/>
        </p:nvSpPr>
        <p:spPr>
          <a:xfrm>
            <a:off x="7726002" y="4445671"/>
            <a:ext cx="1548000" cy="845671"/>
          </a:xfrm>
          <a:prstGeom prst="roundRect">
            <a:avLst/>
          </a:prstGeom>
          <a:solidFill>
            <a:schemeClr val="bg1">
              <a:lumMod val="95000"/>
            </a:schemeClr>
          </a:solidFill>
          <a:ln>
            <a:solidFill>
              <a:srgbClr val="EAA74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noProof="0">
                <a:solidFill>
                  <a:schemeClr val="accent1"/>
                </a:solidFill>
              </a:rPr>
              <a:t>Outcomes</a:t>
            </a:r>
          </a:p>
          <a:p>
            <a:pPr algn="ctr"/>
            <a:r>
              <a:rPr lang="en-US" sz="1100" noProof="0">
                <a:solidFill>
                  <a:schemeClr val="accent1"/>
                </a:solidFill>
              </a:rPr>
              <a:t>Results of models</a:t>
            </a:r>
          </a:p>
        </p:txBody>
      </p:sp>
      <p:sp>
        <p:nvSpPr>
          <p:cNvPr id="33" name="Rounded Rectangle 32">
            <a:extLst>
              <a:ext uri="{FF2B5EF4-FFF2-40B4-BE49-F238E27FC236}">
                <a16:creationId xmlns:a16="http://schemas.microsoft.com/office/drawing/2014/main" id="{59611FBF-3A15-5347-D472-599998944142}"/>
              </a:ext>
            </a:extLst>
          </p:cNvPr>
          <p:cNvSpPr/>
          <p:nvPr/>
        </p:nvSpPr>
        <p:spPr>
          <a:xfrm>
            <a:off x="8966678" y="1626278"/>
            <a:ext cx="1548000" cy="845671"/>
          </a:xfrm>
          <a:prstGeom prst="roundRect">
            <a:avLst/>
          </a:prstGeom>
          <a:solidFill>
            <a:schemeClr val="bg1">
              <a:lumMod val="95000"/>
            </a:schemeClr>
          </a:solidFill>
          <a:ln>
            <a:solidFill>
              <a:srgbClr val="EAA74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rPr>
              <a:t>Managerial Implications</a:t>
            </a:r>
          </a:p>
          <a:p>
            <a:pPr algn="ctr"/>
            <a:r>
              <a:rPr lang="en-US" sz="1100" noProof="0">
                <a:solidFill>
                  <a:schemeClr val="accent1"/>
                </a:solidFill>
              </a:rPr>
              <a:t>Conclusions</a:t>
            </a:r>
          </a:p>
        </p:txBody>
      </p:sp>
      <p:sp>
        <p:nvSpPr>
          <p:cNvPr id="34" name="Rounded Rectangle 33">
            <a:extLst>
              <a:ext uri="{FF2B5EF4-FFF2-40B4-BE49-F238E27FC236}">
                <a16:creationId xmlns:a16="http://schemas.microsoft.com/office/drawing/2014/main" id="{929B3B31-0249-D80F-9835-36FF385CC512}"/>
              </a:ext>
            </a:extLst>
          </p:cNvPr>
          <p:cNvSpPr/>
          <p:nvPr/>
        </p:nvSpPr>
        <p:spPr>
          <a:xfrm>
            <a:off x="10079245" y="4488350"/>
            <a:ext cx="1548000" cy="845671"/>
          </a:xfrm>
          <a:prstGeom prst="roundRect">
            <a:avLst/>
          </a:prstGeom>
          <a:solidFill>
            <a:schemeClr val="bg1">
              <a:lumMod val="95000"/>
            </a:schemeClr>
          </a:solidFill>
          <a:ln>
            <a:solidFill>
              <a:srgbClr val="EAA74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rPr>
              <a:t>Limitations</a:t>
            </a:r>
            <a:endParaRPr lang="en-US" sz="1100" noProof="0">
              <a:solidFill>
                <a:schemeClr val="accent1"/>
              </a:solidFill>
            </a:endParaRPr>
          </a:p>
        </p:txBody>
      </p:sp>
      <p:sp>
        <p:nvSpPr>
          <p:cNvPr id="35" name="Oval 34">
            <a:extLst>
              <a:ext uri="{FF2B5EF4-FFF2-40B4-BE49-F238E27FC236}">
                <a16:creationId xmlns:a16="http://schemas.microsoft.com/office/drawing/2014/main" id="{E20718A1-0A24-0714-006C-50118D9C66B5}"/>
              </a:ext>
            </a:extLst>
          </p:cNvPr>
          <p:cNvSpPr>
            <a:spLocks noChangeAspect="1"/>
          </p:cNvSpPr>
          <p:nvPr/>
        </p:nvSpPr>
        <p:spPr>
          <a:xfrm>
            <a:off x="794759" y="3337299"/>
            <a:ext cx="252000" cy="25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bg1"/>
                </a:solidFill>
              </a:rPr>
              <a:t>1</a:t>
            </a:r>
          </a:p>
        </p:txBody>
      </p:sp>
      <p:sp>
        <p:nvSpPr>
          <p:cNvPr id="36" name="Oval 35">
            <a:extLst>
              <a:ext uri="{FF2B5EF4-FFF2-40B4-BE49-F238E27FC236}">
                <a16:creationId xmlns:a16="http://schemas.microsoft.com/office/drawing/2014/main" id="{BC936B38-4BBC-AE39-0203-5BEFE88F0224}"/>
              </a:ext>
            </a:extLst>
          </p:cNvPr>
          <p:cNvSpPr>
            <a:spLocks noChangeAspect="1"/>
          </p:cNvSpPr>
          <p:nvPr/>
        </p:nvSpPr>
        <p:spPr>
          <a:xfrm>
            <a:off x="2054800" y="3337299"/>
            <a:ext cx="252000" cy="25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bg1"/>
                </a:solidFill>
              </a:rPr>
              <a:t>2</a:t>
            </a:r>
          </a:p>
        </p:txBody>
      </p:sp>
      <p:sp>
        <p:nvSpPr>
          <p:cNvPr id="37" name="Oval 36">
            <a:extLst>
              <a:ext uri="{FF2B5EF4-FFF2-40B4-BE49-F238E27FC236}">
                <a16:creationId xmlns:a16="http://schemas.microsoft.com/office/drawing/2014/main" id="{42F415C0-6E14-6824-79F9-EF9C12E9B37E}"/>
              </a:ext>
            </a:extLst>
          </p:cNvPr>
          <p:cNvSpPr>
            <a:spLocks noChangeAspect="1"/>
          </p:cNvSpPr>
          <p:nvPr/>
        </p:nvSpPr>
        <p:spPr>
          <a:xfrm>
            <a:off x="3314841" y="3337299"/>
            <a:ext cx="252000" cy="25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bg1"/>
                </a:solidFill>
              </a:rPr>
              <a:t>3</a:t>
            </a:r>
          </a:p>
        </p:txBody>
      </p:sp>
      <p:sp>
        <p:nvSpPr>
          <p:cNvPr id="38" name="Oval 37">
            <a:extLst>
              <a:ext uri="{FF2B5EF4-FFF2-40B4-BE49-F238E27FC236}">
                <a16:creationId xmlns:a16="http://schemas.microsoft.com/office/drawing/2014/main" id="{F4F7C126-5C37-74C6-30D6-C2D3B67A7A2D}"/>
              </a:ext>
            </a:extLst>
          </p:cNvPr>
          <p:cNvSpPr>
            <a:spLocks noChangeAspect="1"/>
          </p:cNvSpPr>
          <p:nvPr/>
        </p:nvSpPr>
        <p:spPr>
          <a:xfrm>
            <a:off x="4574882" y="3337299"/>
            <a:ext cx="252000" cy="25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bg1"/>
                </a:solidFill>
              </a:rPr>
              <a:t>4</a:t>
            </a:r>
          </a:p>
        </p:txBody>
      </p:sp>
      <p:sp>
        <p:nvSpPr>
          <p:cNvPr id="39" name="Oval 38">
            <a:extLst>
              <a:ext uri="{FF2B5EF4-FFF2-40B4-BE49-F238E27FC236}">
                <a16:creationId xmlns:a16="http://schemas.microsoft.com/office/drawing/2014/main" id="{0D9E179F-A530-CE5E-495A-413112643159}"/>
              </a:ext>
            </a:extLst>
          </p:cNvPr>
          <p:cNvSpPr>
            <a:spLocks noChangeAspect="1"/>
          </p:cNvSpPr>
          <p:nvPr/>
        </p:nvSpPr>
        <p:spPr>
          <a:xfrm>
            <a:off x="5834923" y="3337299"/>
            <a:ext cx="252000" cy="25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bg1"/>
                </a:solidFill>
              </a:rPr>
              <a:t>5</a:t>
            </a:r>
          </a:p>
        </p:txBody>
      </p:sp>
      <p:sp>
        <p:nvSpPr>
          <p:cNvPr id="40" name="Oval 39">
            <a:extLst>
              <a:ext uri="{FF2B5EF4-FFF2-40B4-BE49-F238E27FC236}">
                <a16:creationId xmlns:a16="http://schemas.microsoft.com/office/drawing/2014/main" id="{FEBC71B4-8505-72F7-C1BE-BB1356643ADC}"/>
              </a:ext>
            </a:extLst>
          </p:cNvPr>
          <p:cNvSpPr>
            <a:spLocks noChangeAspect="1"/>
          </p:cNvSpPr>
          <p:nvPr/>
        </p:nvSpPr>
        <p:spPr>
          <a:xfrm>
            <a:off x="7094964" y="3337299"/>
            <a:ext cx="252000" cy="25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bg1"/>
                </a:solidFill>
              </a:rPr>
              <a:t>6</a:t>
            </a:r>
          </a:p>
        </p:txBody>
      </p:sp>
      <p:sp>
        <p:nvSpPr>
          <p:cNvPr id="41" name="Oval 40">
            <a:extLst>
              <a:ext uri="{FF2B5EF4-FFF2-40B4-BE49-F238E27FC236}">
                <a16:creationId xmlns:a16="http://schemas.microsoft.com/office/drawing/2014/main" id="{3840AFEA-363F-82A5-E518-C6C37EBA2610}"/>
              </a:ext>
            </a:extLst>
          </p:cNvPr>
          <p:cNvSpPr>
            <a:spLocks noChangeAspect="1"/>
          </p:cNvSpPr>
          <p:nvPr/>
        </p:nvSpPr>
        <p:spPr>
          <a:xfrm>
            <a:off x="8355005" y="3337299"/>
            <a:ext cx="252000" cy="25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bg1"/>
                </a:solidFill>
              </a:rPr>
              <a:t>7</a:t>
            </a:r>
          </a:p>
        </p:txBody>
      </p:sp>
      <p:sp>
        <p:nvSpPr>
          <p:cNvPr id="42" name="Oval 41">
            <a:extLst>
              <a:ext uri="{FF2B5EF4-FFF2-40B4-BE49-F238E27FC236}">
                <a16:creationId xmlns:a16="http://schemas.microsoft.com/office/drawing/2014/main" id="{FD8B443F-CC19-F796-DA27-E8159A9825B7}"/>
              </a:ext>
            </a:extLst>
          </p:cNvPr>
          <p:cNvSpPr>
            <a:spLocks noChangeAspect="1"/>
          </p:cNvSpPr>
          <p:nvPr/>
        </p:nvSpPr>
        <p:spPr>
          <a:xfrm>
            <a:off x="9615048" y="3337299"/>
            <a:ext cx="252000" cy="25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bg1"/>
                </a:solidFill>
              </a:rPr>
              <a:t>8</a:t>
            </a:r>
          </a:p>
        </p:txBody>
      </p:sp>
      <p:sp>
        <p:nvSpPr>
          <p:cNvPr id="3" name="Slide Number Placeholder 2">
            <a:extLst>
              <a:ext uri="{FF2B5EF4-FFF2-40B4-BE49-F238E27FC236}">
                <a16:creationId xmlns:a16="http://schemas.microsoft.com/office/drawing/2014/main" id="{0E6E67C2-754A-1EB5-9A27-9A214B2822BD}"/>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2</a:t>
            </a:fld>
            <a:endParaRPr lang="en-US" noProof="0"/>
          </a:p>
        </p:txBody>
      </p:sp>
      <p:cxnSp>
        <p:nvCxnSpPr>
          <p:cNvPr id="10" name="Straight Connector 23">
            <a:extLst>
              <a:ext uri="{FF2B5EF4-FFF2-40B4-BE49-F238E27FC236}">
                <a16:creationId xmlns:a16="http://schemas.microsoft.com/office/drawing/2014/main" id="{66FB9457-2159-6F57-52A3-6EEF34DC8BB3}"/>
              </a:ext>
            </a:extLst>
          </p:cNvPr>
          <p:cNvCxnSpPr>
            <a:cxnSpLocks/>
          </p:cNvCxnSpPr>
          <p:nvPr/>
        </p:nvCxnSpPr>
        <p:spPr>
          <a:xfrm>
            <a:off x="10845143" y="3538988"/>
            <a:ext cx="0" cy="94936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40">
            <a:extLst>
              <a:ext uri="{FF2B5EF4-FFF2-40B4-BE49-F238E27FC236}">
                <a16:creationId xmlns:a16="http://schemas.microsoft.com/office/drawing/2014/main" id="{B459EA59-09BB-27E9-1878-21B0A22D0155}"/>
              </a:ext>
            </a:extLst>
          </p:cNvPr>
          <p:cNvSpPr>
            <a:spLocks noChangeAspect="1"/>
          </p:cNvSpPr>
          <p:nvPr/>
        </p:nvSpPr>
        <p:spPr>
          <a:xfrm>
            <a:off x="10719143" y="3337299"/>
            <a:ext cx="252000" cy="25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9</a:t>
            </a:r>
            <a:endParaRPr lang="en-US" sz="1400" b="1" noProof="0">
              <a:solidFill>
                <a:schemeClr val="bg1"/>
              </a:solidFill>
            </a:endParaRPr>
          </a:p>
        </p:txBody>
      </p:sp>
      <p:sp>
        <p:nvSpPr>
          <p:cNvPr id="17" name="Rounded Rectangle 28">
            <a:extLst>
              <a:ext uri="{FF2B5EF4-FFF2-40B4-BE49-F238E27FC236}">
                <a16:creationId xmlns:a16="http://schemas.microsoft.com/office/drawing/2014/main" id="{F6CD75EF-8387-0086-D005-6A0B6AEBA20A}"/>
              </a:ext>
            </a:extLst>
          </p:cNvPr>
          <p:cNvSpPr/>
          <p:nvPr/>
        </p:nvSpPr>
        <p:spPr>
          <a:xfrm>
            <a:off x="5033896" y="4488350"/>
            <a:ext cx="1854053" cy="949362"/>
          </a:xfrm>
          <a:prstGeom prst="roundRect">
            <a:avLst/>
          </a:prstGeom>
          <a:solidFill>
            <a:schemeClr val="bg1">
              <a:lumMod val="95000"/>
            </a:schemeClr>
          </a:solidFill>
          <a:ln>
            <a:solidFill>
              <a:srgbClr val="EAA74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rPr>
              <a:t>Data</a:t>
            </a:r>
          </a:p>
          <a:p>
            <a:pPr algn="ctr"/>
            <a:r>
              <a:rPr lang="en-US" sz="1400" b="1" noProof="0">
                <a:solidFill>
                  <a:schemeClr val="accent1"/>
                </a:solidFill>
              </a:rPr>
              <a:t>Preparation</a:t>
            </a:r>
          </a:p>
          <a:p>
            <a:pPr algn="ctr"/>
            <a:r>
              <a:rPr lang="en-US" sz="1200" noProof="0">
                <a:solidFill>
                  <a:schemeClr val="accent1"/>
                </a:solidFill>
              </a:rPr>
              <a:t>Additional Preprocessing</a:t>
            </a:r>
          </a:p>
        </p:txBody>
      </p:sp>
    </p:spTree>
    <p:extLst>
      <p:ext uri="{BB962C8B-B14F-4D97-AF65-F5344CB8AC3E}">
        <p14:creationId xmlns:p14="http://schemas.microsoft.com/office/powerpoint/2010/main" val="2770780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20491E-7457-F9B1-BB8A-F6B280424DF6}"/>
            </a:ext>
          </a:extLst>
        </p:cNvPr>
        <p:cNvGrpSpPr/>
        <p:nvPr/>
      </p:nvGrpSpPr>
      <p:grpSpPr>
        <a:xfrm>
          <a:off x="0" y="0"/>
          <a:ext cx="0" cy="0"/>
          <a:chOff x="0" y="0"/>
          <a:chExt cx="0" cy="0"/>
        </a:xfrm>
      </p:grpSpPr>
      <p:pic>
        <p:nvPicPr>
          <p:cNvPr id="3" name="Immagine 2" descr="Immagine che contiene schermata, diagramma, cerchio, Policromia&#10;&#10;Il contenuto generato dall'IA potrebbe non essere corretto.">
            <a:extLst>
              <a:ext uri="{FF2B5EF4-FFF2-40B4-BE49-F238E27FC236}">
                <a16:creationId xmlns:a16="http://schemas.microsoft.com/office/drawing/2014/main" id="{BEF9B8CA-4CAF-BE20-6482-E448147B575C}"/>
              </a:ext>
            </a:extLst>
          </p:cNvPr>
          <p:cNvPicPr>
            <a:picLocks noChangeAspect="1"/>
          </p:cNvPicPr>
          <p:nvPr/>
        </p:nvPicPr>
        <p:blipFill>
          <a:blip r:embed="rId2"/>
          <a:srcRect l="889" t="1" r="6388" b="1"/>
          <a:stretch>
            <a:fillRect/>
          </a:stretch>
        </p:blipFill>
        <p:spPr>
          <a:xfrm>
            <a:off x="3650869" y="1930400"/>
            <a:ext cx="5931651" cy="3388304"/>
          </a:xfrm>
          <a:prstGeom prst="rect">
            <a:avLst/>
          </a:prstGeom>
        </p:spPr>
      </p:pic>
      <p:grpSp>
        <p:nvGrpSpPr>
          <p:cNvPr id="28" name="Group 27">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2"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3" name="Isosceles Triangle 3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7" name="Isosceles Triangle 3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8" name="Isosceles Triangle 3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23" name="Titolo 1">
            <a:extLst>
              <a:ext uri="{FF2B5EF4-FFF2-40B4-BE49-F238E27FC236}">
                <a16:creationId xmlns:a16="http://schemas.microsoft.com/office/drawing/2014/main" id="{B9715CFB-9DCF-CBC9-2B87-FBD927D99E94}"/>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sz="3600" noProof="0" err="1">
                <a:solidFill>
                  <a:srgbClr val="EAA748"/>
                </a:solidFill>
              </a:rPr>
              <a:t>AISelect</a:t>
            </a:r>
            <a:endParaRPr lang="en-US" sz="3600" noProof="0">
              <a:solidFill>
                <a:srgbClr val="EAA748"/>
              </a:solidFill>
            </a:endParaRPr>
          </a:p>
        </p:txBody>
      </p:sp>
      <p:sp>
        <p:nvSpPr>
          <p:cNvPr id="11" name="Segnaposto contenuto 10">
            <a:extLst>
              <a:ext uri="{FF2B5EF4-FFF2-40B4-BE49-F238E27FC236}">
                <a16:creationId xmlns:a16="http://schemas.microsoft.com/office/drawing/2014/main" id="{ACFAC18B-C161-F066-131B-793A9A5CDAC6}"/>
              </a:ext>
            </a:extLst>
          </p:cNvPr>
          <p:cNvSpPr>
            <a:spLocks noGrp="1"/>
          </p:cNvSpPr>
          <p:nvPr>
            <p:ph idx="1"/>
          </p:nvPr>
        </p:nvSpPr>
        <p:spPr>
          <a:xfrm>
            <a:off x="677334" y="2392435"/>
            <a:ext cx="4272354" cy="2064661"/>
          </a:xfrm>
        </p:spPr>
        <p:txBody>
          <a:bodyPr vert="horz" lIns="91440" tIns="45720" rIns="91440" bIns="45720" rtlCol="0">
            <a:noAutofit/>
          </a:bodyPr>
          <a:lstStyle/>
          <a:p>
            <a:pPr marL="0" lvl="0" indent="0" defTabSz="914400" eaLnBrk="0" fontAlgn="base" hangingPunct="0">
              <a:spcBef>
                <a:spcPct val="0"/>
              </a:spcBef>
              <a:spcAft>
                <a:spcPct val="0"/>
              </a:spcAft>
              <a:buClrTx/>
              <a:buSzTx/>
              <a:buNone/>
            </a:pPr>
            <a:r>
              <a:rPr lang="en-US" sz="1600" b="1" noProof="0"/>
              <a:t>Categories:</a:t>
            </a:r>
          </a:p>
          <a:p>
            <a:pPr lvl="0" defTabSz="914400" eaLnBrk="0" fontAlgn="base" hangingPunct="0">
              <a:spcBef>
                <a:spcPct val="0"/>
              </a:spcBef>
              <a:spcAft>
                <a:spcPct val="0"/>
              </a:spcAft>
              <a:buClrTx/>
              <a:buSzPct val="100000"/>
              <a:buFont typeface="Arial" panose="020B0604020202020204" pitchFamily="34" charset="0"/>
              <a:buChar char="•"/>
            </a:pPr>
            <a:r>
              <a:rPr lang="en-US" sz="1600" noProof="0"/>
              <a:t>Yes, I use AI tools daily</a:t>
            </a:r>
          </a:p>
          <a:p>
            <a:pPr lvl="0" defTabSz="914400" eaLnBrk="0" fontAlgn="base" hangingPunct="0">
              <a:spcBef>
                <a:spcPct val="0"/>
              </a:spcBef>
              <a:spcAft>
                <a:spcPct val="0"/>
              </a:spcAft>
              <a:buClrTx/>
              <a:buSzPct val="100000"/>
              <a:buFont typeface="Arial" panose="020B0604020202020204" pitchFamily="34" charset="0"/>
              <a:buChar char="•"/>
            </a:pPr>
            <a:r>
              <a:rPr lang="en-US" sz="1600" noProof="0"/>
              <a:t>Yes, I use AI tools weekly</a:t>
            </a:r>
          </a:p>
          <a:p>
            <a:pPr lvl="0" defTabSz="914400" eaLnBrk="0" fontAlgn="base" hangingPunct="0">
              <a:spcBef>
                <a:spcPct val="0"/>
              </a:spcBef>
              <a:spcAft>
                <a:spcPct val="0"/>
              </a:spcAft>
              <a:buClrTx/>
              <a:buSzPct val="100000"/>
              <a:buFont typeface="Arial" panose="020B0604020202020204" pitchFamily="34" charset="0"/>
              <a:buChar char="•"/>
            </a:pPr>
            <a:r>
              <a:rPr lang="en-US" sz="1600" noProof="0"/>
              <a:t>Yes, I use AI tools monthly or infrequently</a:t>
            </a:r>
          </a:p>
          <a:p>
            <a:pPr lvl="0" defTabSz="914400" eaLnBrk="0" fontAlgn="base" hangingPunct="0">
              <a:spcBef>
                <a:spcPct val="0"/>
              </a:spcBef>
              <a:spcAft>
                <a:spcPct val="0"/>
              </a:spcAft>
              <a:buClrTx/>
              <a:buSzPct val="100000"/>
              <a:buFont typeface="Arial" panose="020B0604020202020204" pitchFamily="34" charset="0"/>
              <a:buChar char="•"/>
            </a:pPr>
            <a:r>
              <a:rPr lang="en-US" sz="1600" noProof="0"/>
              <a:t>No, but I plan to soon</a:t>
            </a:r>
          </a:p>
          <a:p>
            <a:pPr lvl="0" defTabSz="914400" eaLnBrk="0" fontAlgn="base" hangingPunct="0">
              <a:spcBef>
                <a:spcPct val="0"/>
              </a:spcBef>
              <a:spcAft>
                <a:spcPct val="0"/>
              </a:spcAft>
              <a:buClrTx/>
              <a:buSzPct val="100000"/>
              <a:buFont typeface="Arial" panose="020B0604020202020204" pitchFamily="34" charset="0"/>
              <a:buChar char="•"/>
            </a:pPr>
            <a:r>
              <a:rPr lang="en-US" sz="1600" noProof="0"/>
              <a:t>No, and I don’t plan to</a:t>
            </a:r>
          </a:p>
          <a:p>
            <a:pPr lvl="0" defTabSz="914400" eaLnBrk="0" fontAlgn="base" hangingPunct="0">
              <a:spcBef>
                <a:spcPct val="0"/>
              </a:spcBef>
              <a:spcAft>
                <a:spcPct val="0"/>
              </a:spcAft>
              <a:buClrTx/>
              <a:buSzPct val="100000"/>
              <a:buFont typeface="Arial" panose="020B0604020202020204" pitchFamily="34" charset="0"/>
              <a:buChar char="•"/>
            </a:pPr>
            <a:r>
              <a:rPr lang="en-US" sz="1600" noProof="0"/>
              <a:t>Missing</a:t>
            </a:r>
          </a:p>
        </p:txBody>
      </p:sp>
      <p:sp>
        <p:nvSpPr>
          <p:cNvPr id="5" name="Segnaposto numero diapositiva 4">
            <a:extLst>
              <a:ext uri="{FF2B5EF4-FFF2-40B4-BE49-F238E27FC236}">
                <a16:creationId xmlns:a16="http://schemas.microsoft.com/office/drawing/2014/main" id="{C2A58D62-A7BE-5D0E-3382-45963C3A8C3D}"/>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fld id="{250650D2-30E5-7247-A12B-70384019356E}" type="slidenum">
              <a:rPr lang="en-US" noProof="0" smtClean="0"/>
              <a:pPr defTabSz="914400">
                <a:spcAft>
                  <a:spcPts val="600"/>
                </a:spcAft>
              </a:pPr>
              <a:t>20</a:t>
            </a:fld>
            <a:endParaRPr lang="en-US" noProof="0"/>
          </a:p>
        </p:txBody>
      </p:sp>
      <p:sp>
        <p:nvSpPr>
          <p:cNvPr id="4" name="TextBox 3">
            <a:extLst>
              <a:ext uri="{FF2B5EF4-FFF2-40B4-BE49-F238E27FC236}">
                <a16:creationId xmlns:a16="http://schemas.microsoft.com/office/drawing/2014/main" id="{52EA0190-2B71-54B0-6AB2-9F44FAFB7E73}"/>
              </a:ext>
            </a:extLst>
          </p:cNvPr>
          <p:cNvSpPr txBox="1"/>
          <p:nvPr/>
        </p:nvSpPr>
        <p:spPr>
          <a:xfrm>
            <a:off x="677334" y="1190079"/>
            <a:ext cx="8751002" cy="1077218"/>
          </a:xfrm>
          <a:prstGeom prst="rect">
            <a:avLst/>
          </a:prstGeom>
          <a:noFill/>
        </p:spPr>
        <p:txBody>
          <a:bodyPr wrap="square">
            <a:spAutoFit/>
          </a:bodyPr>
          <a:lstStyle/>
          <a:p>
            <a:pPr marL="0" indent="0">
              <a:lnSpc>
                <a:spcPct val="200000"/>
              </a:lnSpc>
              <a:buNone/>
            </a:pPr>
            <a:r>
              <a:rPr lang="en-US" sz="1600" b="1" noProof="0">
                <a:solidFill>
                  <a:schemeClr val="tx1">
                    <a:lumMod val="75000"/>
                    <a:lumOff val="25000"/>
                  </a:schemeClr>
                </a:solidFill>
              </a:rPr>
              <a:t>Nature:</a:t>
            </a:r>
            <a:r>
              <a:rPr lang="en-US" sz="1600" noProof="0">
                <a:solidFill>
                  <a:schemeClr val="tx1">
                    <a:lumMod val="75000"/>
                    <a:lumOff val="25000"/>
                  </a:schemeClr>
                </a:solidFill>
              </a:rPr>
              <a:t> Categorical, nominal, single-select</a:t>
            </a:r>
          </a:p>
          <a:p>
            <a:pPr marL="0" indent="0">
              <a:buNone/>
            </a:pPr>
            <a:r>
              <a:rPr lang="en-US" sz="1600" b="1" noProof="0">
                <a:solidFill>
                  <a:schemeClr val="tx1">
                    <a:lumMod val="75000"/>
                    <a:lumOff val="25000"/>
                  </a:schemeClr>
                </a:solidFill>
              </a:rPr>
              <a:t>Description:</a:t>
            </a:r>
            <a:r>
              <a:rPr lang="en-US" sz="1600" noProof="0">
                <a:solidFill>
                  <a:schemeClr val="tx1">
                    <a:lumMod val="75000"/>
                    <a:lumOff val="25000"/>
                  </a:schemeClr>
                </a:solidFill>
              </a:rPr>
              <a:t> Indicates whether respondents currently use AI tools in their development workflow, and how frequently.</a:t>
            </a:r>
          </a:p>
        </p:txBody>
      </p:sp>
      <p:sp>
        <p:nvSpPr>
          <p:cNvPr id="10" name="TextBox 9">
            <a:extLst>
              <a:ext uri="{FF2B5EF4-FFF2-40B4-BE49-F238E27FC236}">
                <a16:creationId xmlns:a16="http://schemas.microsoft.com/office/drawing/2014/main" id="{01B41C3C-4042-91F5-0E84-DDEEBC9C448D}"/>
              </a:ext>
            </a:extLst>
          </p:cNvPr>
          <p:cNvSpPr txBox="1"/>
          <p:nvPr/>
        </p:nvSpPr>
        <p:spPr>
          <a:xfrm>
            <a:off x="677334" y="4590704"/>
            <a:ext cx="4987970" cy="1643527"/>
          </a:xfrm>
          <a:prstGeom prst="rect">
            <a:avLst/>
          </a:prstGeom>
          <a:noFill/>
        </p:spPr>
        <p:txBody>
          <a:bodyPr wrap="square">
            <a:spAutoFit/>
          </a:bodyPr>
          <a:lstStyle/>
          <a:p>
            <a:pPr marL="0" indent="0">
              <a:lnSpc>
                <a:spcPct val="90000"/>
              </a:lnSpc>
              <a:buNone/>
            </a:pPr>
            <a:r>
              <a:rPr lang="en-US" sz="1600" b="1" noProof="0">
                <a:solidFill>
                  <a:schemeClr val="tx1">
                    <a:lumMod val="75000"/>
                    <a:lumOff val="25000"/>
                  </a:schemeClr>
                </a:solidFill>
              </a:rPr>
              <a:t>Insights:</a:t>
            </a:r>
            <a:br>
              <a:rPr lang="en-US" sz="1600" noProof="0">
                <a:solidFill>
                  <a:schemeClr val="tx1">
                    <a:lumMod val="75000"/>
                    <a:lumOff val="25000"/>
                  </a:schemeClr>
                </a:solidFill>
              </a:rPr>
            </a:br>
            <a:r>
              <a:rPr lang="en-US" sz="1600" noProof="0">
                <a:solidFill>
                  <a:schemeClr val="tx1">
                    <a:lumMod val="75000"/>
                    <a:lumOff val="25000"/>
                  </a:schemeClr>
                </a:solidFill>
              </a:rPr>
              <a:t>Nearly half of the respondents (49.49%) report using AI tools on a daily basis, with additional groups using them weekly (17.36%) or occasionally (12.26%). Only a small share does not use AI tools: 4.22% plan to adopt them soon, while 14% do not intend to use them at all.</a:t>
            </a:r>
          </a:p>
        </p:txBody>
      </p:sp>
    </p:spTree>
    <p:extLst>
      <p:ext uri="{BB962C8B-B14F-4D97-AF65-F5344CB8AC3E}">
        <p14:creationId xmlns:p14="http://schemas.microsoft.com/office/powerpoint/2010/main" val="99987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9A188-807D-8528-803B-3753FEA1CAE8}"/>
            </a:ext>
          </a:extLst>
        </p:cNvPr>
        <p:cNvGrpSpPr/>
        <p:nvPr/>
      </p:nvGrpSpPr>
      <p:grpSpPr>
        <a:xfrm>
          <a:off x="0" y="0"/>
          <a:ext cx="0" cy="0"/>
          <a:chOff x="0" y="0"/>
          <a:chExt cx="0" cy="0"/>
        </a:xfrm>
      </p:grpSpPr>
      <p:sp>
        <p:nvSpPr>
          <p:cNvPr id="4" name="Segnaposto testo 3">
            <a:extLst>
              <a:ext uri="{FF2B5EF4-FFF2-40B4-BE49-F238E27FC236}">
                <a16:creationId xmlns:a16="http://schemas.microsoft.com/office/drawing/2014/main" id="{E7AA651C-A4C9-A5FD-2451-C80FA33A5F13}"/>
              </a:ext>
            </a:extLst>
          </p:cNvPr>
          <p:cNvSpPr>
            <a:spLocks noGrp="1"/>
          </p:cNvSpPr>
          <p:nvPr>
            <p:ph type="body" sz="half" idx="2"/>
          </p:nvPr>
        </p:nvSpPr>
        <p:spPr>
          <a:xfrm>
            <a:off x="5206685" y="1480111"/>
            <a:ext cx="4302290" cy="4926376"/>
          </a:xfrm>
        </p:spPr>
        <p:txBody>
          <a:bodyPr vert="horz" lIns="91440" tIns="45720" rIns="91440" bIns="45720" rtlCol="0" anchor="t">
            <a:normAutofit/>
          </a:bodyPr>
          <a:lstStyle/>
          <a:p>
            <a:r>
              <a:rPr lang="en-US" sz="1600" b="1" noProof="0"/>
              <a:t>Nature:</a:t>
            </a:r>
            <a:r>
              <a:rPr lang="en-US" sz="1600" noProof="0"/>
              <a:t> Categorical, ordinal, single-select</a:t>
            </a:r>
          </a:p>
          <a:p>
            <a:r>
              <a:rPr lang="en-US" sz="1600" b="1" noProof="0"/>
              <a:t>Description: </a:t>
            </a:r>
            <a:r>
              <a:rPr lang="en-US" sz="1600" noProof="0"/>
              <a:t>how satisfied the respondent is in his current role</a:t>
            </a:r>
          </a:p>
          <a:p>
            <a:r>
              <a:rPr lang="en-US" sz="1600" b="1" noProof="0"/>
              <a:t>Categories: </a:t>
            </a:r>
            <a:r>
              <a:rPr lang="en-US" sz="1600" noProof="0"/>
              <a:t>from 0 to 10, missing</a:t>
            </a:r>
          </a:p>
          <a:p>
            <a:r>
              <a:rPr lang="en-US" sz="1600" b="1" noProof="0"/>
              <a:t>Insights:</a:t>
            </a:r>
            <a:r>
              <a:rPr lang="en-US" sz="1600" noProof="0"/>
              <a:t> Job satisfaction skews strongly positive, with the majority rating their satisfaction between 7 and 9, and 8 being the most common score. Mid-range ratings (5–6) form a smaller but notable portion, while low satisfaction scores (0–3) are rare. A modest share rates their satisfaction at the very top (10), and only a small fraction did not provide a clear rating.</a:t>
            </a:r>
          </a:p>
          <a:p>
            <a:endParaRPr lang="en-US" sz="1600" noProof="0"/>
          </a:p>
        </p:txBody>
      </p:sp>
      <p:sp>
        <p:nvSpPr>
          <p:cNvPr id="23" name="Titolo 1">
            <a:extLst>
              <a:ext uri="{FF2B5EF4-FFF2-40B4-BE49-F238E27FC236}">
                <a16:creationId xmlns:a16="http://schemas.microsoft.com/office/drawing/2014/main" id="{497C25C5-2479-1BF3-0A46-8707FC32FBDC}"/>
              </a:ext>
            </a:extLst>
          </p:cNvPr>
          <p:cNvSpPr>
            <a:spLocks noGrp="1"/>
          </p:cNvSpPr>
          <p:nvPr>
            <p:ph type="title"/>
          </p:nvPr>
        </p:nvSpPr>
        <p:spPr>
          <a:xfrm>
            <a:off x="677334" y="609600"/>
            <a:ext cx="8596668" cy="701407"/>
          </a:xfrm>
        </p:spPr>
        <p:txBody>
          <a:bodyPr>
            <a:normAutofit/>
          </a:bodyPr>
          <a:lstStyle/>
          <a:p>
            <a:r>
              <a:rPr lang="en-US" sz="3600" noProof="0" err="1">
                <a:solidFill>
                  <a:srgbClr val="EAA748"/>
                </a:solidFill>
              </a:rPr>
              <a:t>JobSat</a:t>
            </a:r>
            <a:endParaRPr lang="en-US" sz="3600" noProof="0">
              <a:solidFill>
                <a:srgbClr val="EAA748"/>
              </a:solidFill>
            </a:endParaRPr>
          </a:p>
        </p:txBody>
      </p:sp>
      <p:sp>
        <p:nvSpPr>
          <p:cNvPr id="5" name="Segnaposto numero diapositiva 4">
            <a:extLst>
              <a:ext uri="{FF2B5EF4-FFF2-40B4-BE49-F238E27FC236}">
                <a16:creationId xmlns:a16="http://schemas.microsoft.com/office/drawing/2014/main" id="{EB6C5F62-F935-5727-7866-FEE51D54C9C9}"/>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21</a:t>
            </a:fld>
            <a:endParaRPr lang="en-US" noProof="0"/>
          </a:p>
        </p:txBody>
      </p:sp>
      <p:pic>
        <p:nvPicPr>
          <p:cNvPr id="3" name="Picture 2" descr="A colorful pie chart with numbers and a number with Crust in the background&#10;&#10;AI-generated content may be incorrect.">
            <a:extLst>
              <a:ext uri="{FF2B5EF4-FFF2-40B4-BE49-F238E27FC236}">
                <a16:creationId xmlns:a16="http://schemas.microsoft.com/office/drawing/2014/main" id="{FC89C229-0582-B1A5-57C8-8849B6479852}"/>
              </a:ext>
            </a:extLst>
          </p:cNvPr>
          <p:cNvPicPr>
            <a:picLocks noChangeAspect="1"/>
          </p:cNvPicPr>
          <p:nvPr/>
        </p:nvPicPr>
        <p:blipFill>
          <a:blip r:embed="rId2"/>
          <a:srcRect l="394" r="-98" b="193"/>
          <a:stretch>
            <a:fillRect/>
          </a:stretch>
        </p:blipFill>
        <p:spPr>
          <a:xfrm>
            <a:off x="457668" y="1715157"/>
            <a:ext cx="4748440" cy="3232263"/>
          </a:xfrm>
          <a:prstGeom prst="rect">
            <a:avLst/>
          </a:prstGeom>
        </p:spPr>
      </p:pic>
    </p:spTree>
    <p:extLst>
      <p:ext uri="{BB962C8B-B14F-4D97-AF65-F5344CB8AC3E}">
        <p14:creationId xmlns:p14="http://schemas.microsoft.com/office/powerpoint/2010/main" val="2870864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FFE677-B480-4076-2194-40C93DDF4964}"/>
            </a:ext>
          </a:extLst>
        </p:cNvPr>
        <p:cNvGrpSpPr/>
        <p:nvPr/>
      </p:nvGrpSpPr>
      <p:grpSpPr>
        <a:xfrm>
          <a:off x="0" y="0"/>
          <a:ext cx="0" cy="0"/>
          <a:chOff x="0" y="0"/>
          <a:chExt cx="0" cy="0"/>
        </a:xfrm>
      </p:grpSpPr>
      <p:pic>
        <p:nvPicPr>
          <p:cNvPr id="4" name="Immagine 3" descr="Immagine che contiene schermata, diagramma, Policromia, Carattere&#10;&#10;Il contenuto generato dall'IA potrebbe non essere corretto.">
            <a:extLst>
              <a:ext uri="{FF2B5EF4-FFF2-40B4-BE49-F238E27FC236}">
                <a16:creationId xmlns:a16="http://schemas.microsoft.com/office/drawing/2014/main" id="{6BFC5C08-AEDF-4AC0-F3F4-E8278ADFED0B}"/>
              </a:ext>
            </a:extLst>
          </p:cNvPr>
          <p:cNvPicPr>
            <a:picLocks noChangeAspect="1"/>
          </p:cNvPicPr>
          <p:nvPr/>
        </p:nvPicPr>
        <p:blipFill>
          <a:blip r:embed="rId2"/>
          <a:srcRect l="1908" t="56"/>
          <a:stretch>
            <a:fillRect/>
          </a:stretch>
        </p:blipFill>
        <p:spPr>
          <a:xfrm>
            <a:off x="2180130" y="3804204"/>
            <a:ext cx="6103143" cy="2890392"/>
          </a:xfrm>
          <a:prstGeom prst="rect">
            <a:avLst/>
          </a:prstGeom>
        </p:spPr>
      </p:pic>
      <p:grpSp>
        <p:nvGrpSpPr>
          <p:cNvPr id="28" name="Group 27">
            <a:extLst>
              <a:ext uri="{FF2B5EF4-FFF2-40B4-BE49-F238E27FC236}">
                <a16:creationId xmlns:a16="http://schemas.microsoft.com/office/drawing/2014/main" id="{51B45895-75B5-E21B-C76C-731E62E5E8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BA4618AB-F30C-2E78-58FF-04FEE1D49B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A87163D-B9FA-E347-F0B0-59D48BEFC2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C8BD99C3-013D-A787-AEBD-E7643B75E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2" name="Rectangle 25">
              <a:extLst>
                <a:ext uri="{FF2B5EF4-FFF2-40B4-BE49-F238E27FC236}">
                  <a16:creationId xmlns:a16="http://schemas.microsoft.com/office/drawing/2014/main" id="{1C8C0C6B-F7AA-ECC2-BE34-89D98040C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3" name="Isosceles Triangle 32">
              <a:extLst>
                <a:ext uri="{FF2B5EF4-FFF2-40B4-BE49-F238E27FC236}">
                  <a16:creationId xmlns:a16="http://schemas.microsoft.com/office/drawing/2014/main" id="{D6B7EDBF-E5A7-A496-15C1-95FBB38E0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4" name="Rectangle 27">
              <a:extLst>
                <a:ext uri="{FF2B5EF4-FFF2-40B4-BE49-F238E27FC236}">
                  <a16:creationId xmlns:a16="http://schemas.microsoft.com/office/drawing/2014/main" id="{A80571DD-80BB-DFF8-E9F9-A17D42AE6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8">
              <a:extLst>
                <a:ext uri="{FF2B5EF4-FFF2-40B4-BE49-F238E27FC236}">
                  <a16:creationId xmlns:a16="http://schemas.microsoft.com/office/drawing/2014/main" id="{3B524953-425E-996D-6C34-3B64A195C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6" name="Rectangle 29">
              <a:extLst>
                <a:ext uri="{FF2B5EF4-FFF2-40B4-BE49-F238E27FC236}">
                  <a16:creationId xmlns:a16="http://schemas.microsoft.com/office/drawing/2014/main" id="{3F8A64ED-1157-D4F2-7D99-48116B442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7" name="Isosceles Triangle 36">
              <a:extLst>
                <a:ext uri="{FF2B5EF4-FFF2-40B4-BE49-F238E27FC236}">
                  <a16:creationId xmlns:a16="http://schemas.microsoft.com/office/drawing/2014/main" id="{93D6B824-8117-8770-ABC2-C60BFE9C73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8" name="Isosceles Triangle 37">
              <a:extLst>
                <a:ext uri="{FF2B5EF4-FFF2-40B4-BE49-F238E27FC236}">
                  <a16:creationId xmlns:a16="http://schemas.microsoft.com/office/drawing/2014/main" id="{1651611B-2056-1267-13DA-EEC330693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23" name="Titolo 1">
            <a:extLst>
              <a:ext uri="{FF2B5EF4-FFF2-40B4-BE49-F238E27FC236}">
                <a16:creationId xmlns:a16="http://schemas.microsoft.com/office/drawing/2014/main" id="{B721DB3E-0D95-93D5-8025-00534A9C0D53}"/>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sz="3600" noProof="0" err="1">
                <a:solidFill>
                  <a:srgbClr val="EAA748"/>
                </a:solidFill>
              </a:rPr>
              <a:t>AIAgentChange</a:t>
            </a:r>
            <a:endParaRPr lang="en-US" sz="3600" noProof="0">
              <a:solidFill>
                <a:srgbClr val="EAA748"/>
              </a:solidFill>
            </a:endParaRPr>
          </a:p>
        </p:txBody>
      </p:sp>
      <p:sp>
        <p:nvSpPr>
          <p:cNvPr id="11" name="Segnaposto contenuto 10">
            <a:extLst>
              <a:ext uri="{FF2B5EF4-FFF2-40B4-BE49-F238E27FC236}">
                <a16:creationId xmlns:a16="http://schemas.microsoft.com/office/drawing/2014/main" id="{8D15E37D-D6C5-E40E-4C09-CBDF72250D15}"/>
              </a:ext>
            </a:extLst>
          </p:cNvPr>
          <p:cNvSpPr>
            <a:spLocks noGrp="1"/>
          </p:cNvSpPr>
          <p:nvPr>
            <p:ph idx="1"/>
          </p:nvPr>
        </p:nvSpPr>
        <p:spPr>
          <a:xfrm>
            <a:off x="677333" y="1270000"/>
            <a:ext cx="9105645" cy="2532572"/>
          </a:xfrm>
        </p:spPr>
        <p:txBody>
          <a:bodyPr vert="horz" lIns="91440" tIns="45720" rIns="91440" bIns="45720" rtlCol="0">
            <a:noAutofit/>
          </a:bodyPr>
          <a:lstStyle/>
          <a:p>
            <a:pPr marL="0" indent="0">
              <a:buNone/>
            </a:pPr>
            <a:r>
              <a:rPr lang="en-US" sz="1600" b="1" noProof="0"/>
              <a:t>Nature:</a:t>
            </a:r>
            <a:r>
              <a:rPr lang="en-US" sz="1600" noProof="0"/>
              <a:t> Categorical, nominal, single-select</a:t>
            </a:r>
          </a:p>
          <a:p>
            <a:pPr marL="0" indent="0">
              <a:buNone/>
            </a:pPr>
            <a:r>
              <a:rPr lang="en-US" sz="1600" b="1" noProof="0"/>
              <a:t>Description:</a:t>
            </a:r>
            <a:r>
              <a:rPr lang="en-US" sz="1600" noProof="0"/>
              <a:t> Measures the extent to which respondents feel their development work has changed as a result of using AI agents or AI-enabled tools.</a:t>
            </a:r>
          </a:p>
          <a:p>
            <a:pPr marL="0" indent="0">
              <a:buNone/>
            </a:pPr>
            <a:r>
              <a:rPr lang="en-US" sz="1600" b="1" noProof="0"/>
              <a:t>Categories:</a:t>
            </a:r>
            <a:r>
              <a:rPr lang="en-US" sz="1600" noProof="0"/>
              <a:t> Multiple perceived levels of impact, ranging from no change to substantial transformation.</a:t>
            </a:r>
          </a:p>
          <a:p>
            <a:pPr marL="0" indent="0">
              <a:buNone/>
            </a:pPr>
            <a:r>
              <a:rPr lang="en-US" sz="1600" b="1" noProof="0"/>
              <a:t>Insights: </a:t>
            </a:r>
            <a:r>
              <a:rPr lang="en-US" sz="1600" noProof="0"/>
              <a:t>Most respondents report little to moderate change in their development work due to AI tools. While 40.10% indicate no or minimal impact and 33.82% report some change, only 14.11% perceive a substantial transformation. A small minority attributes changes to non-AI factors. Overall, AI’s impact appears present but still developing.</a:t>
            </a:r>
          </a:p>
          <a:p>
            <a:endParaRPr lang="en-US" sz="1600" noProof="0"/>
          </a:p>
        </p:txBody>
      </p:sp>
      <p:sp>
        <p:nvSpPr>
          <p:cNvPr id="5" name="Segnaposto numero diapositiva 4">
            <a:extLst>
              <a:ext uri="{FF2B5EF4-FFF2-40B4-BE49-F238E27FC236}">
                <a16:creationId xmlns:a16="http://schemas.microsoft.com/office/drawing/2014/main" id="{106A60BF-73F2-EC9D-B93E-3D7AB0FE1CB4}"/>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fld id="{250650D2-30E5-7247-A12B-70384019356E}" type="slidenum">
              <a:rPr lang="en-US" noProof="0" smtClean="0"/>
              <a:pPr defTabSz="914400">
                <a:spcAft>
                  <a:spcPts val="600"/>
                </a:spcAft>
              </a:pPr>
              <a:t>22</a:t>
            </a:fld>
            <a:endParaRPr lang="en-US" noProof="0"/>
          </a:p>
        </p:txBody>
      </p:sp>
    </p:spTree>
    <p:extLst>
      <p:ext uri="{BB962C8B-B14F-4D97-AF65-F5344CB8AC3E}">
        <p14:creationId xmlns:p14="http://schemas.microsoft.com/office/powerpoint/2010/main" val="66339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4B6ED-E65E-BA69-C97E-C6284B56B019}"/>
            </a:ext>
          </a:extLst>
        </p:cNvPr>
        <p:cNvGrpSpPr/>
        <p:nvPr/>
      </p:nvGrpSpPr>
      <p:grpSpPr>
        <a:xfrm>
          <a:off x="0" y="0"/>
          <a:ext cx="0" cy="0"/>
          <a:chOff x="0" y="0"/>
          <a:chExt cx="0" cy="0"/>
        </a:xfrm>
      </p:grpSpPr>
      <p:pic>
        <p:nvPicPr>
          <p:cNvPr id="11" name="Segnaposto contenuto 10">
            <a:extLst>
              <a:ext uri="{FF2B5EF4-FFF2-40B4-BE49-F238E27FC236}">
                <a16:creationId xmlns:a16="http://schemas.microsoft.com/office/drawing/2014/main" id="{E28F8A05-462B-937C-D4A5-1F4136565108}"/>
              </a:ext>
            </a:extLst>
          </p:cNvPr>
          <p:cNvPicPr>
            <a:picLocks noGrp="1" noChangeAspect="1"/>
          </p:cNvPicPr>
          <p:nvPr>
            <p:ph idx="1"/>
          </p:nvPr>
        </p:nvPicPr>
        <p:blipFill>
          <a:blip r:embed="rId2"/>
          <a:srcRect l="4601" t="15760" r="4106" b="6297"/>
          <a:stretch>
            <a:fillRect/>
          </a:stretch>
        </p:blipFill>
        <p:spPr>
          <a:xfrm>
            <a:off x="1998941" y="3802572"/>
            <a:ext cx="6170380" cy="2837714"/>
          </a:xfrm>
          <a:prstGeom prst="rect">
            <a:avLst/>
          </a:prstGeom>
        </p:spPr>
      </p:pic>
      <p:sp>
        <p:nvSpPr>
          <p:cNvPr id="5" name="Segnaposto numero diapositiva 4">
            <a:extLst>
              <a:ext uri="{FF2B5EF4-FFF2-40B4-BE49-F238E27FC236}">
                <a16:creationId xmlns:a16="http://schemas.microsoft.com/office/drawing/2014/main" id="{A9A1CB1A-0623-AFEC-A6E0-FE5E8B97397E}"/>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23</a:t>
            </a:fld>
            <a:endParaRPr lang="en-US" noProof="0"/>
          </a:p>
        </p:txBody>
      </p:sp>
      <p:sp>
        <p:nvSpPr>
          <p:cNvPr id="23" name="Titolo 1">
            <a:extLst>
              <a:ext uri="{FF2B5EF4-FFF2-40B4-BE49-F238E27FC236}">
                <a16:creationId xmlns:a16="http://schemas.microsoft.com/office/drawing/2014/main" id="{1C071AFC-3A62-5426-E671-56F28FFD80BF}"/>
              </a:ext>
            </a:extLst>
          </p:cNvPr>
          <p:cNvSpPr>
            <a:spLocks noGrp="1"/>
          </p:cNvSpPr>
          <p:nvPr>
            <p:ph type="title"/>
          </p:nvPr>
        </p:nvSpPr>
        <p:spPr>
          <a:xfrm>
            <a:off x="677334" y="568593"/>
            <a:ext cx="8596668" cy="701407"/>
          </a:xfrm>
        </p:spPr>
        <p:txBody>
          <a:bodyPr>
            <a:normAutofit/>
          </a:bodyPr>
          <a:lstStyle/>
          <a:p>
            <a:r>
              <a:rPr lang="en-US" sz="3600" noProof="0" err="1">
                <a:solidFill>
                  <a:srgbClr val="EAA748"/>
                </a:solidFill>
              </a:rPr>
              <a:t>AIAgents</a:t>
            </a:r>
            <a:endParaRPr lang="en-US" sz="3600" noProof="0">
              <a:solidFill>
                <a:srgbClr val="EAA748"/>
              </a:solidFill>
            </a:endParaRPr>
          </a:p>
        </p:txBody>
      </p:sp>
      <p:sp>
        <p:nvSpPr>
          <p:cNvPr id="14" name="Segnaposto contenuto 10">
            <a:extLst>
              <a:ext uri="{FF2B5EF4-FFF2-40B4-BE49-F238E27FC236}">
                <a16:creationId xmlns:a16="http://schemas.microsoft.com/office/drawing/2014/main" id="{07761B91-0B60-4845-DAC3-5519E40F69B5}"/>
              </a:ext>
            </a:extLst>
          </p:cNvPr>
          <p:cNvSpPr txBox="1">
            <a:spLocks/>
          </p:cNvSpPr>
          <p:nvPr/>
        </p:nvSpPr>
        <p:spPr>
          <a:xfrm>
            <a:off x="677333" y="1270000"/>
            <a:ext cx="9105645" cy="253257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b="1" noProof="0"/>
              <a:t>Nature:</a:t>
            </a:r>
            <a:r>
              <a:rPr lang="en-US" sz="1600" noProof="0"/>
              <a:t> Categorical, nominal, single-select</a:t>
            </a:r>
          </a:p>
          <a:p>
            <a:pPr marL="0" indent="0">
              <a:buNone/>
            </a:pPr>
            <a:r>
              <a:rPr lang="en-US" sz="1600" b="1" noProof="0"/>
              <a:t>Description:</a:t>
            </a:r>
            <a:r>
              <a:rPr lang="en-US" sz="1600" noProof="0"/>
              <a:t> Indicates whether respondents use AI agents in their work and at what frequency.</a:t>
            </a:r>
          </a:p>
          <a:p>
            <a:pPr marL="0" indent="0">
              <a:buNone/>
            </a:pPr>
            <a:r>
              <a:rPr lang="en-US" sz="1600" b="1" noProof="0"/>
              <a:t>Categories:</a:t>
            </a:r>
            <a:r>
              <a:rPr lang="en-US" sz="1600" noProof="0"/>
              <a:t> Multiple usage levels, from daily use to no adoption.</a:t>
            </a:r>
          </a:p>
          <a:p>
            <a:pPr marL="0" indent="0">
              <a:buNone/>
            </a:pPr>
            <a:r>
              <a:rPr lang="en-US" sz="1600" b="1" noProof="0"/>
              <a:t>Insights:</a:t>
            </a:r>
            <a:r>
              <a:rPr lang="en-US" sz="1600" noProof="0"/>
              <a:t> The largest group (35.39%) reports </a:t>
            </a:r>
            <a:r>
              <a:rPr lang="en-US" sz="1600" b="1" noProof="0"/>
              <a:t>no AI usage and no plans to adopt</a:t>
            </a:r>
            <a:r>
              <a:rPr lang="en-US" sz="1600" noProof="0"/>
              <a:t>, while 15.88% plan to adopt soon. Around 13–14% use AI either daily or exclusively in autocomplete mode, and another 15% use it weekly or monthly. Overall, AI-agent usage is growing but remains uneven, with a clear divide between early adopters and non-users.</a:t>
            </a:r>
          </a:p>
        </p:txBody>
      </p:sp>
    </p:spTree>
    <p:extLst>
      <p:ext uri="{BB962C8B-B14F-4D97-AF65-F5344CB8AC3E}">
        <p14:creationId xmlns:p14="http://schemas.microsoft.com/office/powerpoint/2010/main" val="221536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EE004-7E94-8EE3-5FF3-E0E64FE07146}"/>
            </a:ext>
          </a:extLst>
        </p:cNvPr>
        <p:cNvGrpSpPr/>
        <p:nvPr/>
      </p:nvGrpSpPr>
      <p:grpSpPr>
        <a:xfrm>
          <a:off x="0" y="0"/>
          <a:ext cx="0" cy="0"/>
          <a:chOff x="0" y="0"/>
          <a:chExt cx="0" cy="0"/>
        </a:xfrm>
      </p:grpSpPr>
      <p:pic>
        <p:nvPicPr>
          <p:cNvPr id="8" name="Picture 7" descr="A pie chart with text on it&#10;&#10;AI-generated content may be incorrect.">
            <a:extLst>
              <a:ext uri="{FF2B5EF4-FFF2-40B4-BE49-F238E27FC236}">
                <a16:creationId xmlns:a16="http://schemas.microsoft.com/office/drawing/2014/main" id="{E8FEF127-E5C1-DFE4-C0E7-6D65188EDE7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2" b="99617" l="923" r="99539">
                        <a14:foregroundMark x1="8651" y1="22031" x2="13264" y2="40421"/>
                        <a14:foregroundMark x1="13264" y1="40421" x2="34602" y2="30651"/>
                        <a14:foregroundMark x1="34602" y1="30651" x2="29181" y2="18774"/>
                        <a14:foregroundMark x1="29181" y1="18774" x2="8420" y2="19540"/>
                        <a14:foregroundMark x1="8420" y1="19540" x2="6978" y2="22031"/>
                        <a14:foregroundMark x1="14129" y1="1533" x2="7785" y2="7280"/>
                        <a14:foregroundMark x1="7785" y1="7280" x2="3460" y2="24138"/>
                        <a14:foregroundMark x1="3460" y1="24138" x2="3057" y2="45594"/>
                        <a14:foregroundMark x1="3057" y1="45594" x2="115" y2="64176"/>
                        <a14:foregroundMark x1="115" y1="64176" x2="1845" y2="83908"/>
                        <a14:foregroundMark x1="1845" y1="83908" x2="6459" y2="97510"/>
                        <a14:foregroundMark x1="6459" y1="97510" x2="21107" y2="99234"/>
                        <a14:foregroundMark x1="21107" y1="99234" x2="34025" y2="91379"/>
                        <a14:foregroundMark x1="34025" y1="91379" x2="45790" y2="99808"/>
                        <a14:foregroundMark x1="4325" y1="2490" x2="519" y2="24521"/>
                        <a14:foregroundMark x1="519" y1="24521" x2="750" y2="80460"/>
                        <a14:foregroundMark x1="750" y1="80460" x2="5248" y2="95019"/>
                        <a14:foregroundMark x1="5248" y1="95019" x2="13091" y2="99042"/>
                        <a14:foregroundMark x1="13091" y1="99042" x2="18800" y2="82567"/>
                        <a14:foregroundMark x1="18800" y1="82567" x2="21396" y2="58812"/>
                        <a14:foregroundMark x1="21396" y1="58812" x2="21453" y2="34483"/>
                        <a14:foregroundMark x1="21453" y1="34483" x2="21107" y2="31418"/>
                        <a14:foregroundMark x1="5709" y1="23372" x2="4441" y2="59195"/>
                        <a14:foregroundMark x1="4441" y1="59195" x2="19435" y2="39655"/>
                        <a14:foregroundMark x1="19435" y1="39655" x2="27278" y2="15900"/>
                        <a14:foregroundMark x1="27278" y1="15900" x2="21396" y2="77011"/>
                        <a14:foregroundMark x1="21396" y1="77011" x2="28893" y2="78544"/>
                        <a14:foregroundMark x1="28893" y1="78544" x2="33045" y2="72222"/>
                        <a14:foregroundMark x1="6690" y1="54598" x2="577" y2="60728"/>
                        <a14:foregroundMark x1="577" y1="60728" x2="980" y2="83333"/>
                        <a14:foregroundMark x1="980" y1="83333" x2="6517" y2="97510"/>
                        <a14:foregroundMark x1="6517" y1="97510" x2="13149" y2="94828"/>
                        <a14:foregroundMark x1="13149" y1="94828" x2="19666" y2="76054"/>
                        <a14:foregroundMark x1="19666" y1="76054" x2="21107" y2="51149"/>
                        <a14:foregroundMark x1="21107" y1="51149" x2="18685" y2="32184"/>
                        <a14:foregroundMark x1="18685" y1="32184" x2="10438" y2="37739"/>
                        <a14:foregroundMark x1="10438" y1="37739" x2="6805" y2="58812"/>
                        <a14:foregroundMark x1="3345" y1="57471" x2="1499" y2="78352"/>
                        <a14:foregroundMark x1="1499" y1="78352" x2="6632" y2="95211"/>
                        <a14:foregroundMark x1="6632" y1="95211" x2="14418" y2="98851"/>
                        <a14:foregroundMark x1="14418" y1="98851" x2="19954" y2="79119"/>
                        <a14:foregroundMark x1="19954" y1="79119" x2="21396" y2="53448"/>
                        <a14:foregroundMark x1="21396" y1="53448" x2="16263" y2="35632"/>
                        <a14:foregroundMark x1="16263" y1="35632" x2="7728" y2="43870"/>
                        <a14:foregroundMark x1="7728" y1="43870" x2="3057" y2="56897"/>
                        <a14:foregroundMark x1="15398" y1="57854" x2="4210" y2="75479"/>
                        <a14:foregroundMark x1="4210" y1="75479" x2="17070" y2="39847"/>
                        <a14:foregroundMark x1="17070" y1="39847" x2="2595" y2="75479"/>
                        <a14:foregroundMark x1="2595" y1="75479" x2="19493" y2="65517"/>
                        <a14:foregroundMark x1="19493" y1="65517" x2="12341" y2="90805"/>
                        <a14:foregroundMark x1="12341" y1="90805" x2="23299" y2="63985"/>
                        <a14:foregroundMark x1="23299" y1="63985" x2="16263" y2="83333"/>
                        <a14:foregroundMark x1="16263" y1="83333" x2="6517" y2="91762"/>
                        <a14:foregroundMark x1="6517" y1="91762" x2="16609" y2="55747"/>
                        <a14:foregroundMark x1="16609" y1="55747" x2="7728" y2="77969"/>
                        <a14:foregroundMark x1="7728" y1="77969" x2="14360" y2="61877"/>
                        <a14:foregroundMark x1="14360" y1="61877" x2="12457" y2="68199"/>
                        <a14:foregroundMark x1="37486" y1="17816" x2="28431" y2="48084"/>
                        <a14:foregroundMark x1="28431" y1="48084" x2="50115" y2="192"/>
                        <a14:foregroundMark x1="50115" y1="192" x2="43022" y2="27778"/>
                        <a14:foregroundMark x1="43022" y1="27778" x2="71742" y2="4215"/>
                        <a14:foregroundMark x1="71742" y1="4215" x2="54325" y2="50766"/>
                        <a14:foregroundMark x1="54325" y1="50766" x2="87774" y2="2490"/>
                        <a14:foregroundMark x1="87774" y1="2490" x2="76644" y2="31418"/>
                        <a14:foregroundMark x1="76644" y1="31418" x2="91119" y2="26054"/>
                        <a14:foregroundMark x1="91119" y1="26054" x2="80277" y2="50958"/>
                        <a14:foregroundMark x1="80277" y1="50958" x2="87832" y2="44828"/>
                        <a14:foregroundMark x1="87832" y1="44828" x2="72837" y2="79502"/>
                        <a14:foregroundMark x1="72837" y1="79502" x2="91292" y2="61686"/>
                        <a14:foregroundMark x1="91292" y1="61686" x2="68224" y2="89080"/>
                        <a14:foregroundMark x1="68224" y1="89080" x2="76355" y2="66092"/>
                        <a14:foregroundMark x1="76355" y1="66092" x2="54729" y2="79885"/>
                        <a14:foregroundMark x1="54729" y1="79885" x2="80854" y2="39464"/>
                        <a14:foregroundMark x1="80854" y1="39464" x2="49077" y2="93678"/>
                        <a14:foregroundMark x1="49077" y1="93678" x2="62745" y2="73946"/>
                        <a14:foregroundMark x1="62745" y1="73946" x2="52076" y2="96743"/>
                        <a14:foregroundMark x1="52076" y1="96743" x2="76240" y2="64176"/>
                        <a14:foregroundMark x1="76240" y1="64176" x2="62687" y2="95977"/>
                        <a14:foregroundMark x1="62687" y1="95977" x2="77220" y2="78161"/>
                        <a14:foregroundMark x1="77220" y1="78161" x2="68627" y2="98851"/>
                        <a14:foregroundMark x1="68627" y1="98851" x2="83852" y2="82567"/>
                        <a14:foregroundMark x1="83852" y1="82567" x2="77047" y2="92337"/>
                        <a14:foregroundMark x1="77047" y1="92337" x2="91465" y2="65134"/>
                        <a14:foregroundMark x1="91465" y1="65134" x2="79412" y2="81992"/>
                        <a14:foregroundMark x1="79412" y1="81992" x2="89504" y2="63985"/>
                        <a14:foregroundMark x1="89504" y1="63985" x2="81084" y2="73755"/>
                        <a14:foregroundMark x1="81084" y1="73755" x2="97232" y2="50575"/>
                        <a14:foregroundMark x1="97232" y1="50575" x2="84775" y2="73372"/>
                        <a14:foregroundMark x1="84775" y1="73372" x2="93483" y2="59387"/>
                        <a14:foregroundMark x1="93483" y1="59387" x2="83622" y2="73946"/>
                        <a14:foregroundMark x1="83622" y1="73946" x2="84717" y2="72797"/>
                        <a14:foregroundMark x1="98443" y1="27586" x2="90196" y2="47126"/>
                        <a14:foregroundMark x1="90196" y1="47126" x2="98039" y2="39080"/>
                        <a14:foregroundMark x1="98039" y1="39080" x2="88293" y2="62069"/>
                        <a14:foregroundMark x1="88293" y1="62069" x2="96828" y2="58046"/>
                        <a14:foregroundMark x1="96828" y1="58046" x2="89389" y2="77778"/>
                        <a14:foregroundMark x1="89389" y1="77778" x2="97866" y2="65709"/>
                        <a14:foregroundMark x1="97866" y1="65709" x2="94291" y2="83908"/>
                        <a14:foregroundMark x1="94291" y1="83908" x2="88524" y2="93295"/>
                        <a14:foregroundMark x1="88524" y1="93295" x2="97232" y2="72031"/>
                        <a14:foregroundMark x1="97232" y1="72031" x2="89619" y2="84100"/>
                        <a14:foregroundMark x1="89619" y1="84100" x2="96943" y2="72605"/>
                        <a14:foregroundMark x1="96943" y1="72605" x2="90023" y2="88314"/>
                        <a14:foregroundMark x1="90023" y1="88314" x2="95386" y2="77969"/>
                        <a14:foregroundMark x1="95386" y1="77969" x2="88697" y2="86973"/>
                        <a14:foregroundMark x1="88697" y1="86973" x2="97982" y2="70307"/>
                        <a14:foregroundMark x1="97982" y1="70307" x2="81892" y2="90805"/>
                        <a14:foregroundMark x1="81892" y1="90805" x2="97405" y2="60536"/>
                        <a14:foregroundMark x1="97405" y1="60536" x2="75548" y2="97318"/>
                        <a14:foregroundMark x1="75548" y1="97318" x2="92330" y2="70307"/>
                        <a14:foregroundMark x1="92330" y1="70307" x2="81776" y2="89080"/>
                        <a14:foregroundMark x1="81776" y1="89080" x2="89850" y2="83908"/>
                        <a14:foregroundMark x1="89850" y1="83908" x2="81776" y2="97318"/>
                        <a14:foregroundMark x1="81776" y1="97318" x2="90138" y2="84291"/>
                        <a14:foregroundMark x1="90138" y1="84291" x2="79123" y2="95402"/>
                        <a14:foregroundMark x1="79123" y1="95402" x2="87428" y2="84483"/>
                        <a14:foregroundMark x1="87428" y1="84483" x2="67820" y2="98276"/>
                        <a14:foregroundMark x1="67820" y1="98276" x2="61303" y2="87356"/>
                        <a14:foregroundMark x1="61303" y1="87356" x2="67186" y2="71264"/>
                        <a14:foregroundMark x1="67186" y1="71264" x2="35640" y2="83908"/>
                        <a14:foregroundMark x1="35640" y1="83908" x2="23702" y2="93103"/>
                        <a14:foregroundMark x1="23702" y1="93103" x2="29585" y2="78352"/>
                        <a14:foregroundMark x1="29585" y1="78352" x2="16551" y2="97510"/>
                        <a14:foregroundMark x1="16551" y1="97510" x2="53460" y2="23180"/>
                        <a14:foregroundMark x1="53460" y1="23180" x2="26355" y2="61877"/>
                        <a14:foregroundMark x1="26355" y1="61877" x2="36332" y2="42720"/>
                        <a14:foregroundMark x1="36332" y1="42720" x2="27970" y2="49808"/>
                        <a14:foregroundMark x1="27970" y1="49808" x2="43426" y2="23180"/>
                        <a14:foregroundMark x1="43426" y1="23180" x2="33679" y2="20881"/>
                        <a14:foregroundMark x1="33679" y1="20881" x2="26817" y2="26437"/>
                        <a14:foregroundMark x1="26817" y1="26437" x2="33622" y2="5556"/>
                        <a14:foregroundMark x1="33622" y1="5556" x2="9746" y2="12261"/>
                        <a14:foregroundMark x1="9746" y1="12261" x2="21684" y2="2682"/>
                        <a14:foregroundMark x1="21684" y1="2682" x2="12053" y2="15900"/>
                        <a14:foregroundMark x1="12053" y1="15900" x2="32584" y2="1724"/>
                        <a14:foregroundMark x1="32584" y1="1724" x2="46136" y2="2682"/>
                        <a14:foregroundMark x1="46136" y1="2682" x2="54844" y2="192"/>
                        <a14:foregroundMark x1="54844" y1="192" x2="72145" y2="7088"/>
                        <a14:foregroundMark x1="72145" y1="7088" x2="62457" y2="22797"/>
                        <a14:foregroundMark x1="62457" y1="22797" x2="79123" y2="5556"/>
                        <a14:foregroundMark x1="79123" y1="5556" x2="71742" y2="15134"/>
                        <a14:foregroundMark x1="71742" y1="15134" x2="91061" y2="4215"/>
                        <a14:foregroundMark x1="91061" y1="4215" x2="83506" y2="17625"/>
                        <a14:foregroundMark x1="83506" y1="17625" x2="93829" y2="9195"/>
                        <a14:foregroundMark x1="93829" y1="9195" x2="88697" y2="26628"/>
                        <a14:foregroundMark x1="88697" y1="26628" x2="99250" y2="14559"/>
                        <a14:foregroundMark x1="99250" y1="14559" x2="85179" y2="47893"/>
                        <a14:foregroundMark x1="85179" y1="47893" x2="97636" y2="30460"/>
                        <a14:foregroundMark x1="97636" y1="30460" x2="90888" y2="42529"/>
                        <a14:foregroundMark x1="90888" y1="42529" x2="99539" y2="30268"/>
                        <a14:foregroundMark x1="99539" y1="30268" x2="50115" y2="87165"/>
                        <a14:foregroundMark x1="50115" y1="87165" x2="51730" y2="65517"/>
                        <a14:foregroundMark x1="51730" y1="65517" x2="41696" y2="80268"/>
                        <a14:foregroundMark x1="41696" y1="80268" x2="47347" y2="68774"/>
                        <a14:foregroundMark x1="47347" y1="68774" x2="41061" y2="79693"/>
                        <a14:foregroundMark x1="41061" y1="79693" x2="48962" y2="68966"/>
                        <a14:foregroundMark x1="48962" y1="68966" x2="35928" y2="89272"/>
                        <a14:foregroundMark x1="35928" y1="89272" x2="51672" y2="66475"/>
                        <a14:foregroundMark x1="51672" y1="66475" x2="40657" y2="86590"/>
                        <a14:foregroundMark x1="40657" y1="86590" x2="49769" y2="77778"/>
                        <a14:foregroundMark x1="49769" y1="77778" x2="44060" y2="89464"/>
                        <a14:foregroundMark x1="44060" y1="89464" x2="52537" y2="79119"/>
                        <a14:foregroundMark x1="52537" y1="79119" x2="46597" y2="89655"/>
                        <a14:foregroundMark x1="46597" y1="89655" x2="26298" y2="95977"/>
                        <a14:foregroundMark x1="26298" y1="95977" x2="35813" y2="95977"/>
                        <a14:foregroundMark x1="35813" y1="95977" x2="49423" y2="91762"/>
                        <a14:foregroundMark x1="49423" y1="91762" x2="40196" y2="99425"/>
                        <a14:foregroundMark x1="40196" y1="99425" x2="47463" y2="66858"/>
                        <a14:foregroundMark x1="47463" y1="66858" x2="38870" y2="55747"/>
                        <a14:foregroundMark x1="38870" y1="55747" x2="32584" y2="59195"/>
                        <a14:foregroundMark x1="32584" y1="59195" x2="46078" y2="41762"/>
                        <a14:foregroundMark x1="46078" y1="41762" x2="33218" y2="72222"/>
                        <a14:foregroundMark x1="33218" y1="72222" x2="40023" y2="67816"/>
                        <a14:foregroundMark x1="40023" y1="67816" x2="30277" y2="88506"/>
                        <a14:foregroundMark x1="30277" y1="88506" x2="38293" y2="68774"/>
                        <a14:foregroundMark x1="38293" y1="68774" x2="25029" y2="79502"/>
                        <a14:foregroundMark x1="25029" y1="79502" x2="30681" y2="61494"/>
                        <a14:foregroundMark x1="30681" y1="61494" x2="24971" y2="70307"/>
                        <a14:foregroundMark x1="24971" y1="70307" x2="34544" y2="50192"/>
                        <a14:foregroundMark x1="34544" y1="50192" x2="20819" y2="76437"/>
                        <a14:foregroundMark x1="20819" y1="76437" x2="43426" y2="29693"/>
                        <a14:foregroundMark x1="43426" y1="29693" x2="24740" y2="58429"/>
                        <a14:foregroundMark x1="93541" y1="83525" x2="97174" y2="80268"/>
                        <a14:foregroundMark x1="96482" y1="81992" x2="98731" y2="73755"/>
                        <a14:foregroundMark x1="96309" y1="83525" x2="99539" y2="75096"/>
                        <a14:foregroundMark x1="96597" y1="82567" x2="98962" y2="77969"/>
                      </a14:backgroundRemoval>
                    </a14:imgEffect>
                  </a14:imgLayer>
                </a14:imgProps>
              </a:ext>
            </a:extLst>
          </a:blip>
          <a:stretch>
            <a:fillRect/>
          </a:stretch>
        </p:blipFill>
        <p:spPr>
          <a:xfrm>
            <a:off x="449187" y="3802572"/>
            <a:ext cx="8412797" cy="2532572"/>
          </a:xfrm>
          <a:prstGeom prst="rect">
            <a:avLst/>
          </a:prstGeom>
        </p:spPr>
      </p:pic>
      <p:sp>
        <p:nvSpPr>
          <p:cNvPr id="5" name="Segnaposto numero diapositiva 4">
            <a:extLst>
              <a:ext uri="{FF2B5EF4-FFF2-40B4-BE49-F238E27FC236}">
                <a16:creationId xmlns:a16="http://schemas.microsoft.com/office/drawing/2014/main" id="{BF81BAA4-ACB1-A84E-17AE-BC6585803263}"/>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fld id="{250650D2-30E5-7247-A12B-70384019356E}" type="slidenum">
              <a:rPr lang="en-US" noProof="0" smtClean="0"/>
              <a:pPr defTabSz="914400">
                <a:spcAft>
                  <a:spcPts val="600"/>
                </a:spcAft>
              </a:pPr>
              <a:t>24</a:t>
            </a:fld>
            <a:endParaRPr lang="en-US" noProof="0"/>
          </a:p>
        </p:txBody>
      </p:sp>
      <p:sp>
        <p:nvSpPr>
          <p:cNvPr id="23" name="Titolo 1">
            <a:extLst>
              <a:ext uri="{FF2B5EF4-FFF2-40B4-BE49-F238E27FC236}">
                <a16:creationId xmlns:a16="http://schemas.microsoft.com/office/drawing/2014/main" id="{9AD669BC-E2A3-D39D-EF5F-5166FF4076AE}"/>
              </a:ext>
            </a:extLst>
          </p:cNvPr>
          <p:cNvSpPr>
            <a:spLocks noGrp="1"/>
          </p:cNvSpPr>
          <p:nvPr>
            <p:ph type="title"/>
          </p:nvPr>
        </p:nvSpPr>
        <p:spPr>
          <a:xfrm>
            <a:off x="677334" y="609600"/>
            <a:ext cx="8596668" cy="660400"/>
          </a:xfrm>
        </p:spPr>
        <p:txBody>
          <a:bodyPr vert="horz" lIns="91440" tIns="45720" rIns="91440" bIns="45720" rtlCol="0" anchor="t">
            <a:normAutofit/>
          </a:bodyPr>
          <a:lstStyle/>
          <a:p>
            <a:r>
              <a:rPr lang="en-US" sz="3600" noProof="0" err="1">
                <a:solidFill>
                  <a:srgbClr val="EAA748"/>
                </a:solidFill>
              </a:rPr>
              <a:t>AIComplex</a:t>
            </a:r>
            <a:endParaRPr lang="en-US" sz="3600" noProof="0">
              <a:solidFill>
                <a:srgbClr val="EAA748"/>
              </a:solidFill>
            </a:endParaRPr>
          </a:p>
        </p:txBody>
      </p:sp>
      <p:sp>
        <p:nvSpPr>
          <p:cNvPr id="11" name="Segnaposto contenuto 10">
            <a:extLst>
              <a:ext uri="{FF2B5EF4-FFF2-40B4-BE49-F238E27FC236}">
                <a16:creationId xmlns:a16="http://schemas.microsoft.com/office/drawing/2014/main" id="{F8D45377-0E8A-FB0E-09E4-372375802EBF}"/>
              </a:ext>
            </a:extLst>
          </p:cNvPr>
          <p:cNvSpPr>
            <a:spLocks noGrp="1"/>
          </p:cNvSpPr>
          <p:nvPr>
            <p:ph idx="1"/>
          </p:nvPr>
        </p:nvSpPr>
        <p:spPr>
          <a:xfrm>
            <a:off x="677333" y="1270000"/>
            <a:ext cx="9228667" cy="2532572"/>
          </a:xfrm>
        </p:spPr>
        <p:txBody>
          <a:bodyPr vert="horz" lIns="91440" tIns="45720" rIns="91440" bIns="45720" rtlCol="0">
            <a:noAutofit/>
          </a:bodyPr>
          <a:lstStyle/>
          <a:p>
            <a:pPr marL="0" indent="0">
              <a:buNone/>
            </a:pPr>
            <a:r>
              <a:rPr lang="en-US" sz="1600" b="1" noProof="0"/>
              <a:t>Nature:</a:t>
            </a:r>
            <a:r>
              <a:rPr lang="en-US" sz="1600" noProof="0"/>
              <a:t> Categorical, nominal, single-select</a:t>
            </a:r>
          </a:p>
          <a:p>
            <a:pPr marL="0" indent="0">
              <a:buNone/>
            </a:pPr>
            <a:r>
              <a:rPr lang="en-US" sz="1600" b="1" noProof="0"/>
              <a:t>Description: </a:t>
            </a:r>
            <a:r>
              <a:rPr lang="en-US" sz="1600" noProof="0"/>
              <a:t>Measures how well respondents feel that AI tools handle complex development tasks.</a:t>
            </a:r>
          </a:p>
          <a:p>
            <a:pPr marL="0" indent="0">
              <a:buNone/>
            </a:pPr>
            <a:r>
              <a:rPr lang="en-US" sz="1600" b="1" noProof="0"/>
              <a:t>Categories:</a:t>
            </a:r>
            <a:r>
              <a:rPr lang="en-US" sz="1600" noProof="0"/>
              <a:t> Multiple levels of skill, ranging from very well to very poor, including complete non usage of AI tools.</a:t>
            </a:r>
          </a:p>
          <a:p>
            <a:pPr marL="0" indent="0">
              <a:buNone/>
            </a:pPr>
            <a:r>
              <a:rPr lang="en-US" sz="1600" b="1" noProof="0"/>
              <a:t>Insights: </a:t>
            </a:r>
            <a:r>
              <a:rPr lang="en-US" sz="1600" noProof="0"/>
              <a:t>Opinions on AI tools for complex tasks are mixed. The largest groups rate them as good but not great or bad, with both views equally represented. A notable share feels they perform very poorly, while mid-level ratings are smaller. Only a small minority believes AI handles complex tasks very well, and some respondents don’t use AI tools or are unsure.</a:t>
            </a:r>
          </a:p>
        </p:txBody>
      </p:sp>
    </p:spTree>
    <p:extLst>
      <p:ext uri="{BB962C8B-B14F-4D97-AF65-F5344CB8AC3E}">
        <p14:creationId xmlns:p14="http://schemas.microsoft.com/office/powerpoint/2010/main" val="853933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4122-0CC2-6A8F-D64C-EBAEB896CE8B}"/>
            </a:ext>
          </a:extLst>
        </p:cNvPr>
        <p:cNvGrpSpPr/>
        <p:nvPr/>
      </p:nvGrpSpPr>
      <p:grpSpPr>
        <a:xfrm>
          <a:off x="0" y="0"/>
          <a:ext cx="0" cy="0"/>
          <a:chOff x="0" y="0"/>
          <a:chExt cx="0" cy="0"/>
        </a:xfrm>
      </p:grpSpPr>
      <p:sp>
        <p:nvSpPr>
          <p:cNvPr id="4" name="Segnaposto testo 3">
            <a:extLst>
              <a:ext uri="{FF2B5EF4-FFF2-40B4-BE49-F238E27FC236}">
                <a16:creationId xmlns:a16="http://schemas.microsoft.com/office/drawing/2014/main" id="{36F71D98-7BB1-0555-EBA7-90962EB1955E}"/>
              </a:ext>
            </a:extLst>
          </p:cNvPr>
          <p:cNvSpPr>
            <a:spLocks noGrp="1"/>
          </p:cNvSpPr>
          <p:nvPr>
            <p:ph type="body" sz="half" idx="2"/>
          </p:nvPr>
        </p:nvSpPr>
        <p:spPr>
          <a:xfrm>
            <a:off x="5206685" y="1480111"/>
            <a:ext cx="4302290" cy="4926376"/>
          </a:xfrm>
        </p:spPr>
        <p:txBody>
          <a:bodyPr vert="horz" lIns="91440" tIns="45720" rIns="91440" bIns="45720" rtlCol="0" anchor="t">
            <a:normAutofit/>
          </a:bodyPr>
          <a:lstStyle/>
          <a:p>
            <a:r>
              <a:rPr lang="en-US" sz="1600" b="1" noProof="0"/>
              <a:t>Nature: </a:t>
            </a:r>
            <a:r>
              <a:rPr lang="en-US" sz="1600" noProof="0"/>
              <a:t>Numerical, single-select</a:t>
            </a:r>
          </a:p>
          <a:p>
            <a:r>
              <a:rPr lang="en-US" sz="1600" b="1" noProof="0"/>
              <a:t>Description: </a:t>
            </a:r>
            <a:r>
              <a:rPr lang="en-US" sz="1600" noProof="0"/>
              <a:t>Work Experience of the respondent in years</a:t>
            </a:r>
          </a:p>
          <a:p>
            <a:r>
              <a:rPr lang="en-US" sz="1600" b="1" noProof="0"/>
              <a:t>Range:</a:t>
            </a:r>
            <a:br>
              <a:rPr lang="en-US" sz="1600" noProof="0"/>
            </a:br>
            <a:r>
              <a:rPr lang="en-US" sz="1600" noProof="0"/>
              <a:t>• from 1 to 37.5</a:t>
            </a:r>
          </a:p>
          <a:p>
            <a:r>
              <a:rPr lang="en-US" sz="1600" b="1" noProof="0"/>
              <a:t>Insights:</a:t>
            </a:r>
            <a:r>
              <a:rPr lang="en-US" sz="1600" noProof="0"/>
              <a:t> Work experience varies widely across respondents, but most fall within a moderate range, with a median around 10. There are many early-career participants, while a smaller group reports very high experience levels. Several outliers indicate respondents with exceptionally long careers. Overall, the distribution is skewed toward lower to mid-level experience.</a:t>
            </a:r>
          </a:p>
        </p:txBody>
      </p:sp>
      <p:sp>
        <p:nvSpPr>
          <p:cNvPr id="23" name="Titolo 1">
            <a:extLst>
              <a:ext uri="{FF2B5EF4-FFF2-40B4-BE49-F238E27FC236}">
                <a16:creationId xmlns:a16="http://schemas.microsoft.com/office/drawing/2014/main" id="{BBBFA954-144C-C088-6381-ACF180612408}"/>
              </a:ext>
            </a:extLst>
          </p:cNvPr>
          <p:cNvSpPr>
            <a:spLocks noGrp="1"/>
          </p:cNvSpPr>
          <p:nvPr>
            <p:ph type="title"/>
          </p:nvPr>
        </p:nvSpPr>
        <p:spPr>
          <a:xfrm>
            <a:off x="677334" y="609600"/>
            <a:ext cx="8596668" cy="701407"/>
          </a:xfrm>
        </p:spPr>
        <p:txBody>
          <a:bodyPr>
            <a:normAutofit/>
          </a:bodyPr>
          <a:lstStyle/>
          <a:p>
            <a:r>
              <a:rPr lang="en-US" sz="3600" noProof="0" err="1">
                <a:solidFill>
                  <a:srgbClr val="EAA748"/>
                </a:solidFill>
              </a:rPr>
              <a:t>WorkExp</a:t>
            </a:r>
            <a:endParaRPr lang="en-US" sz="3600" noProof="0">
              <a:solidFill>
                <a:srgbClr val="EAA748"/>
              </a:solidFill>
            </a:endParaRPr>
          </a:p>
        </p:txBody>
      </p:sp>
      <p:sp>
        <p:nvSpPr>
          <p:cNvPr id="5" name="Segnaposto numero diapositiva 4">
            <a:extLst>
              <a:ext uri="{FF2B5EF4-FFF2-40B4-BE49-F238E27FC236}">
                <a16:creationId xmlns:a16="http://schemas.microsoft.com/office/drawing/2014/main" id="{14AD5FD9-B722-740A-AFDF-4EA822D07776}"/>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25</a:t>
            </a:fld>
            <a:endParaRPr lang="en-US" noProof="0"/>
          </a:p>
        </p:txBody>
      </p:sp>
      <p:pic>
        <p:nvPicPr>
          <p:cNvPr id="6" name="Picture 5" descr="A graph with blue lines and dots&#10;&#10;AI-generated content may be incorrect.">
            <a:extLst>
              <a:ext uri="{FF2B5EF4-FFF2-40B4-BE49-F238E27FC236}">
                <a16:creationId xmlns:a16="http://schemas.microsoft.com/office/drawing/2014/main" id="{6E3A66BF-D812-97B5-AF0F-C41621B03B36}"/>
              </a:ext>
            </a:extLst>
          </p:cNvPr>
          <p:cNvPicPr>
            <a:picLocks noChangeAspect="1"/>
          </p:cNvPicPr>
          <p:nvPr/>
        </p:nvPicPr>
        <p:blipFill>
          <a:blip r:embed="rId2"/>
          <a:stretch>
            <a:fillRect/>
          </a:stretch>
        </p:blipFill>
        <p:spPr>
          <a:xfrm>
            <a:off x="392059" y="1322023"/>
            <a:ext cx="4579653" cy="4926377"/>
          </a:xfrm>
          <a:prstGeom prst="rect">
            <a:avLst/>
          </a:prstGeom>
        </p:spPr>
      </p:pic>
    </p:spTree>
    <p:extLst>
      <p:ext uri="{BB962C8B-B14F-4D97-AF65-F5344CB8AC3E}">
        <p14:creationId xmlns:p14="http://schemas.microsoft.com/office/powerpoint/2010/main" val="2908728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D7B44-E335-00F5-81E5-C3C0D5626A04}"/>
            </a:ext>
          </a:extLst>
        </p:cNvPr>
        <p:cNvGrpSpPr/>
        <p:nvPr/>
      </p:nvGrpSpPr>
      <p:grpSpPr>
        <a:xfrm>
          <a:off x="0" y="0"/>
          <a:ext cx="0" cy="0"/>
          <a:chOff x="0" y="0"/>
          <a:chExt cx="0" cy="0"/>
        </a:xfrm>
      </p:grpSpPr>
      <p:sp>
        <p:nvSpPr>
          <p:cNvPr id="4" name="Segnaposto testo 3">
            <a:extLst>
              <a:ext uri="{FF2B5EF4-FFF2-40B4-BE49-F238E27FC236}">
                <a16:creationId xmlns:a16="http://schemas.microsoft.com/office/drawing/2014/main" id="{C57D0D28-DCA2-321E-4805-7A0DC1469B4A}"/>
              </a:ext>
            </a:extLst>
          </p:cNvPr>
          <p:cNvSpPr>
            <a:spLocks noGrp="1"/>
          </p:cNvSpPr>
          <p:nvPr>
            <p:ph type="body" sz="half" idx="2"/>
          </p:nvPr>
        </p:nvSpPr>
        <p:spPr>
          <a:xfrm>
            <a:off x="5206685" y="1480111"/>
            <a:ext cx="4302290" cy="4926376"/>
          </a:xfrm>
        </p:spPr>
        <p:txBody>
          <a:bodyPr>
            <a:normAutofit/>
          </a:bodyPr>
          <a:lstStyle/>
          <a:p>
            <a:r>
              <a:rPr lang="en-US" sz="1600" b="1" noProof="0"/>
              <a:t>Nature: </a:t>
            </a:r>
            <a:r>
              <a:rPr lang="en-US" sz="1600" noProof="0"/>
              <a:t>Numerical, single-select</a:t>
            </a:r>
          </a:p>
          <a:p>
            <a:r>
              <a:rPr lang="en-US" sz="1600" b="1" noProof="0"/>
              <a:t>Description: </a:t>
            </a:r>
            <a:r>
              <a:rPr lang="en-US" sz="1600" noProof="0"/>
              <a:t>How many years the respondent has been coding in total</a:t>
            </a:r>
          </a:p>
          <a:p>
            <a:r>
              <a:rPr lang="en-US" sz="1600" b="1" noProof="0"/>
              <a:t>Range:</a:t>
            </a:r>
            <a:br>
              <a:rPr lang="en-US" sz="1600" noProof="0"/>
            </a:br>
            <a:r>
              <a:rPr lang="en-US" sz="1600" noProof="0"/>
              <a:t>• from 1 to 45</a:t>
            </a:r>
          </a:p>
          <a:p>
            <a:r>
              <a:rPr lang="en-US" sz="1600" b="1" noProof="0"/>
              <a:t>Insights:</a:t>
            </a:r>
            <a:r>
              <a:rPr lang="en-US" sz="1600" noProof="0"/>
              <a:t> Coding experience spans a broad range, but most respondents cluster around early to mid-career levels. The median sits near the lower-middle portion of the scale, at 15 years of experience, with many reporting under 20 years of experience. A smaller group shows long-term expertise, and several high-value outliers indicate respondents with exceptionally extensive coding histories. Overall, the distribution skews toward lower to moderate experience.</a:t>
            </a:r>
          </a:p>
        </p:txBody>
      </p:sp>
      <p:sp>
        <p:nvSpPr>
          <p:cNvPr id="23" name="Titolo 1">
            <a:extLst>
              <a:ext uri="{FF2B5EF4-FFF2-40B4-BE49-F238E27FC236}">
                <a16:creationId xmlns:a16="http://schemas.microsoft.com/office/drawing/2014/main" id="{366DF26D-B777-D3F2-0A77-285C94C6BABA}"/>
              </a:ext>
            </a:extLst>
          </p:cNvPr>
          <p:cNvSpPr>
            <a:spLocks noGrp="1"/>
          </p:cNvSpPr>
          <p:nvPr>
            <p:ph type="title"/>
          </p:nvPr>
        </p:nvSpPr>
        <p:spPr>
          <a:xfrm>
            <a:off x="677334" y="609600"/>
            <a:ext cx="8596668" cy="701407"/>
          </a:xfrm>
        </p:spPr>
        <p:txBody>
          <a:bodyPr>
            <a:normAutofit/>
          </a:bodyPr>
          <a:lstStyle/>
          <a:p>
            <a:r>
              <a:rPr lang="en-US" sz="3600" noProof="0" err="1">
                <a:solidFill>
                  <a:srgbClr val="EAA748"/>
                </a:solidFill>
              </a:rPr>
              <a:t>YearsCode</a:t>
            </a:r>
            <a:endParaRPr lang="en-US" sz="3600" noProof="0">
              <a:solidFill>
                <a:srgbClr val="EAA748"/>
              </a:solidFill>
            </a:endParaRPr>
          </a:p>
        </p:txBody>
      </p:sp>
      <p:sp>
        <p:nvSpPr>
          <p:cNvPr id="5" name="Segnaposto numero diapositiva 4">
            <a:extLst>
              <a:ext uri="{FF2B5EF4-FFF2-40B4-BE49-F238E27FC236}">
                <a16:creationId xmlns:a16="http://schemas.microsoft.com/office/drawing/2014/main" id="{60632E35-D2DD-51BB-2B97-8CF846B1B095}"/>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26</a:t>
            </a:fld>
            <a:endParaRPr lang="en-US" noProof="0"/>
          </a:p>
        </p:txBody>
      </p:sp>
      <p:pic>
        <p:nvPicPr>
          <p:cNvPr id="3" name="Picture 2" descr="A graph with blue lines&#10;&#10;AI-generated content may be incorrect.">
            <a:extLst>
              <a:ext uri="{FF2B5EF4-FFF2-40B4-BE49-F238E27FC236}">
                <a16:creationId xmlns:a16="http://schemas.microsoft.com/office/drawing/2014/main" id="{729766C2-C51D-F534-1C58-0696330C697E}"/>
              </a:ext>
            </a:extLst>
          </p:cNvPr>
          <p:cNvPicPr>
            <a:picLocks noChangeAspect="1"/>
          </p:cNvPicPr>
          <p:nvPr/>
        </p:nvPicPr>
        <p:blipFill>
          <a:blip r:embed="rId2"/>
          <a:stretch>
            <a:fillRect/>
          </a:stretch>
        </p:blipFill>
        <p:spPr>
          <a:xfrm>
            <a:off x="438988" y="1311007"/>
            <a:ext cx="4688678" cy="5116286"/>
          </a:xfrm>
          <a:prstGeom prst="rect">
            <a:avLst/>
          </a:prstGeom>
        </p:spPr>
      </p:pic>
    </p:spTree>
    <p:extLst>
      <p:ext uri="{BB962C8B-B14F-4D97-AF65-F5344CB8AC3E}">
        <p14:creationId xmlns:p14="http://schemas.microsoft.com/office/powerpoint/2010/main" val="1869044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3DD1-1DAF-44E4-B9E8-79AEF9915BE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193BE1-6BD0-3340-0279-E6C472999037}"/>
              </a:ext>
            </a:extLst>
          </p:cNvPr>
          <p:cNvSpPr>
            <a:spLocks noGrp="1"/>
          </p:cNvSpPr>
          <p:nvPr>
            <p:ph idx="1"/>
          </p:nvPr>
        </p:nvSpPr>
        <p:spPr>
          <a:xfrm>
            <a:off x="677333" y="1983767"/>
            <a:ext cx="4732169" cy="1739833"/>
          </a:xfrm>
        </p:spPr>
        <p:txBody>
          <a:bodyPr vert="horz" lIns="91440" tIns="45720" rIns="91440" bIns="45720" numCol="1" rtlCol="0" anchor="t">
            <a:noAutofit/>
          </a:bodyPr>
          <a:lstStyle/>
          <a:p>
            <a:pPr marL="0" indent="0">
              <a:buNone/>
            </a:pPr>
            <a:r>
              <a:rPr lang="en-US" sz="1700" noProof="0"/>
              <a:t>Many survey questions in the dataset allow respondents to choose multiple options, resulting in text fields containing several values separated by delimiters. Since these fields cannot be directly interpreted or analyzed as single categorical variables, a dedicated preprocessing step was required.</a:t>
            </a:r>
          </a:p>
        </p:txBody>
      </p:sp>
      <p:sp>
        <p:nvSpPr>
          <p:cNvPr id="7" name="Title 6">
            <a:extLst>
              <a:ext uri="{FF2B5EF4-FFF2-40B4-BE49-F238E27FC236}">
                <a16:creationId xmlns:a16="http://schemas.microsoft.com/office/drawing/2014/main" id="{62E3F5A2-5C07-BD71-45FB-D541F2D45C55}"/>
              </a:ext>
            </a:extLst>
          </p:cNvPr>
          <p:cNvSpPr>
            <a:spLocks noGrp="1"/>
          </p:cNvSpPr>
          <p:nvPr>
            <p:ph type="title"/>
          </p:nvPr>
        </p:nvSpPr>
        <p:spPr>
          <a:xfrm>
            <a:off x="677334" y="661012"/>
            <a:ext cx="8596668" cy="672936"/>
          </a:xfrm>
          <a:ln>
            <a:noFill/>
          </a:ln>
        </p:spPr>
        <p:txBody>
          <a:bodyPr>
            <a:normAutofit/>
          </a:bodyPr>
          <a:lstStyle/>
          <a:p>
            <a:r>
              <a:rPr lang="en-US" noProof="0">
                <a:solidFill>
                  <a:srgbClr val="EAA748"/>
                </a:solidFill>
              </a:rPr>
              <a:t>Multi-select Variables</a:t>
            </a:r>
          </a:p>
        </p:txBody>
      </p:sp>
      <p:sp>
        <p:nvSpPr>
          <p:cNvPr id="11" name="Slide Number Placeholder 10">
            <a:extLst>
              <a:ext uri="{FF2B5EF4-FFF2-40B4-BE49-F238E27FC236}">
                <a16:creationId xmlns:a16="http://schemas.microsoft.com/office/drawing/2014/main" id="{79FFFF4D-9CAC-73E6-E322-D71D149BB350}"/>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27</a:t>
            </a:fld>
            <a:endParaRPr lang="en-US" noProof="0"/>
          </a:p>
        </p:txBody>
      </p:sp>
      <p:pic>
        <p:nvPicPr>
          <p:cNvPr id="3" name="Picture 2" descr="A screen shot of a cell splitter&#10;&#10;AI-generated content may be incorrect.">
            <a:extLst>
              <a:ext uri="{FF2B5EF4-FFF2-40B4-BE49-F238E27FC236}">
                <a16:creationId xmlns:a16="http://schemas.microsoft.com/office/drawing/2014/main" id="{C08F0A9F-3D20-C175-94DB-646D93F4B218}"/>
              </a:ext>
            </a:extLst>
          </p:cNvPr>
          <p:cNvPicPr>
            <a:picLocks noChangeAspect="1"/>
          </p:cNvPicPr>
          <p:nvPr/>
        </p:nvPicPr>
        <p:blipFill>
          <a:blip r:embed="rId2"/>
          <a:srcRect l="44" t="6841" r="202" b="41952"/>
          <a:stretch>
            <a:fillRect/>
          </a:stretch>
        </p:blipFill>
        <p:spPr>
          <a:xfrm>
            <a:off x="5326807" y="1593826"/>
            <a:ext cx="3781020" cy="2277756"/>
          </a:xfrm>
          <a:prstGeom prst="rect">
            <a:avLst/>
          </a:prstGeom>
        </p:spPr>
      </p:pic>
      <p:sp>
        <p:nvSpPr>
          <p:cNvPr id="5" name="CasellaDiTesto 4">
            <a:extLst>
              <a:ext uri="{FF2B5EF4-FFF2-40B4-BE49-F238E27FC236}">
                <a16:creationId xmlns:a16="http://schemas.microsoft.com/office/drawing/2014/main" id="{2C1636A9-0FC5-AC83-E251-578AE64A54C8}"/>
              </a:ext>
            </a:extLst>
          </p:cNvPr>
          <p:cNvSpPr txBox="1"/>
          <p:nvPr/>
        </p:nvSpPr>
        <p:spPr>
          <a:xfrm>
            <a:off x="677956" y="4022912"/>
            <a:ext cx="8023411"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aseline="0" noProof="0">
                <a:solidFill>
                  <a:srgbClr val="404040"/>
                </a:solidFill>
                <a:latin typeface="Trebuchet MS"/>
              </a:rPr>
              <a:t>We used the </a:t>
            </a:r>
            <a:r>
              <a:rPr lang="en-US" sz="1700" i="1" baseline="0" noProof="0">
                <a:solidFill>
                  <a:srgbClr val="404040"/>
                </a:solidFill>
                <a:latin typeface="Trebuchet MS"/>
              </a:rPr>
              <a:t>Multi-select</a:t>
            </a:r>
            <a:r>
              <a:rPr lang="en-US" sz="1700" baseline="0" noProof="0">
                <a:solidFill>
                  <a:srgbClr val="404040"/>
                </a:solidFill>
                <a:latin typeface="Trebuchet MS"/>
              </a:rPr>
              <a:t> and </a:t>
            </a:r>
            <a:r>
              <a:rPr lang="en-US" sz="1700" i="1" baseline="0" noProof="0">
                <a:solidFill>
                  <a:srgbClr val="404040"/>
                </a:solidFill>
                <a:latin typeface="Trebuchet MS"/>
              </a:rPr>
              <a:t>Ungroup</a:t>
            </a:r>
            <a:r>
              <a:rPr lang="en-US" sz="1700" baseline="0" noProof="0">
                <a:solidFill>
                  <a:srgbClr val="404040"/>
                </a:solidFill>
                <a:latin typeface="Trebuchet MS"/>
              </a:rPr>
              <a:t> nodes to split each multi-response field into individual entries, transforming each selected item into a separate row. This process ensured that all options appear independently in the data, enabling accurate frequency counts and clear univariate exploration of technologies, tools, and platforms used by respondents.</a:t>
            </a:r>
            <a:r>
              <a:rPr lang="en-US" sz="1700" noProof="0">
                <a:latin typeface="Trebuchet MS"/>
                <a:ea typeface="Trebuchet MS"/>
                <a:cs typeface="Trebuchet MS"/>
              </a:rPr>
              <a:t>​</a:t>
            </a:r>
            <a:br>
              <a:rPr lang="en-US" sz="1700" noProof="0">
                <a:latin typeface="Trebuchet MS"/>
                <a:ea typeface="Trebuchet MS"/>
                <a:cs typeface="Trebuchet MS"/>
              </a:rPr>
            </a:br>
            <a:r>
              <a:rPr lang="en-US" sz="1700" baseline="0" noProof="0">
                <a:solidFill>
                  <a:srgbClr val="404040"/>
                </a:solidFill>
                <a:latin typeface="Trebuchet MS"/>
              </a:rPr>
              <a:t>The following slides present the distribution of each multi-select variable after this expansion.</a:t>
            </a:r>
            <a:endParaRPr lang="en-US" noProof="0"/>
          </a:p>
          <a:p>
            <a:pPr algn="ctr"/>
            <a:endParaRPr lang="en-US" noProof="0"/>
          </a:p>
        </p:txBody>
      </p:sp>
    </p:spTree>
    <p:extLst>
      <p:ext uri="{BB962C8B-B14F-4D97-AF65-F5344CB8AC3E}">
        <p14:creationId xmlns:p14="http://schemas.microsoft.com/office/powerpoint/2010/main" val="4109081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84BEE7-5399-FE9C-C65D-B026B21016C6}"/>
            </a:ext>
          </a:extLst>
        </p:cNvPr>
        <p:cNvGrpSpPr/>
        <p:nvPr/>
      </p:nvGrpSpPr>
      <p:grpSpPr>
        <a:xfrm>
          <a:off x="0" y="0"/>
          <a:ext cx="0" cy="0"/>
          <a:chOff x="0" y="0"/>
          <a:chExt cx="0" cy="0"/>
        </a:xfrm>
      </p:grpSpPr>
      <p:grpSp>
        <p:nvGrpSpPr>
          <p:cNvPr id="69" name="Group 6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0" name="Straight Connector 6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4" name="Isosceles Triangle 7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8" name="Isosceles Triangle 7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9" name="Isosceles Triangle 7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81" name="Rectangle 80">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83" name="Group 82">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4" name="Straight Connector 83">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6"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87"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88" name="Isosceles Triangle 87">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89"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90"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91"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92" name="Isosceles Triangle 91">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93" name="Isosceles Triangle 92">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4" name="Segnaposto testo 3">
            <a:extLst>
              <a:ext uri="{FF2B5EF4-FFF2-40B4-BE49-F238E27FC236}">
                <a16:creationId xmlns:a16="http://schemas.microsoft.com/office/drawing/2014/main" id="{ACACCA2E-35C0-C923-23A6-7A1DE45F9821}"/>
              </a:ext>
            </a:extLst>
          </p:cNvPr>
          <p:cNvSpPr>
            <a:spLocks noGrp="1"/>
          </p:cNvSpPr>
          <p:nvPr>
            <p:ph type="body" sz="half" idx="2"/>
          </p:nvPr>
        </p:nvSpPr>
        <p:spPr>
          <a:xfrm>
            <a:off x="601757" y="4394741"/>
            <a:ext cx="8954325" cy="1664783"/>
          </a:xfrm>
        </p:spPr>
        <p:txBody>
          <a:bodyPr vert="horz" lIns="91440" tIns="45720" rIns="91440" bIns="45720" rtlCol="0">
            <a:normAutofit lnSpcReduction="10000"/>
          </a:bodyPr>
          <a:lstStyle/>
          <a:p>
            <a:r>
              <a:rPr lang="en-US" sz="1600" b="1" noProof="0"/>
              <a:t>Insights:</a:t>
            </a:r>
            <a:r>
              <a:rPr lang="en-US" sz="1600" noProof="0"/>
              <a:t> AI model usage is highly concentrated around a few families. The empty category shows a very large number of missing values (7,832), indicating that many respondents did not specify any model. Among those who did, </a:t>
            </a:r>
            <a:r>
              <a:rPr lang="en-US" sz="1600" noProof="0" err="1"/>
              <a:t>openAI</a:t>
            </a:r>
            <a:r>
              <a:rPr lang="en-US" sz="1600" noProof="0"/>
              <a:t> GPT (6,539), Claude Sonnet (3,550) and Google’s Gemini Flash (2,633) and Gemini Pro (1,899) are the most commonly used. Mid-level adoption appears for DeepSeek, Meta Llama, and </a:t>
            </a:r>
            <a:r>
              <a:rPr lang="en-US" sz="1600" noProof="0" err="1"/>
              <a:t>openAI</a:t>
            </a:r>
            <a:r>
              <a:rPr lang="en-US" sz="1600" noProof="0"/>
              <a:t> image/reasoning models, while providers like Reka, Cohere, and Amazon Titan show only minimal usage. Overall, a few dominant ecosystems capture most of the declared model usage.</a:t>
            </a:r>
          </a:p>
        </p:txBody>
      </p:sp>
      <p:sp>
        <p:nvSpPr>
          <p:cNvPr id="5" name="Segnaposto numero diapositiva 4">
            <a:extLst>
              <a:ext uri="{FF2B5EF4-FFF2-40B4-BE49-F238E27FC236}">
                <a16:creationId xmlns:a16="http://schemas.microsoft.com/office/drawing/2014/main" id="{965C2BF5-5C94-C008-E6A2-D1F39B940A09}"/>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fld id="{250650D2-30E5-7247-A12B-70384019356E}" type="slidenum">
              <a:rPr lang="en-US" noProof="0"/>
              <a:pPr defTabSz="914400">
                <a:spcAft>
                  <a:spcPts val="600"/>
                </a:spcAft>
              </a:pPr>
              <a:t>28</a:t>
            </a:fld>
            <a:endParaRPr lang="en-US" noProof="0"/>
          </a:p>
        </p:txBody>
      </p:sp>
      <p:sp>
        <p:nvSpPr>
          <p:cNvPr id="6" name="Titolo 1">
            <a:extLst>
              <a:ext uri="{FF2B5EF4-FFF2-40B4-BE49-F238E27FC236}">
                <a16:creationId xmlns:a16="http://schemas.microsoft.com/office/drawing/2014/main" id="{415C0E3E-E215-DDE1-4550-6D7D52F311F5}"/>
              </a:ext>
            </a:extLst>
          </p:cNvPr>
          <p:cNvSpPr txBox="1">
            <a:spLocks/>
          </p:cNvSpPr>
          <p:nvPr/>
        </p:nvSpPr>
        <p:spPr>
          <a:xfrm>
            <a:off x="677334" y="609600"/>
            <a:ext cx="8596668" cy="701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err="1">
                <a:solidFill>
                  <a:srgbClr val="EAA748"/>
                </a:solidFill>
              </a:rPr>
              <a:t>AIModels</a:t>
            </a:r>
            <a:endParaRPr lang="en-US" sz="3600" noProof="0">
              <a:solidFill>
                <a:srgbClr val="EAA748"/>
              </a:solidFill>
            </a:endParaRPr>
          </a:p>
        </p:txBody>
      </p:sp>
      <p:grpSp>
        <p:nvGrpSpPr>
          <p:cNvPr id="7" name="Group 11">
            <a:extLst>
              <a:ext uri="{FF2B5EF4-FFF2-40B4-BE49-F238E27FC236}">
                <a16:creationId xmlns:a16="http://schemas.microsoft.com/office/drawing/2014/main" id="{60416885-1770-FD1F-BC53-288E0D171CBD}"/>
              </a:ext>
            </a:extLst>
          </p:cNvPr>
          <p:cNvGrpSpPr/>
          <p:nvPr/>
        </p:nvGrpSpPr>
        <p:grpSpPr>
          <a:xfrm>
            <a:off x="601757" y="1406190"/>
            <a:ext cx="5707028" cy="2844799"/>
            <a:chOff x="-6348" y="86957"/>
            <a:chExt cx="7778748" cy="4500466"/>
          </a:xfrm>
        </p:grpSpPr>
        <p:pic>
          <p:nvPicPr>
            <p:cNvPr id="8" name="Picture 12" descr="A graph of different colored bars&#10;&#10;AI-generated content may be incorrect.">
              <a:extLst>
                <a:ext uri="{FF2B5EF4-FFF2-40B4-BE49-F238E27FC236}">
                  <a16:creationId xmlns:a16="http://schemas.microsoft.com/office/drawing/2014/main" id="{F6C615DF-66DE-C242-15BD-7405AA837845}"/>
                </a:ext>
              </a:extLst>
            </p:cNvPr>
            <p:cNvPicPr>
              <a:picLocks noChangeAspect="1"/>
            </p:cNvPicPr>
            <p:nvPr/>
          </p:nvPicPr>
          <p:blipFill>
            <a:blip r:embed="rId2"/>
            <a:stretch>
              <a:fillRect/>
            </a:stretch>
          </p:blipFill>
          <p:spPr>
            <a:xfrm>
              <a:off x="0" y="86957"/>
              <a:ext cx="7772400" cy="4261104"/>
            </a:xfrm>
            <a:prstGeom prst="rect">
              <a:avLst/>
            </a:prstGeom>
          </p:spPr>
        </p:pic>
        <p:pic>
          <p:nvPicPr>
            <p:cNvPr id="9" name="Picture 13">
              <a:extLst>
                <a:ext uri="{FF2B5EF4-FFF2-40B4-BE49-F238E27FC236}">
                  <a16:creationId xmlns:a16="http://schemas.microsoft.com/office/drawing/2014/main" id="{0DD4AF99-973D-6AD0-CCC2-43A1E2883A6F}"/>
                </a:ext>
              </a:extLst>
            </p:cNvPr>
            <p:cNvPicPr>
              <a:picLocks noChangeAspect="1"/>
            </p:cNvPicPr>
            <p:nvPr/>
          </p:nvPicPr>
          <p:blipFill>
            <a:blip r:embed="rId3"/>
            <a:stretch>
              <a:fillRect/>
            </a:stretch>
          </p:blipFill>
          <p:spPr>
            <a:xfrm>
              <a:off x="-3174" y="4338833"/>
              <a:ext cx="7772400" cy="132055"/>
            </a:xfrm>
            <a:prstGeom prst="rect">
              <a:avLst/>
            </a:prstGeom>
          </p:spPr>
        </p:pic>
        <p:pic>
          <p:nvPicPr>
            <p:cNvPr id="10" name="Picture 14">
              <a:extLst>
                <a:ext uri="{FF2B5EF4-FFF2-40B4-BE49-F238E27FC236}">
                  <a16:creationId xmlns:a16="http://schemas.microsoft.com/office/drawing/2014/main" id="{C3E8DED1-49CA-7075-E6E0-A7A649C579A2}"/>
                </a:ext>
              </a:extLst>
            </p:cNvPr>
            <p:cNvPicPr>
              <a:picLocks noChangeAspect="1"/>
            </p:cNvPicPr>
            <p:nvPr/>
          </p:nvPicPr>
          <p:blipFill>
            <a:blip r:embed="rId4"/>
            <a:stretch>
              <a:fillRect/>
            </a:stretch>
          </p:blipFill>
          <p:spPr>
            <a:xfrm>
              <a:off x="-6348" y="4455368"/>
              <a:ext cx="7772400" cy="132055"/>
            </a:xfrm>
            <a:prstGeom prst="rect">
              <a:avLst/>
            </a:prstGeom>
          </p:spPr>
        </p:pic>
      </p:grpSp>
      <p:sp>
        <p:nvSpPr>
          <p:cNvPr id="3" name="TextBox 2">
            <a:extLst>
              <a:ext uri="{FF2B5EF4-FFF2-40B4-BE49-F238E27FC236}">
                <a16:creationId xmlns:a16="http://schemas.microsoft.com/office/drawing/2014/main" id="{EEFA3F14-9C72-8E72-F1EB-53DDD9C069D2}"/>
              </a:ext>
            </a:extLst>
          </p:cNvPr>
          <p:cNvSpPr txBox="1"/>
          <p:nvPr/>
        </p:nvSpPr>
        <p:spPr>
          <a:xfrm>
            <a:off x="6540394" y="2962594"/>
            <a:ext cx="3046562" cy="1323439"/>
          </a:xfrm>
          <a:prstGeom prst="rect">
            <a:avLst/>
          </a:prstGeom>
          <a:noFill/>
        </p:spPr>
        <p:txBody>
          <a:bodyPr wrap="square">
            <a:spAutoFit/>
          </a:bodyPr>
          <a:lstStyle/>
          <a:p>
            <a:r>
              <a:rPr lang="en-US" sz="1600" b="1" noProof="0">
                <a:solidFill>
                  <a:schemeClr val="tx1">
                    <a:lumMod val="75000"/>
                    <a:lumOff val="25000"/>
                  </a:schemeClr>
                </a:solidFill>
              </a:rPr>
              <a:t>Nature: </a:t>
            </a:r>
            <a:r>
              <a:rPr lang="en-US" sz="1600" noProof="0">
                <a:solidFill>
                  <a:schemeClr val="tx1">
                    <a:lumMod val="75000"/>
                    <a:lumOff val="25000"/>
                  </a:schemeClr>
                </a:solidFill>
              </a:rPr>
              <a:t>Categorical, nominal, multi-select</a:t>
            </a:r>
          </a:p>
          <a:p>
            <a:endParaRPr lang="en-US" sz="1600" noProof="0">
              <a:solidFill>
                <a:schemeClr val="tx1">
                  <a:lumMod val="75000"/>
                  <a:lumOff val="25000"/>
                </a:schemeClr>
              </a:solidFill>
            </a:endParaRPr>
          </a:p>
          <a:p>
            <a:r>
              <a:rPr lang="en-US" sz="1600" b="1" noProof="0">
                <a:solidFill>
                  <a:schemeClr val="tx1">
                    <a:lumMod val="75000"/>
                    <a:lumOff val="25000"/>
                  </a:schemeClr>
                </a:solidFill>
              </a:rPr>
              <a:t>Description: </a:t>
            </a:r>
            <a:r>
              <a:rPr lang="en-US" sz="1600" noProof="0">
                <a:solidFill>
                  <a:schemeClr val="tx1">
                    <a:lumMod val="75000"/>
                    <a:lumOff val="25000"/>
                  </a:schemeClr>
                </a:solidFill>
              </a:rPr>
              <a:t>Type of AI Model most used </a:t>
            </a:r>
          </a:p>
        </p:txBody>
      </p:sp>
    </p:spTree>
    <p:extLst>
      <p:ext uri="{BB962C8B-B14F-4D97-AF65-F5344CB8AC3E}">
        <p14:creationId xmlns:p14="http://schemas.microsoft.com/office/powerpoint/2010/main" val="2101376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BCE0C5-EE51-95E4-10CC-789D92A6D573}"/>
            </a:ext>
          </a:extLst>
        </p:cNvPr>
        <p:cNvGrpSpPr/>
        <p:nvPr/>
      </p:nvGrpSpPr>
      <p:grpSpPr>
        <a:xfrm>
          <a:off x="0" y="0"/>
          <a:ext cx="0" cy="0"/>
          <a:chOff x="0" y="0"/>
          <a:chExt cx="0" cy="0"/>
        </a:xfrm>
      </p:grpSpPr>
      <p:grpSp>
        <p:nvGrpSpPr>
          <p:cNvPr id="99" name="Group 9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0" name="Straight Connector 9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0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04" name="Isosceles Triangle 10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0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0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0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08" name="Isosceles Triangle 10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09" name="Isosceles Triangle 10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pic>
        <p:nvPicPr>
          <p:cNvPr id="9" name="Immagine 1" descr="A graph of different colored bars&#10;&#10;AI-generated content may be incorrect.">
            <a:extLst>
              <a:ext uri="{FF2B5EF4-FFF2-40B4-BE49-F238E27FC236}">
                <a16:creationId xmlns:a16="http://schemas.microsoft.com/office/drawing/2014/main" id="{B20E036D-98B7-196F-CAED-B8CE90ED4405}"/>
              </a:ext>
            </a:extLst>
          </p:cNvPr>
          <p:cNvPicPr>
            <a:picLocks noChangeAspect="1"/>
          </p:cNvPicPr>
          <p:nvPr/>
        </p:nvPicPr>
        <p:blipFill>
          <a:blip r:embed="rId2"/>
          <a:srcRect t="4044" r="525" b="-2"/>
          <a:stretch>
            <a:fillRect/>
          </a:stretch>
        </p:blipFill>
        <p:spPr>
          <a:xfrm>
            <a:off x="480798" y="1446175"/>
            <a:ext cx="7908191" cy="4462732"/>
          </a:xfrm>
          <a:prstGeom prst="rect">
            <a:avLst/>
          </a:prstGeom>
        </p:spPr>
      </p:pic>
      <p:sp>
        <p:nvSpPr>
          <p:cNvPr id="5" name="Segnaposto numero diapositiva 4">
            <a:extLst>
              <a:ext uri="{FF2B5EF4-FFF2-40B4-BE49-F238E27FC236}">
                <a16:creationId xmlns:a16="http://schemas.microsoft.com/office/drawing/2014/main" id="{4AD66AAA-1EE9-D201-85F3-17ADCFA358DB}"/>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fld id="{250650D2-30E5-7247-A12B-70384019356E}" type="slidenum">
              <a:rPr lang="en-US" noProof="0"/>
              <a:pPr defTabSz="914400">
                <a:spcAft>
                  <a:spcPts val="600"/>
                </a:spcAft>
              </a:pPr>
              <a:t>29</a:t>
            </a:fld>
            <a:endParaRPr lang="en-US" noProof="0"/>
          </a:p>
        </p:txBody>
      </p:sp>
      <p:sp>
        <p:nvSpPr>
          <p:cNvPr id="7" name="Titolo 1">
            <a:extLst>
              <a:ext uri="{FF2B5EF4-FFF2-40B4-BE49-F238E27FC236}">
                <a16:creationId xmlns:a16="http://schemas.microsoft.com/office/drawing/2014/main" id="{57A14A76-C528-7D6A-772C-89BD1C61876C}"/>
              </a:ext>
            </a:extLst>
          </p:cNvPr>
          <p:cNvSpPr txBox="1">
            <a:spLocks/>
          </p:cNvSpPr>
          <p:nvPr/>
        </p:nvSpPr>
        <p:spPr>
          <a:xfrm>
            <a:off x="677334" y="609600"/>
            <a:ext cx="8596668" cy="701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err="1">
                <a:solidFill>
                  <a:srgbClr val="EAA748"/>
                </a:solidFill>
              </a:rPr>
              <a:t>OpSystem</a:t>
            </a:r>
            <a:endParaRPr lang="en-US" sz="3600" noProof="0">
              <a:solidFill>
                <a:srgbClr val="EAA748"/>
              </a:solidFill>
            </a:endParaRPr>
          </a:p>
        </p:txBody>
      </p:sp>
      <p:sp>
        <p:nvSpPr>
          <p:cNvPr id="4" name="Segnaposto testo 3">
            <a:extLst>
              <a:ext uri="{FF2B5EF4-FFF2-40B4-BE49-F238E27FC236}">
                <a16:creationId xmlns:a16="http://schemas.microsoft.com/office/drawing/2014/main" id="{071302B8-13A9-BFC5-8ED7-D93D009D9F89}"/>
              </a:ext>
            </a:extLst>
          </p:cNvPr>
          <p:cNvSpPr>
            <a:spLocks noGrp="1"/>
          </p:cNvSpPr>
          <p:nvPr>
            <p:ph type="body" sz="half" idx="2"/>
          </p:nvPr>
        </p:nvSpPr>
        <p:spPr>
          <a:xfrm>
            <a:off x="4370331" y="1667947"/>
            <a:ext cx="4686573" cy="1878298"/>
          </a:xfrm>
        </p:spPr>
        <p:txBody>
          <a:bodyPr vert="horz" lIns="91440" tIns="45720" rIns="91440" bIns="45720" rtlCol="0">
            <a:normAutofit/>
          </a:bodyPr>
          <a:lstStyle/>
          <a:p>
            <a:pPr algn="r">
              <a:lnSpc>
                <a:spcPct val="90000"/>
              </a:lnSpc>
            </a:pPr>
            <a:r>
              <a:rPr lang="en-US" sz="1600" b="1" noProof="0"/>
              <a:t>Nature: </a:t>
            </a:r>
            <a:r>
              <a:rPr lang="en-US" sz="1600" noProof="0"/>
              <a:t>Categorical, nominal, multi-select</a:t>
            </a:r>
          </a:p>
          <a:p>
            <a:pPr algn="r">
              <a:lnSpc>
                <a:spcPct val="90000"/>
              </a:lnSpc>
            </a:pPr>
            <a:r>
              <a:rPr lang="en-US" sz="1600" b="1" noProof="0"/>
              <a:t>Description: </a:t>
            </a:r>
            <a:r>
              <a:rPr lang="en-US" sz="1600" noProof="0"/>
              <a:t>Primary operation system used</a:t>
            </a:r>
          </a:p>
          <a:p>
            <a:pPr algn="r">
              <a:lnSpc>
                <a:spcPct val="90000"/>
              </a:lnSpc>
            </a:pPr>
            <a:r>
              <a:rPr lang="en-US" sz="1600" b="1" noProof="0"/>
              <a:t>Insights:</a:t>
            </a:r>
            <a:r>
              <a:rPr lang="en-US" sz="1600" noProof="0"/>
              <a:t> The distribution highlights a mix of platforms, but with clear dominance from mainstream consumer and developer OS ecosystems. Not many missing values.</a:t>
            </a:r>
          </a:p>
        </p:txBody>
      </p:sp>
    </p:spTree>
    <p:extLst>
      <p:ext uri="{BB962C8B-B14F-4D97-AF65-F5344CB8AC3E}">
        <p14:creationId xmlns:p14="http://schemas.microsoft.com/office/powerpoint/2010/main" val="196100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BD6F6B-10F3-C2E7-2D9E-78D4273B72AD}"/>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8"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9" name="Isosceles Triangle 2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1" name="Isosceles Triangle 2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27" name="Rectangle 26">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9" name="Group 28">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42" name="Straight Connector 41">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4" name="Isosceles Triangle 3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5" name="Isosceles Triangle 3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10" name="Title 9">
            <a:extLst>
              <a:ext uri="{FF2B5EF4-FFF2-40B4-BE49-F238E27FC236}">
                <a16:creationId xmlns:a16="http://schemas.microsoft.com/office/drawing/2014/main" id="{ED54A13D-739F-5BBE-3E53-C6F1F57E0255}"/>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noProof="0"/>
              <a:t>1. Introduction</a:t>
            </a:r>
            <a:br>
              <a:rPr lang="en-US" sz="5400" noProof="0"/>
            </a:br>
            <a:endParaRPr lang="en-US" sz="3200" noProof="0">
              <a:solidFill>
                <a:srgbClr val="EAA748"/>
              </a:solidFill>
            </a:endParaRPr>
          </a:p>
        </p:txBody>
      </p:sp>
      <p:sp>
        <p:nvSpPr>
          <p:cNvPr id="46" name="Freeform: Shape 3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4" name="TextBox 3">
            <a:extLst>
              <a:ext uri="{FF2B5EF4-FFF2-40B4-BE49-F238E27FC236}">
                <a16:creationId xmlns:a16="http://schemas.microsoft.com/office/drawing/2014/main" id="{D5E00874-70E4-1B1B-D81E-2EE54F91E177}"/>
              </a:ext>
            </a:extLst>
          </p:cNvPr>
          <p:cNvSpPr txBox="1"/>
          <p:nvPr/>
        </p:nvSpPr>
        <p:spPr>
          <a:xfrm>
            <a:off x="11669486" y="2786743"/>
            <a:ext cx="184731" cy="369332"/>
          </a:xfrm>
          <a:prstGeom prst="rect">
            <a:avLst/>
          </a:prstGeom>
          <a:noFill/>
        </p:spPr>
        <p:txBody>
          <a:bodyPr wrap="none" rtlCol="0">
            <a:spAutoFit/>
          </a:bodyPr>
          <a:lstStyle/>
          <a:p>
            <a:endParaRPr lang="en-US" noProof="0"/>
          </a:p>
        </p:txBody>
      </p:sp>
      <p:sp>
        <p:nvSpPr>
          <p:cNvPr id="36" name="Slide Number Placeholder 35">
            <a:extLst>
              <a:ext uri="{FF2B5EF4-FFF2-40B4-BE49-F238E27FC236}">
                <a16:creationId xmlns:a16="http://schemas.microsoft.com/office/drawing/2014/main" id="{965526E4-7336-6945-5051-18D8425BD833}"/>
              </a:ext>
            </a:extLst>
          </p:cNvPr>
          <p:cNvSpPr>
            <a:spLocks noGrp="1"/>
          </p:cNvSpPr>
          <p:nvPr>
            <p:ph type="sldNum" sz="quarter" idx="4294967295"/>
          </p:nvPr>
        </p:nvSpPr>
        <p:spPr>
          <a:xfrm>
            <a:off x="11431527" y="6204075"/>
            <a:ext cx="683339" cy="365125"/>
          </a:xfrm>
        </p:spPr>
        <p:txBody>
          <a:bodyPr/>
          <a:lstStyle/>
          <a:p>
            <a:fld id="{250650D2-30E5-7247-A12B-70384019356E}" type="slidenum">
              <a:rPr lang="en-US" noProof="0" smtClean="0"/>
              <a:t>3</a:t>
            </a:fld>
            <a:endParaRPr lang="en-US" noProof="0"/>
          </a:p>
        </p:txBody>
      </p:sp>
    </p:spTree>
    <p:extLst>
      <p:ext uri="{BB962C8B-B14F-4D97-AF65-F5344CB8AC3E}">
        <p14:creationId xmlns:p14="http://schemas.microsoft.com/office/powerpoint/2010/main" val="216447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BC9012-25BF-1C7A-D40E-C96F7AF4BE6C}"/>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6" name="Straight Connector 45">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9"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0" name="Isosceles Triangle 49">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1"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2"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3"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4" name="Isosceles Triangle 53">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5" name="Isosceles Triangle 54">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43" name="Rectangle 42">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9" name="Isosceles Triangle 58">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61" name="Isosceles Triangle 60">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cxnSp>
        <p:nvCxnSpPr>
          <p:cNvPr id="63" name="Straight Connector 62">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67"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 name="Segnaposto numero diapositiva 4">
            <a:extLst>
              <a:ext uri="{FF2B5EF4-FFF2-40B4-BE49-F238E27FC236}">
                <a16:creationId xmlns:a16="http://schemas.microsoft.com/office/drawing/2014/main" id="{52E9836D-C2D8-3A70-7724-9C2981016D90}"/>
              </a:ext>
            </a:extLst>
          </p:cNvPr>
          <p:cNvSpPr>
            <a:spLocks noGrp="1"/>
          </p:cNvSpPr>
          <p:nvPr>
            <p:ph type="sldNum" sz="quarter" idx="4"/>
          </p:nvPr>
        </p:nvSpPr>
        <p:spPr>
          <a:xfrm>
            <a:off x="10656530" y="6041362"/>
            <a:ext cx="683339" cy="365125"/>
          </a:xfrm>
        </p:spPr>
        <p:txBody>
          <a:bodyPr vert="horz" lIns="91440" tIns="45720" rIns="91440" bIns="45720" rtlCol="0" anchor="ctr">
            <a:normAutofit/>
          </a:bodyPr>
          <a:lstStyle/>
          <a:p>
            <a:pPr>
              <a:spcAft>
                <a:spcPts val="600"/>
              </a:spcAft>
            </a:pPr>
            <a:fld id="{250650D2-30E5-7247-A12B-70384019356E}" type="slidenum">
              <a:rPr lang="en-US" kern="1200" noProof="0">
                <a:solidFill>
                  <a:srgbClr val="FFFFFF"/>
                </a:solidFill>
                <a:latin typeface="+mn-lt"/>
                <a:ea typeface="+mn-ea"/>
                <a:cs typeface="+mn-cs"/>
              </a:rPr>
              <a:pPr>
                <a:spcAft>
                  <a:spcPts val="600"/>
                </a:spcAft>
              </a:pPr>
              <a:t>30</a:t>
            </a:fld>
            <a:endParaRPr lang="en-US" kern="1200" noProof="0">
              <a:solidFill>
                <a:srgbClr val="FFFFFF"/>
              </a:solidFill>
              <a:latin typeface="+mn-lt"/>
              <a:ea typeface="+mn-ea"/>
              <a:cs typeface="+mn-cs"/>
            </a:endParaRPr>
          </a:p>
        </p:txBody>
      </p:sp>
      <p:grpSp>
        <p:nvGrpSpPr>
          <p:cNvPr id="8" name="Group 7">
            <a:extLst>
              <a:ext uri="{FF2B5EF4-FFF2-40B4-BE49-F238E27FC236}">
                <a16:creationId xmlns:a16="http://schemas.microsoft.com/office/drawing/2014/main" id="{AD5B7AE2-8F02-AE2D-826F-28B5BC2C7451}"/>
              </a:ext>
            </a:extLst>
          </p:cNvPr>
          <p:cNvGrpSpPr/>
          <p:nvPr/>
        </p:nvGrpSpPr>
        <p:grpSpPr>
          <a:xfrm>
            <a:off x="289270" y="1402553"/>
            <a:ext cx="8316039" cy="4638809"/>
            <a:chOff x="0" y="258535"/>
            <a:chExt cx="7975601" cy="4172252"/>
          </a:xfrm>
        </p:grpSpPr>
        <p:pic>
          <p:nvPicPr>
            <p:cNvPr id="3" name="Picture 2">
              <a:extLst>
                <a:ext uri="{FF2B5EF4-FFF2-40B4-BE49-F238E27FC236}">
                  <a16:creationId xmlns:a16="http://schemas.microsoft.com/office/drawing/2014/main" id="{0C238E3A-2B7B-13ED-51A9-3DC8CC30BB4C}"/>
                </a:ext>
              </a:extLst>
            </p:cNvPr>
            <p:cNvPicPr>
              <a:picLocks noChangeAspect="1"/>
            </p:cNvPicPr>
            <p:nvPr/>
          </p:nvPicPr>
          <p:blipFill>
            <a:blip r:embed="rId2"/>
            <a:stretch>
              <a:fillRect/>
            </a:stretch>
          </p:blipFill>
          <p:spPr>
            <a:xfrm>
              <a:off x="0" y="258535"/>
              <a:ext cx="7772400" cy="4042342"/>
            </a:xfrm>
            <a:prstGeom prst="rect">
              <a:avLst/>
            </a:prstGeom>
          </p:spPr>
        </p:pic>
        <p:pic>
          <p:nvPicPr>
            <p:cNvPr id="7" name="Picture 6">
              <a:extLst>
                <a:ext uri="{FF2B5EF4-FFF2-40B4-BE49-F238E27FC236}">
                  <a16:creationId xmlns:a16="http://schemas.microsoft.com/office/drawing/2014/main" id="{CD02400C-22CC-0CB7-B977-8369D14ED716}"/>
                </a:ext>
              </a:extLst>
            </p:cNvPr>
            <p:cNvPicPr>
              <a:picLocks noChangeAspect="1"/>
            </p:cNvPicPr>
            <p:nvPr/>
          </p:nvPicPr>
          <p:blipFill>
            <a:blip r:embed="rId3"/>
            <a:stretch>
              <a:fillRect/>
            </a:stretch>
          </p:blipFill>
          <p:spPr>
            <a:xfrm>
              <a:off x="203201" y="4309344"/>
              <a:ext cx="7772400" cy="121443"/>
            </a:xfrm>
            <a:prstGeom prst="rect">
              <a:avLst/>
            </a:prstGeom>
          </p:spPr>
        </p:pic>
      </p:grpSp>
      <p:sp>
        <p:nvSpPr>
          <p:cNvPr id="2" name="Titolo 1">
            <a:extLst>
              <a:ext uri="{FF2B5EF4-FFF2-40B4-BE49-F238E27FC236}">
                <a16:creationId xmlns:a16="http://schemas.microsoft.com/office/drawing/2014/main" id="{79892BB2-95C7-F5D5-03FA-0A45698F14BE}"/>
              </a:ext>
            </a:extLst>
          </p:cNvPr>
          <p:cNvSpPr txBox="1">
            <a:spLocks/>
          </p:cNvSpPr>
          <p:nvPr/>
        </p:nvSpPr>
        <p:spPr>
          <a:xfrm>
            <a:off x="677334" y="609600"/>
            <a:ext cx="8596668" cy="701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err="1">
                <a:solidFill>
                  <a:srgbClr val="EAA748"/>
                </a:solidFill>
              </a:rPr>
              <a:t>WebFrame</a:t>
            </a:r>
            <a:endParaRPr lang="en-US" sz="3600" noProof="0">
              <a:solidFill>
                <a:srgbClr val="EAA748"/>
              </a:solidFill>
            </a:endParaRPr>
          </a:p>
        </p:txBody>
      </p:sp>
      <p:sp>
        <p:nvSpPr>
          <p:cNvPr id="4" name="Segnaposto testo 3">
            <a:extLst>
              <a:ext uri="{FF2B5EF4-FFF2-40B4-BE49-F238E27FC236}">
                <a16:creationId xmlns:a16="http://schemas.microsoft.com/office/drawing/2014/main" id="{CEC41396-28AA-B3D1-0ECF-0217170F3E6A}"/>
              </a:ext>
            </a:extLst>
          </p:cNvPr>
          <p:cNvSpPr>
            <a:spLocks noGrp="1"/>
          </p:cNvSpPr>
          <p:nvPr>
            <p:ph type="body" sz="half" idx="2"/>
          </p:nvPr>
        </p:nvSpPr>
        <p:spPr>
          <a:xfrm>
            <a:off x="5404127" y="1594270"/>
            <a:ext cx="4461024" cy="3268133"/>
          </a:xfrm>
        </p:spPr>
        <p:txBody>
          <a:bodyPr vert="horz" lIns="91440" tIns="45720" rIns="91440" bIns="45720" rtlCol="0">
            <a:noAutofit/>
          </a:bodyPr>
          <a:lstStyle/>
          <a:p>
            <a:pPr algn="r"/>
            <a:r>
              <a:rPr lang="en-US" sz="1600" b="1" noProof="0"/>
              <a:t>Nature: </a:t>
            </a:r>
            <a:r>
              <a:rPr lang="en-US" sz="1600" noProof="0"/>
              <a:t>Categorical, nominal, multi-select</a:t>
            </a:r>
          </a:p>
          <a:p>
            <a:pPr algn="r"/>
            <a:r>
              <a:rPr lang="en-US" sz="1600" b="1" noProof="0"/>
              <a:t>Description: </a:t>
            </a:r>
            <a:r>
              <a:rPr lang="en-US" sz="1600" noProof="0"/>
              <a:t>Most used web framework and web technologies</a:t>
            </a:r>
          </a:p>
          <a:p>
            <a:pPr algn="r"/>
            <a:r>
              <a:rPr lang="en-US" sz="1600" b="1" noProof="0"/>
              <a:t>Insights:</a:t>
            </a:r>
            <a:r>
              <a:rPr lang="en-US" sz="1600" noProof="0"/>
              <a:t> Modern JavaScript frameworks (as Node.js and Next.js) clearly lead together with React, with other ecosystems representing smaller but still active communities.</a:t>
            </a:r>
          </a:p>
        </p:txBody>
      </p:sp>
    </p:spTree>
    <p:extLst>
      <p:ext uri="{BB962C8B-B14F-4D97-AF65-F5344CB8AC3E}">
        <p14:creationId xmlns:p14="http://schemas.microsoft.com/office/powerpoint/2010/main" val="1879844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EB7465-76E1-51B9-97B8-C562056C7F83}"/>
            </a:ext>
          </a:extLst>
        </p:cNvPr>
        <p:cNvGrpSpPr/>
        <p:nvPr/>
      </p:nvGrpSpPr>
      <p:grpSpPr>
        <a:xfrm>
          <a:off x="0" y="0"/>
          <a:ext cx="0" cy="0"/>
          <a:chOff x="0" y="0"/>
          <a:chExt cx="0" cy="0"/>
        </a:xfrm>
      </p:grpSpPr>
      <p:grpSp>
        <p:nvGrpSpPr>
          <p:cNvPr id="103" name="Group 102">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1" name="Straight Connector 100">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6"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0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20" name="Isosceles Triangle 107">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29"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30"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31"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32" name="Isosceles Triangle 111">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33" name="Isosceles Triangle 112">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115" name="Rectangle 114">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7" name="Isosceles Triangle 116">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19" name="Isosceles Triangle 118">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cxnSp>
        <p:nvCxnSpPr>
          <p:cNvPr id="134" name="Straight Connector 13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136"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 name="Segnaposto numero diapositiva 4">
            <a:extLst>
              <a:ext uri="{FF2B5EF4-FFF2-40B4-BE49-F238E27FC236}">
                <a16:creationId xmlns:a16="http://schemas.microsoft.com/office/drawing/2014/main" id="{E6D3A07A-75A2-1CC2-F9CC-A2E1EBB0337F}"/>
              </a:ext>
            </a:extLst>
          </p:cNvPr>
          <p:cNvSpPr>
            <a:spLocks noGrp="1"/>
          </p:cNvSpPr>
          <p:nvPr>
            <p:ph type="sldNum" sz="quarter" idx="4"/>
          </p:nvPr>
        </p:nvSpPr>
        <p:spPr>
          <a:xfrm>
            <a:off x="10656530" y="6041362"/>
            <a:ext cx="683339" cy="365125"/>
          </a:xfrm>
        </p:spPr>
        <p:txBody>
          <a:bodyPr vert="horz" lIns="91440" tIns="45720" rIns="91440" bIns="45720" rtlCol="0" anchor="ctr">
            <a:normAutofit/>
          </a:bodyPr>
          <a:lstStyle/>
          <a:p>
            <a:pPr>
              <a:spcAft>
                <a:spcPts val="600"/>
              </a:spcAft>
            </a:pPr>
            <a:fld id="{250650D2-30E5-7247-A12B-70384019356E}" type="slidenum">
              <a:rPr lang="en-US" kern="1200" noProof="0">
                <a:solidFill>
                  <a:srgbClr val="FFFFFF"/>
                </a:solidFill>
                <a:latin typeface="+mn-lt"/>
                <a:ea typeface="+mn-ea"/>
                <a:cs typeface="+mn-cs"/>
              </a:rPr>
              <a:pPr>
                <a:spcAft>
                  <a:spcPts val="600"/>
                </a:spcAft>
              </a:pPr>
              <a:t>31</a:t>
            </a:fld>
            <a:endParaRPr lang="en-US" kern="1200" noProof="0">
              <a:solidFill>
                <a:srgbClr val="FFFFFF"/>
              </a:solidFill>
              <a:latin typeface="+mn-lt"/>
              <a:ea typeface="+mn-ea"/>
              <a:cs typeface="+mn-cs"/>
            </a:endParaRPr>
          </a:p>
        </p:txBody>
      </p:sp>
      <p:grpSp>
        <p:nvGrpSpPr>
          <p:cNvPr id="25" name="Group 24">
            <a:extLst>
              <a:ext uri="{FF2B5EF4-FFF2-40B4-BE49-F238E27FC236}">
                <a16:creationId xmlns:a16="http://schemas.microsoft.com/office/drawing/2014/main" id="{641A976C-6C11-E8E9-A464-FBF3F2E28865}"/>
              </a:ext>
            </a:extLst>
          </p:cNvPr>
          <p:cNvGrpSpPr/>
          <p:nvPr/>
        </p:nvGrpSpPr>
        <p:grpSpPr>
          <a:xfrm>
            <a:off x="330200" y="1402553"/>
            <a:ext cx="7757712" cy="4568860"/>
            <a:chOff x="0" y="142543"/>
            <a:chExt cx="7772400" cy="4468228"/>
          </a:xfrm>
        </p:grpSpPr>
        <p:pic>
          <p:nvPicPr>
            <p:cNvPr id="26" name="Picture 25" descr="A graph of different colored bars&#10;&#10;AI-generated content may be incorrect.">
              <a:extLst>
                <a:ext uri="{FF2B5EF4-FFF2-40B4-BE49-F238E27FC236}">
                  <a16:creationId xmlns:a16="http://schemas.microsoft.com/office/drawing/2014/main" id="{6A88B763-75DB-A8A3-FF71-34B2D0D05DFB}"/>
                </a:ext>
              </a:extLst>
            </p:cNvPr>
            <p:cNvPicPr>
              <a:picLocks noChangeAspect="1"/>
            </p:cNvPicPr>
            <p:nvPr/>
          </p:nvPicPr>
          <p:blipFill>
            <a:blip r:embed="rId2"/>
            <a:stretch>
              <a:fillRect/>
            </a:stretch>
          </p:blipFill>
          <p:spPr>
            <a:xfrm>
              <a:off x="0" y="142543"/>
              <a:ext cx="7772400" cy="4190232"/>
            </a:xfrm>
            <a:prstGeom prst="rect">
              <a:avLst/>
            </a:prstGeom>
          </p:spPr>
        </p:pic>
        <p:pic>
          <p:nvPicPr>
            <p:cNvPr id="27" name="Picture 26">
              <a:extLst>
                <a:ext uri="{FF2B5EF4-FFF2-40B4-BE49-F238E27FC236}">
                  <a16:creationId xmlns:a16="http://schemas.microsoft.com/office/drawing/2014/main" id="{5754C70A-6178-1879-A748-D9A74577CE41}"/>
                </a:ext>
              </a:extLst>
            </p:cNvPr>
            <p:cNvPicPr>
              <a:picLocks noChangeAspect="1"/>
            </p:cNvPicPr>
            <p:nvPr/>
          </p:nvPicPr>
          <p:blipFill>
            <a:blip r:embed="rId3"/>
            <a:stretch>
              <a:fillRect/>
            </a:stretch>
          </p:blipFill>
          <p:spPr>
            <a:xfrm>
              <a:off x="0" y="4329797"/>
              <a:ext cx="7772400" cy="138470"/>
            </a:xfrm>
            <a:prstGeom prst="rect">
              <a:avLst/>
            </a:prstGeom>
          </p:spPr>
        </p:pic>
        <p:pic>
          <p:nvPicPr>
            <p:cNvPr id="39" name="Picture 38">
              <a:extLst>
                <a:ext uri="{FF2B5EF4-FFF2-40B4-BE49-F238E27FC236}">
                  <a16:creationId xmlns:a16="http://schemas.microsoft.com/office/drawing/2014/main" id="{010EFC14-49FA-A919-7DF3-316D5A858A17}"/>
                </a:ext>
              </a:extLst>
            </p:cNvPr>
            <p:cNvPicPr>
              <a:picLocks noChangeAspect="1"/>
            </p:cNvPicPr>
            <p:nvPr/>
          </p:nvPicPr>
          <p:blipFill>
            <a:blip r:embed="rId4"/>
            <a:stretch>
              <a:fillRect/>
            </a:stretch>
          </p:blipFill>
          <p:spPr>
            <a:xfrm>
              <a:off x="0" y="4472301"/>
              <a:ext cx="7772400" cy="138470"/>
            </a:xfrm>
            <a:prstGeom prst="rect">
              <a:avLst/>
            </a:prstGeom>
          </p:spPr>
        </p:pic>
      </p:grpSp>
      <p:sp>
        <p:nvSpPr>
          <p:cNvPr id="2" name="Titolo 1">
            <a:extLst>
              <a:ext uri="{FF2B5EF4-FFF2-40B4-BE49-F238E27FC236}">
                <a16:creationId xmlns:a16="http://schemas.microsoft.com/office/drawing/2014/main" id="{3A1F7539-D498-B986-4359-05454021F6CA}"/>
              </a:ext>
            </a:extLst>
          </p:cNvPr>
          <p:cNvSpPr txBox="1">
            <a:spLocks/>
          </p:cNvSpPr>
          <p:nvPr/>
        </p:nvSpPr>
        <p:spPr>
          <a:xfrm>
            <a:off x="677334" y="609600"/>
            <a:ext cx="8596668" cy="701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a:solidFill>
                  <a:srgbClr val="EAA748"/>
                </a:solidFill>
              </a:rPr>
              <a:t>Platform</a:t>
            </a:r>
          </a:p>
        </p:txBody>
      </p:sp>
      <p:sp>
        <p:nvSpPr>
          <p:cNvPr id="4" name="Segnaposto testo 3">
            <a:extLst>
              <a:ext uri="{FF2B5EF4-FFF2-40B4-BE49-F238E27FC236}">
                <a16:creationId xmlns:a16="http://schemas.microsoft.com/office/drawing/2014/main" id="{B2F72D77-9330-E89D-D3A5-9E1266146DBF}"/>
              </a:ext>
            </a:extLst>
          </p:cNvPr>
          <p:cNvSpPr>
            <a:spLocks noGrp="1"/>
          </p:cNvSpPr>
          <p:nvPr>
            <p:ph type="body" sz="half" idx="2"/>
          </p:nvPr>
        </p:nvSpPr>
        <p:spPr>
          <a:xfrm>
            <a:off x="4798088" y="1539607"/>
            <a:ext cx="5126649" cy="2514990"/>
          </a:xfrm>
        </p:spPr>
        <p:txBody>
          <a:bodyPr vert="horz" lIns="91440" tIns="45720" rIns="91440" bIns="45720" rtlCol="0">
            <a:noAutofit/>
          </a:bodyPr>
          <a:lstStyle/>
          <a:p>
            <a:pPr algn="r"/>
            <a:r>
              <a:rPr lang="en-US" sz="1600" b="1" noProof="0"/>
              <a:t>Nature: </a:t>
            </a:r>
            <a:r>
              <a:rPr lang="en-US" sz="1600" noProof="0"/>
              <a:t>Categorical, nominal, multi-select</a:t>
            </a:r>
          </a:p>
          <a:p>
            <a:pPr algn="r"/>
            <a:r>
              <a:rPr lang="en-US" sz="1600" b="1" noProof="0"/>
              <a:t>Description: </a:t>
            </a:r>
            <a:r>
              <a:rPr lang="en-US" sz="1600" noProof="0"/>
              <a:t>Which Cloud Infrastructure have you used most and which you would like to work with</a:t>
            </a:r>
          </a:p>
          <a:p>
            <a:pPr algn="r"/>
            <a:r>
              <a:rPr lang="en-US" sz="1600" b="1" noProof="0"/>
              <a:t>Insights:</a:t>
            </a:r>
            <a:r>
              <a:rPr lang="en-US" sz="1600" noProof="0"/>
              <a:t> Cloud usage is heavily concentrated around three dominant ecosystems, AWS, Google Cloud, and Azure, illustrating a clear “big three” market structure.</a:t>
            </a:r>
          </a:p>
        </p:txBody>
      </p:sp>
    </p:spTree>
    <p:extLst>
      <p:ext uri="{BB962C8B-B14F-4D97-AF65-F5344CB8AC3E}">
        <p14:creationId xmlns:p14="http://schemas.microsoft.com/office/powerpoint/2010/main" val="920168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1B9416-2D21-444F-7182-2C6E7A1B80DD}"/>
            </a:ext>
          </a:extLst>
        </p:cNvPr>
        <p:cNvGrpSpPr/>
        <p:nvPr/>
      </p:nvGrpSpPr>
      <p:grpSpPr>
        <a:xfrm>
          <a:off x="0" y="0"/>
          <a:ext cx="0" cy="0"/>
          <a:chOff x="0" y="0"/>
          <a:chExt cx="0" cy="0"/>
        </a:xfrm>
      </p:grpSpPr>
      <p:grpSp>
        <p:nvGrpSpPr>
          <p:cNvPr id="41" name="Group 4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5" name="Isosceles Triangle 47">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9" name="Isosceles Triangle 51">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60" name="Isosceles Triangle 52">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pic>
        <p:nvPicPr>
          <p:cNvPr id="3" name="Picture 2" descr="A graph of different colored bars&#10;&#10;AI-generated content may be incorrect.">
            <a:extLst>
              <a:ext uri="{FF2B5EF4-FFF2-40B4-BE49-F238E27FC236}">
                <a16:creationId xmlns:a16="http://schemas.microsoft.com/office/drawing/2014/main" id="{0890499C-CA97-7EEE-14AF-D1B1B8ABF592}"/>
              </a:ext>
            </a:extLst>
          </p:cNvPr>
          <p:cNvPicPr>
            <a:picLocks noChangeAspect="1"/>
          </p:cNvPicPr>
          <p:nvPr/>
        </p:nvPicPr>
        <p:blipFill>
          <a:blip r:embed="rId2"/>
          <a:stretch>
            <a:fillRect/>
          </a:stretch>
        </p:blipFill>
        <p:spPr>
          <a:xfrm>
            <a:off x="372513" y="1351943"/>
            <a:ext cx="7934252" cy="4145645"/>
          </a:xfrm>
          <a:prstGeom prst="rect">
            <a:avLst/>
          </a:prstGeom>
        </p:spPr>
      </p:pic>
      <p:sp>
        <p:nvSpPr>
          <p:cNvPr id="4" name="Segnaposto testo 3">
            <a:extLst>
              <a:ext uri="{FF2B5EF4-FFF2-40B4-BE49-F238E27FC236}">
                <a16:creationId xmlns:a16="http://schemas.microsoft.com/office/drawing/2014/main" id="{9353C967-6886-D446-AE6A-3AC160E9F746}"/>
              </a:ext>
            </a:extLst>
          </p:cNvPr>
          <p:cNvSpPr>
            <a:spLocks noGrp="1"/>
          </p:cNvSpPr>
          <p:nvPr>
            <p:ph type="body" sz="half" idx="2"/>
          </p:nvPr>
        </p:nvSpPr>
        <p:spPr>
          <a:xfrm>
            <a:off x="4174435" y="1096064"/>
            <a:ext cx="5003867" cy="3856936"/>
          </a:xfrm>
        </p:spPr>
        <p:txBody>
          <a:bodyPr vert="horz" lIns="91440" tIns="45720" rIns="91440" bIns="45720" rtlCol="0">
            <a:noAutofit/>
          </a:bodyPr>
          <a:lstStyle/>
          <a:p>
            <a:pPr algn="r">
              <a:lnSpc>
                <a:spcPct val="90000"/>
              </a:lnSpc>
            </a:pPr>
            <a:r>
              <a:rPr lang="en-US" sz="1600" b="1" noProof="0"/>
              <a:t>Nature: </a:t>
            </a:r>
            <a:r>
              <a:rPr lang="en-US" sz="1600" noProof="0"/>
              <a:t>Categorical, nominal, multi-select</a:t>
            </a:r>
          </a:p>
          <a:p>
            <a:pPr algn="r">
              <a:lnSpc>
                <a:spcPct val="90000"/>
              </a:lnSpc>
            </a:pPr>
            <a:r>
              <a:rPr lang="en-US" sz="1600" b="1" noProof="0"/>
              <a:t>Description: </a:t>
            </a:r>
            <a:r>
              <a:rPr lang="en-US" sz="1600" noProof="0"/>
              <a:t>Which Database have you used most and which you would like to work with</a:t>
            </a:r>
          </a:p>
          <a:p>
            <a:pPr algn="r">
              <a:lnSpc>
                <a:spcPct val="90000"/>
              </a:lnSpc>
            </a:pPr>
            <a:r>
              <a:rPr lang="en-US" sz="1600" b="1" noProof="0"/>
              <a:t>Insights: </a:t>
            </a:r>
            <a:r>
              <a:rPr lang="en-US" sz="1600" noProof="0"/>
              <a:t>PostgreSQL is by far the most widely used database, followed by strong adoption of MongoDB, MySQL, and SQL Server. Cloud </a:t>
            </a:r>
            <a:r>
              <a:rPr lang="en-US" sz="1600" noProof="0" err="1"/>
              <a:t>Firestore</a:t>
            </a:r>
            <a:r>
              <a:rPr lang="en-US" sz="1600" noProof="0"/>
              <a:t> and DynamoDB also show notable usage, highlighting the presence of cloud-native options. Redis, SQLite, and other databases appear in smaller but steady roles. Overall, the distribution reflects a mix of traditional relational systems and modern NoSQL/cloud databases, with PostgreSQL clearly leading.</a:t>
            </a:r>
          </a:p>
        </p:txBody>
      </p:sp>
      <p:sp>
        <p:nvSpPr>
          <p:cNvPr id="5" name="Segnaposto numero diapositiva 4">
            <a:extLst>
              <a:ext uri="{FF2B5EF4-FFF2-40B4-BE49-F238E27FC236}">
                <a16:creationId xmlns:a16="http://schemas.microsoft.com/office/drawing/2014/main" id="{BBD56A95-7028-8243-5C4E-702C9E4C4D53}"/>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fld id="{250650D2-30E5-7247-A12B-70384019356E}" type="slidenum">
              <a:rPr lang="en-US" noProof="0"/>
              <a:pPr defTabSz="914400">
                <a:spcAft>
                  <a:spcPts val="600"/>
                </a:spcAft>
              </a:pPr>
              <a:t>32</a:t>
            </a:fld>
            <a:endParaRPr lang="en-US" noProof="0"/>
          </a:p>
        </p:txBody>
      </p:sp>
      <p:pic>
        <p:nvPicPr>
          <p:cNvPr id="7" name="Picture 6">
            <a:extLst>
              <a:ext uri="{FF2B5EF4-FFF2-40B4-BE49-F238E27FC236}">
                <a16:creationId xmlns:a16="http://schemas.microsoft.com/office/drawing/2014/main" id="{B54A7135-9916-2DF8-1CEE-99FBC302B71A}"/>
              </a:ext>
            </a:extLst>
          </p:cNvPr>
          <p:cNvPicPr>
            <a:picLocks noChangeAspect="1"/>
          </p:cNvPicPr>
          <p:nvPr/>
        </p:nvPicPr>
        <p:blipFill>
          <a:blip r:embed="rId3"/>
          <a:stretch>
            <a:fillRect/>
          </a:stretch>
        </p:blipFill>
        <p:spPr>
          <a:xfrm>
            <a:off x="352423" y="5542397"/>
            <a:ext cx="7993774" cy="134967"/>
          </a:xfrm>
          <a:prstGeom prst="rect">
            <a:avLst/>
          </a:prstGeom>
        </p:spPr>
      </p:pic>
      <p:pic>
        <p:nvPicPr>
          <p:cNvPr id="9" name="Picture 8">
            <a:extLst>
              <a:ext uri="{FF2B5EF4-FFF2-40B4-BE49-F238E27FC236}">
                <a16:creationId xmlns:a16="http://schemas.microsoft.com/office/drawing/2014/main" id="{90F93C45-F884-67FC-2616-DA820B98B811}"/>
              </a:ext>
            </a:extLst>
          </p:cNvPr>
          <p:cNvPicPr>
            <a:picLocks noChangeAspect="1"/>
          </p:cNvPicPr>
          <p:nvPr/>
        </p:nvPicPr>
        <p:blipFill>
          <a:blip r:embed="rId4"/>
          <a:srcRect r="69708"/>
          <a:stretch>
            <a:fillRect/>
          </a:stretch>
        </p:blipFill>
        <p:spPr>
          <a:xfrm>
            <a:off x="3060602" y="5702485"/>
            <a:ext cx="2400682" cy="133808"/>
          </a:xfrm>
          <a:prstGeom prst="rect">
            <a:avLst/>
          </a:prstGeom>
        </p:spPr>
      </p:pic>
      <p:sp>
        <p:nvSpPr>
          <p:cNvPr id="8" name="Titolo 1">
            <a:extLst>
              <a:ext uri="{FF2B5EF4-FFF2-40B4-BE49-F238E27FC236}">
                <a16:creationId xmlns:a16="http://schemas.microsoft.com/office/drawing/2014/main" id="{66BD10BD-1069-21CA-15AE-8C4FB4ACB9E4}"/>
              </a:ext>
            </a:extLst>
          </p:cNvPr>
          <p:cNvSpPr txBox="1">
            <a:spLocks/>
          </p:cNvSpPr>
          <p:nvPr/>
        </p:nvSpPr>
        <p:spPr>
          <a:xfrm>
            <a:off x="677334" y="609600"/>
            <a:ext cx="8596668" cy="701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a:solidFill>
                  <a:srgbClr val="EAA748"/>
                </a:solidFill>
              </a:rPr>
              <a:t>Database</a:t>
            </a:r>
          </a:p>
        </p:txBody>
      </p:sp>
    </p:spTree>
    <p:extLst>
      <p:ext uri="{BB962C8B-B14F-4D97-AF65-F5344CB8AC3E}">
        <p14:creationId xmlns:p14="http://schemas.microsoft.com/office/powerpoint/2010/main" val="1709985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37412B-7042-10B3-1E9E-103FFA2341D2}"/>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6" name="Straight Connector 45">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8"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9"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0" name="Isosceles Triangle 49">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1"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2"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3"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4" name="Isosceles Triangle 53">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5" name="Isosceles Triangle 54">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57" name="Rectangle 56">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9" name="Isosceles Triangle 58">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 name="Segnaposto numero diapositiva 4">
            <a:extLst>
              <a:ext uri="{FF2B5EF4-FFF2-40B4-BE49-F238E27FC236}">
                <a16:creationId xmlns:a16="http://schemas.microsoft.com/office/drawing/2014/main" id="{79F558DA-B383-BB0F-C3E7-D2B9DC971F1B}"/>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a:spcAft>
                <a:spcPts val="600"/>
              </a:spcAft>
            </a:pPr>
            <a:fld id="{250650D2-30E5-7247-A12B-70384019356E}" type="slidenum">
              <a:rPr lang="en-US" kern="1200" noProof="0">
                <a:solidFill>
                  <a:schemeClr val="accent1"/>
                </a:solidFill>
                <a:latin typeface="+mn-lt"/>
                <a:ea typeface="+mn-ea"/>
                <a:cs typeface="+mn-cs"/>
              </a:rPr>
              <a:pPr>
                <a:spcAft>
                  <a:spcPts val="600"/>
                </a:spcAft>
              </a:pPr>
              <a:t>33</a:t>
            </a:fld>
            <a:endParaRPr lang="en-US" kern="1200" noProof="0">
              <a:solidFill>
                <a:schemeClr val="accent1"/>
              </a:solidFill>
              <a:latin typeface="+mn-lt"/>
              <a:ea typeface="+mn-ea"/>
              <a:cs typeface="+mn-cs"/>
            </a:endParaRPr>
          </a:p>
        </p:txBody>
      </p:sp>
      <p:sp>
        <p:nvSpPr>
          <p:cNvPr id="61" name="Isosceles Triangle 60">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nvGrpSpPr>
          <p:cNvPr id="13" name="Group 12">
            <a:extLst>
              <a:ext uri="{FF2B5EF4-FFF2-40B4-BE49-F238E27FC236}">
                <a16:creationId xmlns:a16="http://schemas.microsoft.com/office/drawing/2014/main" id="{D0776901-4A28-2C63-6C97-BAF7D47A141F}"/>
              </a:ext>
            </a:extLst>
          </p:cNvPr>
          <p:cNvGrpSpPr/>
          <p:nvPr/>
        </p:nvGrpSpPr>
        <p:grpSpPr>
          <a:xfrm>
            <a:off x="790403" y="1453246"/>
            <a:ext cx="8463284" cy="4588116"/>
            <a:chOff x="1649786" y="1910453"/>
            <a:chExt cx="7775574" cy="4379288"/>
          </a:xfrm>
        </p:grpSpPr>
        <p:pic>
          <p:nvPicPr>
            <p:cNvPr id="6" name="Picture 5">
              <a:extLst>
                <a:ext uri="{FF2B5EF4-FFF2-40B4-BE49-F238E27FC236}">
                  <a16:creationId xmlns:a16="http://schemas.microsoft.com/office/drawing/2014/main" id="{79496550-C95C-9175-1AA6-B717A05F1D59}"/>
                </a:ext>
              </a:extLst>
            </p:cNvPr>
            <p:cNvPicPr>
              <a:picLocks noChangeAspect="1"/>
            </p:cNvPicPr>
            <p:nvPr/>
          </p:nvPicPr>
          <p:blipFill>
            <a:blip r:embed="rId2"/>
            <a:stretch>
              <a:fillRect/>
            </a:stretch>
          </p:blipFill>
          <p:spPr>
            <a:xfrm>
              <a:off x="1652960" y="1910453"/>
              <a:ext cx="7772400" cy="4126675"/>
            </a:xfrm>
            <a:prstGeom prst="rect">
              <a:avLst/>
            </a:prstGeom>
          </p:spPr>
        </p:pic>
        <p:pic>
          <p:nvPicPr>
            <p:cNvPr id="8" name="Picture 7">
              <a:extLst>
                <a:ext uri="{FF2B5EF4-FFF2-40B4-BE49-F238E27FC236}">
                  <a16:creationId xmlns:a16="http://schemas.microsoft.com/office/drawing/2014/main" id="{21845042-CB91-3396-56B2-C61657B4453D}"/>
                </a:ext>
              </a:extLst>
            </p:cNvPr>
            <p:cNvPicPr>
              <a:picLocks noChangeAspect="1"/>
            </p:cNvPicPr>
            <p:nvPr/>
          </p:nvPicPr>
          <p:blipFill>
            <a:blip r:embed="rId3"/>
            <a:stretch>
              <a:fillRect/>
            </a:stretch>
          </p:blipFill>
          <p:spPr>
            <a:xfrm>
              <a:off x="1652960" y="6045595"/>
              <a:ext cx="7772400" cy="131634"/>
            </a:xfrm>
            <a:prstGeom prst="rect">
              <a:avLst/>
            </a:prstGeom>
          </p:spPr>
        </p:pic>
        <p:pic>
          <p:nvPicPr>
            <p:cNvPr id="12" name="Picture 11">
              <a:extLst>
                <a:ext uri="{FF2B5EF4-FFF2-40B4-BE49-F238E27FC236}">
                  <a16:creationId xmlns:a16="http://schemas.microsoft.com/office/drawing/2014/main" id="{6D86921F-B233-115E-6194-52060DCA0736}"/>
                </a:ext>
              </a:extLst>
            </p:cNvPr>
            <p:cNvPicPr>
              <a:picLocks noChangeAspect="1"/>
            </p:cNvPicPr>
            <p:nvPr/>
          </p:nvPicPr>
          <p:blipFill>
            <a:blip r:embed="rId4"/>
            <a:stretch>
              <a:fillRect/>
            </a:stretch>
          </p:blipFill>
          <p:spPr>
            <a:xfrm>
              <a:off x="1649786" y="6158107"/>
              <a:ext cx="7772400" cy="131634"/>
            </a:xfrm>
            <a:prstGeom prst="rect">
              <a:avLst/>
            </a:prstGeom>
          </p:spPr>
        </p:pic>
      </p:grpSp>
      <p:sp>
        <p:nvSpPr>
          <p:cNvPr id="7" name="Titolo 1">
            <a:extLst>
              <a:ext uri="{FF2B5EF4-FFF2-40B4-BE49-F238E27FC236}">
                <a16:creationId xmlns:a16="http://schemas.microsoft.com/office/drawing/2014/main" id="{3597BB34-9FD8-AA74-ACBB-77BA4FCF2AC4}"/>
              </a:ext>
            </a:extLst>
          </p:cNvPr>
          <p:cNvSpPr txBox="1">
            <a:spLocks/>
          </p:cNvSpPr>
          <p:nvPr/>
        </p:nvSpPr>
        <p:spPr>
          <a:xfrm>
            <a:off x="1045216" y="633190"/>
            <a:ext cx="8596668" cy="701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a:solidFill>
                  <a:srgbClr val="EAA748"/>
                </a:solidFill>
              </a:rPr>
              <a:t>Language</a:t>
            </a:r>
          </a:p>
        </p:txBody>
      </p:sp>
      <p:sp>
        <p:nvSpPr>
          <p:cNvPr id="4" name="Segnaposto testo 3">
            <a:extLst>
              <a:ext uri="{FF2B5EF4-FFF2-40B4-BE49-F238E27FC236}">
                <a16:creationId xmlns:a16="http://schemas.microsoft.com/office/drawing/2014/main" id="{C9700C12-8CD2-3342-E4DA-FC3510198559}"/>
              </a:ext>
            </a:extLst>
          </p:cNvPr>
          <p:cNvSpPr>
            <a:spLocks noGrp="1"/>
          </p:cNvSpPr>
          <p:nvPr>
            <p:ph type="body" sz="half" idx="2"/>
          </p:nvPr>
        </p:nvSpPr>
        <p:spPr>
          <a:xfrm>
            <a:off x="6096000" y="1599256"/>
            <a:ext cx="5130297" cy="4735076"/>
          </a:xfrm>
        </p:spPr>
        <p:txBody>
          <a:bodyPr vert="horz" lIns="91440" tIns="45720" rIns="91440" bIns="45720" rtlCol="0">
            <a:normAutofit/>
          </a:bodyPr>
          <a:lstStyle/>
          <a:p>
            <a:pPr algn="r"/>
            <a:r>
              <a:rPr lang="en-US" sz="1600" b="1" noProof="0"/>
              <a:t>Nature: </a:t>
            </a:r>
            <a:r>
              <a:rPr lang="en-US" sz="1600" noProof="0"/>
              <a:t>Categorical, nominal, multi-select</a:t>
            </a:r>
          </a:p>
          <a:p>
            <a:pPr algn="r"/>
            <a:r>
              <a:rPr lang="en-US" sz="1600" b="1" noProof="0"/>
              <a:t>Description: </a:t>
            </a:r>
            <a:r>
              <a:rPr lang="en-US" sz="1600" noProof="0"/>
              <a:t>Which programming language have you used most and which you would like to work with</a:t>
            </a:r>
          </a:p>
          <a:p>
            <a:pPr algn="r"/>
            <a:r>
              <a:rPr lang="en-US" sz="1600" b="1" noProof="0"/>
              <a:t>Insights:</a:t>
            </a:r>
            <a:r>
              <a:rPr lang="en-US" sz="1600" noProof="0"/>
              <a:t> JavaScript, </a:t>
            </a:r>
            <a:r>
              <a:rPr lang="en-US" sz="1600" b="1" noProof="0"/>
              <a:t>SQL</a:t>
            </a:r>
            <a:r>
              <a:rPr lang="en-US" sz="1600" noProof="0"/>
              <a:t>, and HTML/CSS are the most widely used languages, showing very strong adoption across respondents. Java, TypeScript, and Bash/Shell also have substantial usage, forming a solid second tier. Languages like Kotlin, C#, C++, Dart, and Scala appear in smaller but steady numbers. Overall, the distribution highlights a clear dominance of web-centric and general-purpose languages, with other ecosystems playing more specialized roles.</a:t>
            </a:r>
          </a:p>
        </p:txBody>
      </p:sp>
    </p:spTree>
    <p:extLst>
      <p:ext uri="{BB962C8B-B14F-4D97-AF65-F5344CB8AC3E}">
        <p14:creationId xmlns:p14="http://schemas.microsoft.com/office/powerpoint/2010/main" val="2378955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3F9737-53C2-270E-762D-E995781C5E4B}"/>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8" name="Straight Connector 47">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1"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2" name="Isosceles Triangle 5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3"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4"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5"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6" name="Isosceles Triangle 55">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7" name="Isosceles Triangle 56">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5" name="Segnaposto numero diapositiva 4">
            <a:extLst>
              <a:ext uri="{FF2B5EF4-FFF2-40B4-BE49-F238E27FC236}">
                <a16:creationId xmlns:a16="http://schemas.microsoft.com/office/drawing/2014/main" id="{F4A2C105-57B5-8979-43C2-9956732D285E}"/>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fld id="{250650D2-30E5-7247-A12B-70384019356E}" type="slidenum">
              <a:rPr lang="en-US" noProof="0"/>
              <a:pPr defTabSz="914400">
                <a:spcAft>
                  <a:spcPts val="600"/>
                </a:spcAft>
              </a:pPr>
              <a:t>34</a:t>
            </a:fld>
            <a:endParaRPr lang="en-US" noProof="0"/>
          </a:p>
        </p:txBody>
      </p:sp>
      <p:grpSp>
        <p:nvGrpSpPr>
          <p:cNvPr id="10" name="Group 9">
            <a:extLst>
              <a:ext uri="{FF2B5EF4-FFF2-40B4-BE49-F238E27FC236}">
                <a16:creationId xmlns:a16="http://schemas.microsoft.com/office/drawing/2014/main" id="{2FCF955E-B34C-243C-B4A8-544E76A48A6D}"/>
              </a:ext>
            </a:extLst>
          </p:cNvPr>
          <p:cNvGrpSpPr/>
          <p:nvPr/>
        </p:nvGrpSpPr>
        <p:grpSpPr>
          <a:xfrm>
            <a:off x="448733" y="1742661"/>
            <a:ext cx="7388397" cy="4625864"/>
            <a:chOff x="-13030" y="201163"/>
            <a:chExt cx="7785430" cy="4376416"/>
          </a:xfrm>
        </p:grpSpPr>
        <p:pic>
          <p:nvPicPr>
            <p:cNvPr id="3" name="Picture 2" descr="A graph of different colored bars&#10;&#10;AI-generated content may be incorrect.">
              <a:extLst>
                <a:ext uri="{FF2B5EF4-FFF2-40B4-BE49-F238E27FC236}">
                  <a16:creationId xmlns:a16="http://schemas.microsoft.com/office/drawing/2014/main" id="{A778163E-F105-D468-8A0C-528971024CA6}"/>
                </a:ext>
              </a:extLst>
            </p:cNvPr>
            <p:cNvPicPr>
              <a:picLocks noChangeAspect="1"/>
            </p:cNvPicPr>
            <p:nvPr/>
          </p:nvPicPr>
          <p:blipFill>
            <a:blip r:embed="rId2"/>
            <a:stretch>
              <a:fillRect/>
            </a:stretch>
          </p:blipFill>
          <p:spPr>
            <a:xfrm>
              <a:off x="0" y="201163"/>
              <a:ext cx="7772400" cy="4115491"/>
            </a:xfrm>
            <a:prstGeom prst="rect">
              <a:avLst/>
            </a:prstGeom>
          </p:spPr>
        </p:pic>
        <p:pic>
          <p:nvPicPr>
            <p:cNvPr id="7" name="Picture 6">
              <a:extLst>
                <a:ext uri="{FF2B5EF4-FFF2-40B4-BE49-F238E27FC236}">
                  <a16:creationId xmlns:a16="http://schemas.microsoft.com/office/drawing/2014/main" id="{E7ABDD8C-7B03-42EE-A81B-405D55E72268}"/>
                </a:ext>
              </a:extLst>
            </p:cNvPr>
            <p:cNvPicPr>
              <a:picLocks noChangeAspect="1"/>
            </p:cNvPicPr>
            <p:nvPr/>
          </p:nvPicPr>
          <p:blipFill>
            <a:blip r:embed="rId3"/>
            <a:stretch>
              <a:fillRect/>
            </a:stretch>
          </p:blipFill>
          <p:spPr>
            <a:xfrm>
              <a:off x="-9856" y="4310279"/>
              <a:ext cx="7772400" cy="139813"/>
            </a:xfrm>
            <a:prstGeom prst="rect">
              <a:avLst/>
            </a:prstGeom>
          </p:spPr>
        </p:pic>
        <p:pic>
          <p:nvPicPr>
            <p:cNvPr id="9" name="Picture 8">
              <a:extLst>
                <a:ext uri="{FF2B5EF4-FFF2-40B4-BE49-F238E27FC236}">
                  <a16:creationId xmlns:a16="http://schemas.microsoft.com/office/drawing/2014/main" id="{566D64CC-4674-859E-A4F9-68DEECC7C2C8}"/>
                </a:ext>
              </a:extLst>
            </p:cNvPr>
            <p:cNvPicPr>
              <a:picLocks noChangeAspect="1"/>
            </p:cNvPicPr>
            <p:nvPr/>
          </p:nvPicPr>
          <p:blipFill>
            <a:blip r:embed="rId4"/>
            <a:stretch>
              <a:fillRect/>
            </a:stretch>
          </p:blipFill>
          <p:spPr>
            <a:xfrm>
              <a:off x="-13030" y="4437766"/>
              <a:ext cx="7772400" cy="139813"/>
            </a:xfrm>
            <a:prstGeom prst="rect">
              <a:avLst/>
            </a:prstGeom>
          </p:spPr>
        </p:pic>
      </p:grpSp>
      <p:sp>
        <p:nvSpPr>
          <p:cNvPr id="2" name="Titolo 1">
            <a:extLst>
              <a:ext uri="{FF2B5EF4-FFF2-40B4-BE49-F238E27FC236}">
                <a16:creationId xmlns:a16="http://schemas.microsoft.com/office/drawing/2014/main" id="{012285D6-2507-06A7-941D-44BD25FA0F48}"/>
              </a:ext>
            </a:extLst>
          </p:cNvPr>
          <p:cNvSpPr txBox="1">
            <a:spLocks/>
          </p:cNvSpPr>
          <p:nvPr/>
        </p:nvSpPr>
        <p:spPr>
          <a:xfrm>
            <a:off x="677334" y="609600"/>
            <a:ext cx="8596668" cy="701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err="1">
                <a:solidFill>
                  <a:srgbClr val="EAA748"/>
                </a:solidFill>
              </a:rPr>
              <a:t>LearnCode</a:t>
            </a:r>
            <a:endParaRPr lang="en-US" sz="3600" noProof="0">
              <a:solidFill>
                <a:srgbClr val="EAA748"/>
              </a:solidFill>
            </a:endParaRPr>
          </a:p>
        </p:txBody>
      </p:sp>
      <p:sp>
        <p:nvSpPr>
          <p:cNvPr id="4" name="Segnaposto testo 3">
            <a:extLst>
              <a:ext uri="{FF2B5EF4-FFF2-40B4-BE49-F238E27FC236}">
                <a16:creationId xmlns:a16="http://schemas.microsoft.com/office/drawing/2014/main" id="{B57E127C-0C46-BF71-1147-5395CDC2EA50}"/>
              </a:ext>
            </a:extLst>
          </p:cNvPr>
          <p:cNvSpPr>
            <a:spLocks noGrp="1"/>
          </p:cNvSpPr>
          <p:nvPr>
            <p:ph type="body" sz="half" idx="2"/>
          </p:nvPr>
        </p:nvSpPr>
        <p:spPr>
          <a:xfrm>
            <a:off x="3834237" y="1264966"/>
            <a:ext cx="5526540" cy="701407"/>
          </a:xfrm>
        </p:spPr>
        <p:txBody>
          <a:bodyPr vert="horz" lIns="91440" tIns="45720" rIns="91440" bIns="45720" rtlCol="0">
            <a:noAutofit/>
          </a:bodyPr>
          <a:lstStyle/>
          <a:p>
            <a:pPr algn="r">
              <a:lnSpc>
                <a:spcPct val="90000"/>
              </a:lnSpc>
            </a:pPr>
            <a:r>
              <a:rPr lang="en-US" sz="1600" b="1" noProof="0"/>
              <a:t>Nature: </a:t>
            </a:r>
            <a:r>
              <a:rPr lang="en-US" sz="1600" noProof="0"/>
              <a:t>Categorical, nominal, multi-select</a:t>
            </a:r>
          </a:p>
          <a:p>
            <a:pPr algn="r">
              <a:lnSpc>
                <a:spcPct val="90000"/>
              </a:lnSpc>
            </a:pPr>
            <a:r>
              <a:rPr lang="en-US" sz="1600" b="1" noProof="0"/>
              <a:t>Description: </a:t>
            </a:r>
            <a:r>
              <a:rPr lang="en-US" sz="1600" noProof="0"/>
              <a:t>How did you learn to code in the past years</a:t>
            </a:r>
          </a:p>
        </p:txBody>
      </p:sp>
      <p:sp>
        <p:nvSpPr>
          <p:cNvPr id="8" name="TextBox 7">
            <a:extLst>
              <a:ext uri="{FF2B5EF4-FFF2-40B4-BE49-F238E27FC236}">
                <a16:creationId xmlns:a16="http://schemas.microsoft.com/office/drawing/2014/main" id="{5EA792AA-E3DE-5A0D-1CFF-5DC5FBC2CE7D}"/>
              </a:ext>
            </a:extLst>
          </p:cNvPr>
          <p:cNvSpPr txBox="1"/>
          <p:nvPr/>
        </p:nvSpPr>
        <p:spPr>
          <a:xfrm>
            <a:off x="5715051" y="2793889"/>
            <a:ext cx="3744031" cy="2086725"/>
          </a:xfrm>
          <a:prstGeom prst="rect">
            <a:avLst/>
          </a:prstGeom>
          <a:noFill/>
        </p:spPr>
        <p:txBody>
          <a:bodyPr wrap="square">
            <a:spAutoFit/>
          </a:bodyPr>
          <a:lstStyle/>
          <a:p>
            <a:pPr algn="r">
              <a:lnSpc>
                <a:spcPct val="90000"/>
              </a:lnSpc>
            </a:pPr>
            <a:r>
              <a:rPr lang="en-US" sz="1600" noProof="0">
                <a:solidFill>
                  <a:schemeClr val="tx1">
                    <a:lumMod val="75000"/>
                    <a:lumOff val="25000"/>
                  </a:schemeClr>
                </a:solidFill>
              </a:rPr>
              <a:t>Videos and online courses follow, while more formal or structured options appear less common. A notable share of respondents provided no learning source, highlighting substantial missing information. Developers overall lean toward documentation and self-directed online learning.</a:t>
            </a:r>
          </a:p>
        </p:txBody>
      </p:sp>
      <p:sp>
        <p:nvSpPr>
          <p:cNvPr id="12" name="TextBox 11">
            <a:extLst>
              <a:ext uri="{FF2B5EF4-FFF2-40B4-BE49-F238E27FC236}">
                <a16:creationId xmlns:a16="http://schemas.microsoft.com/office/drawing/2014/main" id="{374A0361-B928-3666-588D-7830638486C4}"/>
              </a:ext>
            </a:extLst>
          </p:cNvPr>
          <p:cNvSpPr txBox="1"/>
          <p:nvPr/>
        </p:nvSpPr>
        <p:spPr>
          <a:xfrm>
            <a:off x="3959056" y="2000544"/>
            <a:ext cx="5500026" cy="830997"/>
          </a:xfrm>
          <a:prstGeom prst="rect">
            <a:avLst/>
          </a:prstGeom>
          <a:noFill/>
        </p:spPr>
        <p:txBody>
          <a:bodyPr wrap="square">
            <a:spAutoFit/>
          </a:bodyPr>
          <a:lstStyle/>
          <a:p>
            <a:pPr algn="r"/>
            <a:r>
              <a:rPr lang="en-US" sz="1600" b="1" noProof="0">
                <a:solidFill>
                  <a:schemeClr val="tx1">
                    <a:lumMod val="75000"/>
                    <a:lumOff val="25000"/>
                  </a:schemeClr>
                </a:solidFill>
              </a:rPr>
              <a:t>Insights:</a:t>
            </a:r>
            <a:r>
              <a:rPr lang="en-US" sz="1600" noProof="0">
                <a:solidFill>
                  <a:schemeClr val="tx1">
                    <a:lumMod val="75000"/>
                    <a:lumOff val="25000"/>
                  </a:schemeClr>
                </a:solidFill>
              </a:rPr>
              <a:t> Technical documentation is the most relied-on learning source, with other online resources, like search, forums, and community platforms, also widely used</a:t>
            </a:r>
            <a:r>
              <a:rPr lang="en-US" sz="1600" noProof="0"/>
              <a:t>. </a:t>
            </a:r>
          </a:p>
        </p:txBody>
      </p:sp>
    </p:spTree>
    <p:extLst>
      <p:ext uri="{BB962C8B-B14F-4D97-AF65-F5344CB8AC3E}">
        <p14:creationId xmlns:p14="http://schemas.microsoft.com/office/powerpoint/2010/main" val="143130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5EB617-A570-CB9A-CDB1-653915F36123}"/>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3"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Isosceles Triangle 2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Isosceles Triangle 2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13" name="Rectangle 12">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4" name="Group 13">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30" name="Straight Connector 29">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8"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4" name="Isosceles Triangle 3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9"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6" name="Isosceles Triangle 3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10" name="Title 9">
            <a:extLst>
              <a:ext uri="{FF2B5EF4-FFF2-40B4-BE49-F238E27FC236}">
                <a16:creationId xmlns:a16="http://schemas.microsoft.com/office/drawing/2014/main" id="{13B0BF27-AF62-C3D6-8C8E-05A9DD00420A}"/>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a:t>3</a:t>
            </a:r>
            <a:r>
              <a:rPr lang="en-US" sz="5400" noProof="0"/>
              <a:t>. Data preparation</a:t>
            </a:r>
            <a:br>
              <a:rPr lang="en-US" sz="5400" noProof="0"/>
            </a:br>
            <a:r>
              <a:rPr lang="en-US" sz="3200" noProof="0">
                <a:solidFill>
                  <a:srgbClr val="EAA748"/>
                </a:solidFill>
              </a:rPr>
              <a:t>BASIC PREPROCESSING</a:t>
            </a:r>
            <a:endParaRPr lang="en-US" sz="5400" noProof="0"/>
          </a:p>
        </p:txBody>
      </p:sp>
      <p:sp>
        <p:nvSpPr>
          <p:cNvPr id="38" name="Freeform: Shape 3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4" name="TextBox 3">
            <a:extLst>
              <a:ext uri="{FF2B5EF4-FFF2-40B4-BE49-F238E27FC236}">
                <a16:creationId xmlns:a16="http://schemas.microsoft.com/office/drawing/2014/main" id="{C843C570-B74D-3AAD-BE43-B76DFADA0CBE}"/>
              </a:ext>
            </a:extLst>
          </p:cNvPr>
          <p:cNvSpPr txBox="1"/>
          <p:nvPr/>
        </p:nvSpPr>
        <p:spPr>
          <a:xfrm>
            <a:off x="11669486" y="2786743"/>
            <a:ext cx="184731" cy="369332"/>
          </a:xfrm>
          <a:prstGeom prst="rect">
            <a:avLst/>
          </a:prstGeom>
          <a:noFill/>
        </p:spPr>
        <p:txBody>
          <a:bodyPr wrap="none" rtlCol="0">
            <a:spAutoFit/>
          </a:bodyPr>
          <a:lstStyle/>
          <a:p>
            <a:endParaRPr lang="en-US" noProof="0"/>
          </a:p>
        </p:txBody>
      </p:sp>
      <p:sp>
        <p:nvSpPr>
          <p:cNvPr id="44" name="Slide Number Placeholder 43">
            <a:extLst>
              <a:ext uri="{FF2B5EF4-FFF2-40B4-BE49-F238E27FC236}">
                <a16:creationId xmlns:a16="http://schemas.microsoft.com/office/drawing/2014/main" id="{8CD3C073-761E-FCDF-89C8-E10CFF18AB43}"/>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35</a:t>
            </a:fld>
            <a:endParaRPr lang="en-US" noProof="0"/>
          </a:p>
        </p:txBody>
      </p:sp>
    </p:spTree>
    <p:extLst>
      <p:ext uri="{BB962C8B-B14F-4D97-AF65-F5344CB8AC3E}">
        <p14:creationId xmlns:p14="http://schemas.microsoft.com/office/powerpoint/2010/main" val="259598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C30570-C8DF-29BF-F4E9-C778E5A6363C}"/>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36</a:t>
            </a:fld>
            <a:endParaRPr lang="en-US" noProof="0"/>
          </a:p>
        </p:txBody>
      </p:sp>
      <p:sp>
        <p:nvSpPr>
          <p:cNvPr id="17" name="CasellaDiTesto 16">
            <a:extLst>
              <a:ext uri="{FF2B5EF4-FFF2-40B4-BE49-F238E27FC236}">
                <a16:creationId xmlns:a16="http://schemas.microsoft.com/office/drawing/2014/main" id="{949486A2-F09C-67D6-051E-0C3A01945F64}"/>
              </a:ext>
            </a:extLst>
          </p:cNvPr>
          <p:cNvSpPr txBox="1"/>
          <p:nvPr/>
        </p:nvSpPr>
        <p:spPr>
          <a:xfrm>
            <a:off x="2035629" y="1875914"/>
            <a:ext cx="7007518" cy="2831544"/>
          </a:xfrm>
          <a:prstGeom prst="rect">
            <a:avLst/>
          </a:prstGeom>
          <a:noFill/>
        </p:spPr>
        <p:txBody>
          <a:bodyPr wrap="square">
            <a:spAutoFit/>
          </a:bodyPr>
          <a:lstStyle/>
          <a:p>
            <a:r>
              <a:rPr lang="en-US" sz="1500" noProof="0">
                <a:solidFill>
                  <a:schemeClr val="tx1">
                    <a:lumMod val="75000"/>
                    <a:lumOff val="25000"/>
                  </a:schemeClr>
                </a:solidFill>
              </a:rPr>
              <a:t>The data preparation phase ensures that the dataset is clean, coherent, and ready for modeling. Given the heterogeneous structure of the Stack Overflow survey, comprising numerical fields, </a:t>
            </a:r>
            <a:r>
              <a:rPr lang="en-US" sz="1500" b="1" noProof="0">
                <a:solidFill>
                  <a:schemeClr val="tx1">
                    <a:lumMod val="75000"/>
                    <a:lumOff val="25000"/>
                  </a:schemeClr>
                </a:solidFill>
              </a:rPr>
              <a:t>single-select categorical variables</a:t>
            </a:r>
            <a:r>
              <a:rPr lang="en-US" sz="1500" noProof="0">
                <a:solidFill>
                  <a:schemeClr val="tx1">
                    <a:lumMod val="75000"/>
                    <a:lumOff val="25000"/>
                  </a:schemeClr>
                </a:solidFill>
              </a:rPr>
              <a:t>, and </a:t>
            </a:r>
            <a:r>
              <a:rPr lang="en-US" sz="1500" b="1" noProof="0">
                <a:solidFill>
                  <a:schemeClr val="tx1">
                    <a:lumMod val="75000"/>
                    <a:lumOff val="25000"/>
                  </a:schemeClr>
                </a:solidFill>
              </a:rPr>
              <a:t>multi-select categorical variable</a:t>
            </a:r>
            <a:r>
              <a:rPr lang="en-US" sz="1500" noProof="0">
                <a:solidFill>
                  <a:schemeClr val="tx1">
                    <a:lumMod val="75000"/>
                    <a:lumOff val="25000"/>
                  </a:schemeClr>
                </a:solidFill>
              </a:rPr>
              <a:t>, </a:t>
            </a:r>
            <a:r>
              <a:rPr lang="en-US" sz="1500" b="1" noProof="0">
                <a:solidFill>
                  <a:schemeClr val="tx1">
                    <a:lumMod val="75000"/>
                    <a:lumOff val="25000"/>
                  </a:schemeClr>
                </a:solidFill>
              </a:rPr>
              <a:t>different preprocessing strategies are required</a:t>
            </a:r>
            <a:r>
              <a:rPr lang="en-US" sz="1500" noProof="0">
                <a:solidFill>
                  <a:schemeClr val="tx1">
                    <a:lumMod val="75000"/>
                    <a:lumOff val="25000"/>
                  </a:schemeClr>
                </a:solidFill>
              </a:rPr>
              <a:t>. This stage focuses on </a:t>
            </a:r>
            <a:r>
              <a:rPr lang="en-US" sz="1500" b="1" noProof="0">
                <a:solidFill>
                  <a:schemeClr val="tx1">
                    <a:lumMod val="75000"/>
                    <a:lumOff val="25000"/>
                  </a:schemeClr>
                </a:solidFill>
              </a:rPr>
              <a:t>standardizing numerical formats</a:t>
            </a:r>
            <a:r>
              <a:rPr lang="en-US" sz="1500" noProof="0">
                <a:solidFill>
                  <a:schemeClr val="tx1">
                    <a:lumMod val="75000"/>
                    <a:lumOff val="25000"/>
                  </a:schemeClr>
                </a:solidFill>
              </a:rPr>
              <a:t>, </a:t>
            </a:r>
            <a:r>
              <a:rPr lang="en-US" sz="1500" b="1" noProof="0">
                <a:solidFill>
                  <a:schemeClr val="tx1">
                    <a:lumMod val="75000"/>
                    <a:lumOff val="25000"/>
                  </a:schemeClr>
                </a:solidFill>
              </a:rPr>
              <a:t>handling missing values</a:t>
            </a:r>
            <a:r>
              <a:rPr lang="en-US" sz="1500" noProof="0">
                <a:solidFill>
                  <a:schemeClr val="tx1">
                    <a:lumMod val="75000"/>
                    <a:lumOff val="25000"/>
                  </a:schemeClr>
                </a:solidFill>
              </a:rPr>
              <a:t>, and </a:t>
            </a:r>
            <a:r>
              <a:rPr lang="en-US" sz="1500" b="1" noProof="0">
                <a:solidFill>
                  <a:schemeClr val="tx1">
                    <a:lumMod val="75000"/>
                    <a:lumOff val="25000"/>
                  </a:schemeClr>
                </a:solidFill>
              </a:rPr>
              <a:t>restructuring multi-response fields </a:t>
            </a:r>
            <a:r>
              <a:rPr lang="en-US" sz="1500" noProof="0">
                <a:solidFill>
                  <a:schemeClr val="tx1">
                    <a:lumMod val="75000"/>
                    <a:lumOff val="25000"/>
                  </a:schemeClr>
                </a:solidFill>
              </a:rPr>
              <a:t>while retaining only the </a:t>
            </a:r>
            <a:r>
              <a:rPr lang="en-US" sz="1500" b="1" noProof="0">
                <a:solidFill>
                  <a:schemeClr val="tx1">
                    <a:lumMod val="75000"/>
                    <a:lumOff val="25000"/>
                  </a:schemeClr>
                </a:solidFill>
              </a:rPr>
              <a:t>variables relevant </a:t>
            </a:r>
            <a:r>
              <a:rPr lang="en-US" sz="1500" noProof="0">
                <a:solidFill>
                  <a:schemeClr val="tx1">
                    <a:lumMod val="75000"/>
                    <a:lumOff val="25000"/>
                  </a:schemeClr>
                </a:solidFill>
              </a:rPr>
              <a:t>to the research question. Since tree-based models naturally handle categorical attributes without one-hot encoding, preprocessing remains minimal and targeted, preserving information while ensuring consistency across features.</a:t>
            </a:r>
          </a:p>
          <a:p>
            <a:endParaRPr lang="en-US" sz="1400">
              <a:solidFill>
                <a:schemeClr val="tx1">
                  <a:lumMod val="65000"/>
                  <a:lumOff val="35000"/>
                </a:schemeClr>
              </a:solidFill>
            </a:endParaRPr>
          </a:p>
          <a:p>
            <a:endParaRPr lang="en-US" sz="1400" noProof="0">
              <a:solidFill>
                <a:schemeClr val="tx1">
                  <a:lumMod val="65000"/>
                  <a:lumOff val="35000"/>
                </a:schemeClr>
              </a:solidFill>
            </a:endParaRPr>
          </a:p>
        </p:txBody>
      </p:sp>
      <p:sp>
        <p:nvSpPr>
          <p:cNvPr id="24" name="CasellaDiTesto 23">
            <a:extLst>
              <a:ext uri="{FF2B5EF4-FFF2-40B4-BE49-F238E27FC236}">
                <a16:creationId xmlns:a16="http://schemas.microsoft.com/office/drawing/2014/main" id="{F8A78CFC-13EC-5096-DD55-BD8D619229F8}"/>
              </a:ext>
            </a:extLst>
          </p:cNvPr>
          <p:cNvSpPr txBox="1"/>
          <p:nvPr/>
        </p:nvSpPr>
        <p:spPr>
          <a:xfrm>
            <a:off x="2035628" y="4538556"/>
            <a:ext cx="7135266" cy="1015663"/>
          </a:xfrm>
          <a:prstGeom prst="rect">
            <a:avLst/>
          </a:prstGeom>
          <a:noFill/>
        </p:spPr>
        <p:txBody>
          <a:bodyPr wrap="square">
            <a:spAutoFit/>
          </a:bodyPr>
          <a:lstStyle/>
          <a:p>
            <a:r>
              <a:rPr lang="en-US" sz="1500" noProof="0">
                <a:solidFill>
                  <a:schemeClr val="tx1">
                    <a:lumMod val="75000"/>
                    <a:lumOff val="25000"/>
                  </a:schemeClr>
                </a:solidFill>
                <a:cs typeface="Calibri" panose="020F0502020204030204" pitchFamily="34" charset="0"/>
              </a:rPr>
              <a:t>Additional preparation is required for regression models and ANN. Multi-level categorical variables are one-hot encoded, and reference categories are removed to prevent multicollinearity. Numerical predictors are normalized to ensure comparable scaling when fitting linear and polynomial terms.</a:t>
            </a:r>
          </a:p>
        </p:txBody>
      </p:sp>
      <p:sp>
        <p:nvSpPr>
          <p:cNvPr id="28" name="Titolo 1">
            <a:extLst>
              <a:ext uri="{FF2B5EF4-FFF2-40B4-BE49-F238E27FC236}">
                <a16:creationId xmlns:a16="http://schemas.microsoft.com/office/drawing/2014/main" id="{0E2DD8A3-3D88-A26F-DD10-6924DBBCD324}"/>
              </a:ext>
            </a:extLst>
          </p:cNvPr>
          <p:cNvSpPr txBox="1">
            <a:spLocks/>
          </p:cNvSpPr>
          <p:nvPr/>
        </p:nvSpPr>
        <p:spPr>
          <a:xfrm>
            <a:off x="677334" y="609600"/>
            <a:ext cx="8596668" cy="701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a:solidFill>
                  <a:srgbClr val="EAA748"/>
                </a:solidFill>
              </a:rPr>
              <a:t>Overview</a:t>
            </a:r>
            <a:r>
              <a:rPr lang="en-US" sz="3600" noProof="0">
                <a:solidFill>
                  <a:srgbClr val="657DB9"/>
                </a:solidFill>
              </a:rPr>
              <a:t> </a:t>
            </a:r>
            <a:r>
              <a:rPr lang="en-US" sz="3600" noProof="0">
                <a:solidFill>
                  <a:srgbClr val="EAA748"/>
                </a:solidFill>
              </a:rPr>
              <a:t>of data preparation</a:t>
            </a:r>
          </a:p>
        </p:txBody>
      </p:sp>
      <p:pic>
        <p:nvPicPr>
          <p:cNvPr id="4" name="Picture 3">
            <a:extLst>
              <a:ext uri="{FF2B5EF4-FFF2-40B4-BE49-F238E27FC236}">
                <a16:creationId xmlns:a16="http://schemas.microsoft.com/office/drawing/2014/main" id="{7198A77B-5F63-38A7-9EE9-12DC6D090F42}"/>
              </a:ext>
            </a:extLst>
          </p:cNvPr>
          <p:cNvPicPr>
            <a:picLocks noChangeAspect="1"/>
          </p:cNvPicPr>
          <p:nvPr/>
        </p:nvPicPr>
        <p:blipFill>
          <a:blip r:embed="rId3"/>
          <a:stretch>
            <a:fillRect/>
          </a:stretch>
        </p:blipFill>
        <p:spPr>
          <a:xfrm>
            <a:off x="503175" y="1944973"/>
            <a:ext cx="1504662" cy="1484027"/>
          </a:xfrm>
          <a:prstGeom prst="rect">
            <a:avLst/>
          </a:prstGeom>
        </p:spPr>
      </p:pic>
      <p:pic>
        <p:nvPicPr>
          <p:cNvPr id="6" name="Picture 5">
            <a:extLst>
              <a:ext uri="{FF2B5EF4-FFF2-40B4-BE49-F238E27FC236}">
                <a16:creationId xmlns:a16="http://schemas.microsoft.com/office/drawing/2014/main" id="{75A6E461-3BC4-953B-D4FC-009AE5EBE325}"/>
              </a:ext>
            </a:extLst>
          </p:cNvPr>
          <p:cNvPicPr>
            <a:picLocks noChangeAspect="1"/>
          </p:cNvPicPr>
          <p:nvPr/>
        </p:nvPicPr>
        <p:blipFill>
          <a:blip r:embed="rId4"/>
          <a:stretch>
            <a:fillRect/>
          </a:stretch>
        </p:blipFill>
        <p:spPr>
          <a:xfrm>
            <a:off x="503175" y="4026938"/>
            <a:ext cx="1612907" cy="1484027"/>
          </a:xfrm>
          <a:prstGeom prst="rect">
            <a:avLst/>
          </a:prstGeom>
        </p:spPr>
      </p:pic>
    </p:spTree>
    <p:extLst>
      <p:ext uri="{BB962C8B-B14F-4D97-AF65-F5344CB8AC3E}">
        <p14:creationId xmlns:p14="http://schemas.microsoft.com/office/powerpoint/2010/main" val="2168031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24CB3-FB82-0DB1-4629-47C8210A4AD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1C21CD0-5283-5DB4-4816-353ADF0617B7}"/>
              </a:ext>
            </a:extLst>
          </p:cNvPr>
          <p:cNvSpPr>
            <a:spLocks noGrp="1"/>
          </p:cNvSpPr>
          <p:nvPr>
            <p:ph type="title"/>
          </p:nvPr>
        </p:nvSpPr>
        <p:spPr>
          <a:xfrm>
            <a:off x="677334" y="661012"/>
            <a:ext cx="8596668" cy="672936"/>
          </a:xfrm>
        </p:spPr>
        <p:txBody>
          <a:bodyPr>
            <a:normAutofit/>
          </a:bodyPr>
          <a:lstStyle/>
          <a:p>
            <a:r>
              <a:rPr lang="en-US" noProof="0">
                <a:solidFill>
                  <a:srgbClr val="EAA748"/>
                </a:solidFill>
              </a:rPr>
              <a:t>Filtering observations</a:t>
            </a:r>
          </a:p>
        </p:txBody>
      </p:sp>
      <p:sp>
        <p:nvSpPr>
          <p:cNvPr id="11" name="Slide Number Placeholder 10">
            <a:extLst>
              <a:ext uri="{FF2B5EF4-FFF2-40B4-BE49-F238E27FC236}">
                <a16:creationId xmlns:a16="http://schemas.microsoft.com/office/drawing/2014/main" id="{8CA3340E-E4DD-F4B2-2E75-CE0669B48224}"/>
              </a:ext>
            </a:extLst>
          </p:cNvPr>
          <p:cNvSpPr>
            <a:spLocks noGrp="1"/>
          </p:cNvSpPr>
          <p:nvPr>
            <p:ph type="sldNum" sz="quarter" idx="4294967295"/>
          </p:nvPr>
        </p:nvSpPr>
        <p:spPr>
          <a:xfrm>
            <a:off x="8590663" y="6263328"/>
            <a:ext cx="683339" cy="365125"/>
          </a:xfrm>
        </p:spPr>
        <p:txBody>
          <a:bodyPr/>
          <a:lstStyle/>
          <a:p>
            <a:fld id="{250650D2-30E5-7247-A12B-70384019356E}" type="slidenum">
              <a:rPr lang="en-US" noProof="0" smtClean="0"/>
              <a:t>37</a:t>
            </a:fld>
            <a:endParaRPr lang="en-US" noProof="0"/>
          </a:p>
        </p:txBody>
      </p:sp>
      <p:pic>
        <p:nvPicPr>
          <p:cNvPr id="6" name="Picture 5">
            <a:extLst>
              <a:ext uri="{FF2B5EF4-FFF2-40B4-BE49-F238E27FC236}">
                <a16:creationId xmlns:a16="http://schemas.microsoft.com/office/drawing/2014/main" id="{80D056BC-105E-259A-D145-A3886D8E95CB}"/>
              </a:ext>
            </a:extLst>
          </p:cNvPr>
          <p:cNvPicPr>
            <a:picLocks noChangeAspect="1"/>
          </p:cNvPicPr>
          <p:nvPr/>
        </p:nvPicPr>
        <p:blipFill>
          <a:blip r:embed="rId2"/>
          <a:stretch>
            <a:fillRect/>
          </a:stretch>
        </p:blipFill>
        <p:spPr>
          <a:xfrm>
            <a:off x="852782" y="2053922"/>
            <a:ext cx="4554071" cy="2416976"/>
          </a:xfrm>
          <a:prstGeom prst="rect">
            <a:avLst/>
          </a:prstGeom>
        </p:spPr>
      </p:pic>
      <p:sp>
        <p:nvSpPr>
          <p:cNvPr id="10" name="TextBox 9">
            <a:extLst>
              <a:ext uri="{FF2B5EF4-FFF2-40B4-BE49-F238E27FC236}">
                <a16:creationId xmlns:a16="http://schemas.microsoft.com/office/drawing/2014/main" id="{C04EF0A6-A405-D4AB-ACB2-261236751841}"/>
              </a:ext>
            </a:extLst>
          </p:cNvPr>
          <p:cNvSpPr txBox="1"/>
          <p:nvPr/>
        </p:nvSpPr>
        <p:spPr>
          <a:xfrm>
            <a:off x="5785773" y="1733350"/>
            <a:ext cx="3644474" cy="2800767"/>
          </a:xfrm>
          <a:prstGeom prst="rect">
            <a:avLst/>
          </a:prstGeom>
          <a:noFill/>
        </p:spPr>
        <p:txBody>
          <a:bodyPr wrap="square">
            <a:spAutoFit/>
          </a:bodyPr>
          <a:lstStyle/>
          <a:p>
            <a:pPr marL="342900" indent="-342900">
              <a:buFont typeface="+mj-lt"/>
              <a:buAutoNum type="arabicPeriod"/>
            </a:pPr>
            <a:r>
              <a:rPr lang="en-US" sz="1600" noProof="0">
                <a:solidFill>
                  <a:schemeClr val="tx1">
                    <a:lumMod val="75000"/>
                    <a:lumOff val="25000"/>
                  </a:schemeClr>
                </a:solidFill>
              </a:rPr>
              <a:t>Refined the target variable </a:t>
            </a:r>
            <a:r>
              <a:rPr lang="en-US" sz="1600" b="1" noProof="0" err="1">
                <a:solidFill>
                  <a:schemeClr val="tx1">
                    <a:lumMod val="75000"/>
                    <a:lumOff val="25000"/>
                  </a:schemeClr>
                </a:solidFill>
              </a:rPr>
              <a:t>ConvertedCompYearly</a:t>
            </a:r>
            <a:r>
              <a:rPr lang="en-US" sz="1600" noProof="0">
                <a:solidFill>
                  <a:schemeClr val="tx1">
                    <a:lumMod val="75000"/>
                    <a:lumOff val="25000"/>
                  </a:schemeClr>
                </a:solidFill>
              </a:rPr>
              <a:t> based on insights from the univariate analysis </a:t>
            </a:r>
            <a:r>
              <a:rPr lang="en-US" sz="1600" noProof="0"/>
              <a:t>(</a:t>
            </a:r>
            <a:r>
              <a:rPr lang="en-US" sz="1600" noProof="0">
                <a:hlinkClick r:id="rId3" action="ppaction://hlinksldjump"/>
              </a:rPr>
              <a:t>see Univariate analysis of target var</a:t>
            </a:r>
            <a:r>
              <a:rPr lang="en-US" sz="1600" noProof="0"/>
              <a:t>). </a:t>
            </a:r>
          </a:p>
          <a:p>
            <a:endParaRPr lang="en-US" sz="1600" noProof="0">
              <a:solidFill>
                <a:schemeClr val="tx1">
                  <a:lumMod val="75000"/>
                  <a:lumOff val="25000"/>
                </a:schemeClr>
              </a:solidFill>
            </a:endParaRPr>
          </a:p>
          <a:p>
            <a:pPr marL="342900" indent="-342900">
              <a:buFont typeface="+mj-lt"/>
              <a:buAutoNum type="arabicPeriod" startAt="2"/>
            </a:pPr>
            <a:r>
              <a:rPr lang="en-US" sz="1600">
                <a:solidFill>
                  <a:schemeClr val="tx1">
                    <a:lumMod val="75000"/>
                    <a:lumOff val="25000"/>
                  </a:schemeClr>
                </a:solidFill>
              </a:rPr>
              <a:t>Used the </a:t>
            </a:r>
            <a:r>
              <a:rPr lang="en-US" sz="1600" b="1">
                <a:solidFill>
                  <a:schemeClr val="tx1">
                    <a:lumMod val="75000"/>
                    <a:lumOff val="25000"/>
                  </a:schemeClr>
                </a:solidFill>
              </a:rPr>
              <a:t>Number to String</a:t>
            </a:r>
            <a:r>
              <a:rPr lang="en-US" sz="1600">
                <a:solidFill>
                  <a:schemeClr val="tx1">
                    <a:lumMod val="75000"/>
                    <a:lumOff val="25000"/>
                  </a:schemeClr>
                </a:solidFill>
              </a:rPr>
              <a:t> node (and corresponding conversions) to ensure consistent handling of numerical fields before filtering with various Rule Engines.</a:t>
            </a:r>
          </a:p>
        </p:txBody>
      </p:sp>
      <p:sp>
        <p:nvSpPr>
          <p:cNvPr id="12" name="TextBox 11">
            <a:extLst>
              <a:ext uri="{FF2B5EF4-FFF2-40B4-BE49-F238E27FC236}">
                <a16:creationId xmlns:a16="http://schemas.microsoft.com/office/drawing/2014/main" id="{EDE46490-EBEE-3293-947F-6BA71254187F}"/>
              </a:ext>
            </a:extLst>
          </p:cNvPr>
          <p:cNvSpPr txBox="1"/>
          <p:nvPr/>
        </p:nvSpPr>
        <p:spPr>
          <a:xfrm>
            <a:off x="584946" y="4662890"/>
            <a:ext cx="8948668" cy="1600438"/>
          </a:xfrm>
          <a:prstGeom prst="rect">
            <a:avLst/>
          </a:prstGeom>
          <a:noFill/>
        </p:spPr>
        <p:txBody>
          <a:bodyPr wrap="square" rtlCol="0">
            <a:spAutoFit/>
          </a:bodyPr>
          <a:lstStyle/>
          <a:p>
            <a:pPr marL="342900" indent="-342900">
              <a:buFont typeface="+mj-lt"/>
              <a:buAutoNum type="arabicPeriod" startAt="3"/>
            </a:pPr>
            <a:r>
              <a:rPr lang="en-US" sz="1600">
                <a:solidFill>
                  <a:schemeClr val="tx1">
                    <a:lumMod val="75000"/>
                    <a:lumOff val="25000"/>
                  </a:schemeClr>
                </a:solidFill>
              </a:rPr>
              <a:t>Then we used Row Filter to keep only relevant respondents based on our research question: </a:t>
            </a:r>
          </a:p>
          <a:p>
            <a:pPr marL="742950" lvl="1" indent="-285750">
              <a:buFont typeface="Arial" panose="020B0604020202020204" pitchFamily="34" charset="0"/>
              <a:buChar char="•"/>
            </a:pPr>
            <a:r>
              <a:rPr lang="en-US" sz="1600" err="1">
                <a:solidFill>
                  <a:schemeClr val="tx1">
                    <a:lumMod val="75000"/>
                    <a:lumOff val="25000"/>
                  </a:schemeClr>
                </a:solidFill>
              </a:rPr>
              <a:t>ConvertedCompYearly</a:t>
            </a:r>
            <a:r>
              <a:rPr lang="en-US" sz="1600">
                <a:solidFill>
                  <a:schemeClr val="tx1">
                    <a:lumMod val="75000"/>
                    <a:lumOff val="25000"/>
                  </a:schemeClr>
                </a:solidFill>
              </a:rPr>
              <a:t> (point 1) </a:t>
            </a:r>
          </a:p>
          <a:p>
            <a:pPr marL="742950" lvl="1" indent="-285750">
              <a:buFont typeface="Arial" panose="020B0604020202020204" pitchFamily="34" charset="0"/>
              <a:buChar char="•"/>
            </a:pPr>
            <a:r>
              <a:rPr lang="en-US" sz="1600" b="1">
                <a:solidFill>
                  <a:schemeClr val="tx1">
                    <a:lumMod val="75000"/>
                    <a:lumOff val="25000"/>
                  </a:schemeClr>
                </a:solidFill>
              </a:rPr>
              <a:t>Employed</a:t>
            </a:r>
            <a:r>
              <a:rPr lang="en-US" sz="1600">
                <a:solidFill>
                  <a:schemeClr val="tx1">
                    <a:lumMod val="75000"/>
                    <a:lumOff val="25000"/>
                  </a:schemeClr>
                </a:solidFill>
              </a:rPr>
              <a:t> variable: </a:t>
            </a:r>
            <a:r>
              <a:rPr lang="en-US" sz="1600" i="1">
                <a:solidFill>
                  <a:schemeClr val="tx1">
                    <a:lumMod val="75000"/>
                    <a:lumOff val="25000"/>
                  </a:schemeClr>
                </a:solidFill>
              </a:rPr>
              <a:t>Retired</a:t>
            </a:r>
            <a:r>
              <a:rPr lang="en-US" sz="1600">
                <a:solidFill>
                  <a:schemeClr val="tx1">
                    <a:lumMod val="75000"/>
                    <a:lumOff val="25000"/>
                  </a:schemeClr>
                </a:solidFill>
              </a:rPr>
              <a:t>, </a:t>
            </a:r>
            <a:r>
              <a:rPr lang="en-US" sz="1600" i="1">
                <a:solidFill>
                  <a:schemeClr val="tx1">
                    <a:lumMod val="75000"/>
                    <a:lumOff val="25000"/>
                  </a:schemeClr>
                </a:solidFill>
              </a:rPr>
              <a:t>Student</a:t>
            </a:r>
            <a:r>
              <a:rPr lang="en-US" sz="1600">
                <a:solidFill>
                  <a:schemeClr val="tx1">
                    <a:lumMod val="75000"/>
                    <a:lumOff val="25000"/>
                  </a:schemeClr>
                </a:solidFill>
              </a:rPr>
              <a:t>, </a:t>
            </a:r>
            <a:r>
              <a:rPr lang="en-US" sz="1600" i="1">
                <a:solidFill>
                  <a:schemeClr val="tx1">
                    <a:lumMod val="75000"/>
                    <a:lumOff val="25000"/>
                  </a:schemeClr>
                </a:solidFill>
              </a:rPr>
              <a:t>Not employed</a:t>
            </a:r>
            <a:r>
              <a:rPr lang="en-US" sz="1600">
                <a:solidFill>
                  <a:schemeClr val="tx1">
                    <a:lumMod val="75000"/>
                    <a:lumOff val="25000"/>
                  </a:schemeClr>
                </a:solidFill>
              </a:rPr>
              <a:t>, </a:t>
            </a:r>
            <a:r>
              <a:rPr lang="en-US" sz="1600" i="1">
                <a:solidFill>
                  <a:schemeClr val="tx1">
                    <a:lumMod val="75000"/>
                    <a:lumOff val="25000"/>
                  </a:schemeClr>
                </a:solidFill>
              </a:rPr>
              <a:t>Prefer not to say</a:t>
            </a:r>
          </a:p>
          <a:p>
            <a:pPr marL="742950" lvl="1" indent="-285750">
              <a:buFont typeface="Arial" panose="020B0604020202020204" pitchFamily="34" charset="0"/>
              <a:buChar char="•"/>
            </a:pPr>
            <a:r>
              <a:rPr lang="en-US" sz="1600" b="1">
                <a:solidFill>
                  <a:schemeClr val="tx1">
                    <a:lumMod val="75000"/>
                    <a:lumOff val="25000"/>
                  </a:schemeClr>
                </a:solidFill>
              </a:rPr>
              <a:t>Age</a:t>
            </a:r>
            <a:r>
              <a:rPr lang="en-US" sz="1600">
                <a:solidFill>
                  <a:schemeClr val="tx1">
                    <a:lumMod val="75000"/>
                    <a:lumOff val="25000"/>
                  </a:schemeClr>
                </a:solidFill>
              </a:rPr>
              <a:t> variable: </a:t>
            </a:r>
            <a:r>
              <a:rPr lang="en-US" sz="1600" i="1">
                <a:solidFill>
                  <a:schemeClr val="tx1">
                    <a:lumMod val="75000"/>
                    <a:lumOff val="25000"/>
                  </a:schemeClr>
                </a:solidFill>
              </a:rPr>
              <a:t>Prefer not to say  </a:t>
            </a:r>
          </a:p>
          <a:p>
            <a:pPr marL="742950" lvl="1" indent="-285750">
              <a:buFont typeface="Arial" panose="020B0604020202020204" pitchFamily="34" charset="0"/>
              <a:buChar char="•"/>
            </a:pPr>
            <a:endParaRPr lang="en-US" sz="1600"/>
          </a:p>
          <a:p>
            <a:endParaRPr lang="en-US"/>
          </a:p>
        </p:txBody>
      </p:sp>
    </p:spTree>
    <p:extLst>
      <p:ext uri="{BB962C8B-B14F-4D97-AF65-F5344CB8AC3E}">
        <p14:creationId xmlns:p14="http://schemas.microsoft.com/office/powerpoint/2010/main" val="1130916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E8FBD-D196-6EEC-0CC4-0C4543BF69F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1AE220-6F14-3FD8-E62F-5CDEE7C171FE}"/>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38</a:t>
            </a:fld>
            <a:endParaRPr lang="en-US" noProof="0"/>
          </a:p>
        </p:txBody>
      </p:sp>
      <p:sp>
        <p:nvSpPr>
          <p:cNvPr id="8" name="Titolo 1">
            <a:extLst>
              <a:ext uri="{FF2B5EF4-FFF2-40B4-BE49-F238E27FC236}">
                <a16:creationId xmlns:a16="http://schemas.microsoft.com/office/drawing/2014/main" id="{338410FB-ABED-2064-D51F-29F0C4A279D4}"/>
              </a:ext>
            </a:extLst>
          </p:cNvPr>
          <p:cNvSpPr txBox="1">
            <a:spLocks/>
          </p:cNvSpPr>
          <p:nvPr/>
        </p:nvSpPr>
        <p:spPr>
          <a:xfrm>
            <a:off x="677334" y="609600"/>
            <a:ext cx="8596668" cy="7014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a:solidFill>
                  <a:srgbClr val="EAA748"/>
                </a:solidFill>
              </a:rPr>
              <a:t>Filtering missing and irrelevant variables</a:t>
            </a:r>
          </a:p>
        </p:txBody>
      </p:sp>
      <p:pic>
        <p:nvPicPr>
          <p:cNvPr id="5" name="Picture 4">
            <a:extLst>
              <a:ext uri="{FF2B5EF4-FFF2-40B4-BE49-F238E27FC236}">
                <a16:creationId xmlns:a16="http://schemas.microsoft.com/office/drawing/2014/main" id="{39C83A7E-5735-FDF8-FFCD-0A72EAE79DE4}"/>
              </a:ext>
            </a:extLst>
          </p:cNvPr>
          <p:cNvPicPr>
            <a:picLocks noChangeAspect="1"/>
          </p:cNvPicPr>
          <p:nvPr/>
        </p:nvPicPr>
        <p:blipFill>
          <a:blip r:embed="rId3"/>
          <a:stretch>
            <a:fillRect/>
          </a:stretch>
        </p:blipFill>
        <p:spPr>
          <a:xfrm>
            <a:off x="5816743" y="1485196"/>
            <a:ext cx="2920857" cy="1599462"/>
          </a:xfrm>
          <a:prstGeom prst="rect">
            <a:avLst/>
          </a:prstGeom>
        </p:spPr>
      </p:pic>
      <p:sp>
        <p:nvSpPr>
          <p:cNvPr id="9" name="TextBox 8">
            <a:extLst>
              <a:ext uri="{FF2B5EF4-FFF2-40B4-BE49-F238E27FC236}">
                <a16:creationId xmlns:a16="http://schemas.microsoft.com/office/drawing/2014/main" id="{2D7F4444-2425-13D1-0617-326FADBBED9A}"/>
              </a:ext>
            </a:extLst>
          </p:cNvPr>
          <p:cNvSpPr txBox="1"/>
          <p:nvPr/>
        </p:nvSpPr>
        <p:spPr>
          <a:xfrm>
            <a:off x="406844" y="3084658"/>
            <a:ext cx="9219755" cy="3293209"/>
          </a:xfrm>
          <a:prstGeom prst="rect">
            <a:avLst/>
          </a:prstGeom>
          <a:noFill/>
        </p:spPr>
        <p:txBody>
          <a:bodyPr wrap="square">
            <a:spAutoFit/>
          </a:bodyPr>
          <a:lstStyle/>
          <a:p>
            <a:pPr marL="342900" indent="-342900">
              <a:buFont typeface="+mj-lt"/>
              <a:buAutoNum type="arabicPeriod" startAt="2"/>
            </a:pPr>
            <a:r>
              <a:rPr lang="en-US" sz="1600">
                <a:solidFill>
                  <a:schemeClr val="tx1">
                    <a:lumMod val="75000"/>
                    <a:lumOff val="25000"/>
                  </a:schemeClr>
                </a:solidFill>
              </a:rPr>
              <a:t>Applied a </a:t>
            </a:r>
            <a:r>
              <a:rPr lang="en-US" sz="1600" b="1">
                <a:solidFill>
                  <a:schemeClr val="tx1">
                    <a:lumMod val="75000"/>
                    <a:lumOff val="25000"/>
                  </a:schemeClr>
                </a:solidFill>
              </a:rPr>
              <a:t>Column Filter </a:t>
            </a:r>
            <a:r>
              <a:rPr lang="en-US" sz="1600">
                <a:solidFill>
                  <a:schemeClr val="tx1">
                    <a:lumMod val="75000"/>
                    <a:lumOff val="25000"/>
                  </a:schemeClr>
                </a:solidFill>
              </a:rPr>
              <a:t>to keep only variables that are </a:t>
            </a:r>
            <a:r>
              <a:rPr lang="en-US" sz="1600" b="1">
                <a:solidFill>
                  <a:schemeClr val="tx1">
                    <a:lumMod val="75000"/>
                    <a:lumOff val="25000"/>
                  </a:schemeClr>
                </a:solidFill>
              </a:rPr>
              <a:t>analytically meaningful, suitable for modelling</a:t>
            </a:r>
            <a:r>
              <a:rPr lang="en-US" sz="1600">
                <a:solidFill>
                  <a:schemeClr val="tx1">
                    <a:lumMod val="75000"/>
                    <a:lumOff val="25000"/>
                  </a:schemeClr>
                </a:solidFill>
              </a:rPr>
              <a:t> and </a:t>
            </a:r>
            <a:r>
              <a:rPr lang="en-US" sz="1600" b="1">
                <a:solidFill>
                  <a:schemeClr val="tx1">
                    <a:lumMod val="75000"/>
                    <a:lumOff val="25000"/>
                  </a:schemeClr>
                </a:solidFill>
              </a:rPr>
              <a:t>coherent with our research question</a:t>
            </a:r>
            <a:r>
              <a:rPr lang="en-US" sz="1600">
                <a:solidFill>
                  <a:schemeClr val="tx1">
                    <a:lumMod val="75000"/>
                    <a:lumOff val="25000"/>
                  </a:schemeClr>
                </a:solidFill>
              </a:rPr>
              <a:t>. This selection was guided by completeness, exploratory analysis, and the expected contribution of each feature to the model’s R² and overall interpretability. Variables showing limited explanatory potential, as well as secondary survey items and endorsement statements, were excluded to avoid noise and redundancy.</a:t>
            </a:r>
          </a:p>
          <a:p>
            <a:pPr marL="0" indent="0">
              <a:buNone/>
            </a:pPr>
            <a:endParaRPr lang="en-US" sz="1600" noProof="0"/>
          </a:p>
          <a:p>
            <a:r>
              <a:rPr lang="en-US" sz="1600" noProof="0">
                <a:solidFill>
                  <a:schemeClr val="tx1">
                    <a:lumMod val="75000"/>
                    <a:lumOff val="25000"/>
                  </a:schemeClr>
                </a:solidFill>
              </a:rPr>
              <a:t>The resulting subset includes core demographic attributes, experience-related measures, AI adoption and behavioral indicators.</a:t>
            </a:r>
          </a:p>
          <a:p>
            <a:endParaRPr lang="en-US" sz="1600">
              <a:solidFill>
                <a:schemeClr val="tx1">
                  <a:lumMod val="75000"/>
                  <a:lumOff val="25000"/>
                </a:schemeClr>
              </a:solidFill>
            </a:endParaRPr>
          </a:p>
          <a:p>
            <a:r>
              <a:rPr lang="en-US" sz="1600" noProof="0">
                <a:solidFill>
                  <a:schemeClr val="tx1">
                    <a:lumMod val="75000"/>
                    <a:lumOff val="25000"/>
                  </a:schemeClr>
                </a:solidFill>
              </a:rPr>
              <a:t>By removing low-quality, incomplete, or irrelevant variables, this combined filtering process reduces dimensionality, enhances dataset stability, and provides a cleaner, more consistent foundation for the subsequent preprocessing and modelling phases.</a:t>
            </a:r>
          </a:p>
        </p:txBody>
      </p:sp>
      <p:sp>
        <p:nvSpPr>
          <p:cNvPr id="11" name="TextBox 10">
            <a:extLst>
              <a:ext uri="{FF2B5EF4-FFF2-40B4-BE49-F238E27FC236}">
                <a16:creationId xmlns:a16="http://schemas.microsoft.com/office/drawing/2014/main" id="{3D19F2D5-0F62-9713-B0BE-8DC10DF2AD59}"/>
              </a:ext>
            </a:extLst>
          </p:cNvPr>
          <p:cNvSpPr txBox="1"/>
          <p:nvPr/>
        </p:nvSpPr>
        <p:spPr>
          <a:xfrm>
            <a:off x="406845" y="1622022"/>
            <a:ext cx="5301805" cy="1569660"/>
          </a:xfrm>
          <a:prstGeom prst="rect">
            <a:avLst/>
          </a:prstGeom>
          <a:noFill/>
        </p:spPr>
        <p:txBody>
          <a:bodyPr wrap="square">
            <a:spAutoFit/>
          </a:bodyPr>
          <a:lstStyle/>
          <a:p>
            <a:pPr marL="342900" indent="-342900">
              <a:buFont typeface="+mj-lt"/>
              <a:buAutoNum type="arabicPeriod"/>
            </a:pPr>
            <a:r>
              <a:rPr lang="en-US" sz="1600" noProof="0">
                <a:solidFill>
                  <a:schemeClr val="tx1">
                    <a:lumMod val="75000"/>
                    <a:lumOff val="25000"/>
                  </a:schemeClr>
                </a:solidFill>
              </a:rPr>
              <a:t>Removed all variables with </a:t>
            </a:r>
            <a:r>
              <a:rPr lang="en-US" sz="1600" b="1" noProof="0">
                <a:solidFill>
                  <a:schemeClr val="tx1">
                    <a:lumMod val="75000"/>
                    <a:lumOff val="25000"/>
                  </a:schemeClr>
                </a:solidFill>
              </a:rPr>
              <a:t>20% or more missing values </a:t>
            </a:r>
            <a:r>
              <a:rPr lang="en-US" sz="1600" noProof="0">
                <a:solidFill>
                  <a:schemeClr val="tx1">
                    <a:lumMod val="75000"/>
                    <a:lumOff val="25000"/>
                  </a:schemeClr>
                </a:solidFill>
              </a:rPr>
              <a:t>with </a:t>
            </a:r>
            <a:r>
              <a:rPr lang="en-US" sz="1600" b="1" noProof="0">
                <a:solidFill>
                  <a:schemeClr val="tx1">
                    <a:lumMod val="75000"/>
                    <a:lumOff val="25000"/>
                  </a:schemeClr>
                </a:solidFill>
              </a:rPr>
              <a:t>Missing Value Column Filter</a:t>
            </a:r>
            <a:r>
              <a:rPr lang="en-US" sz="1600" noProof="0">
                <a:solidFill>
                  <a:schemeClr val="tx1">
                    <a:lumMod val="75000"/>
                    <a:lumOff val="25000"/>
                  </a:schemeClr>
                </a:solidFill>
              </a:rPr>
              <a:t>, reducing the dimensionality from </a:t>
            </a:r>
            <a:r>
              <a:rPr lang="en-US" sz="1600" b="1" noProof="0">
                <a:solidFill>
                  <a:schemeClr val="tx1">
                    <a:lumMod val="75000"/>
                    <a:lumOff val="25000"/>
                  </a:schemeClr>
                </a:solidFill>
              </a:rPr>
              <a:t>170 to 86 columns</a:t>
            </a:r>
            <a:r>
              <a:rPr lang="en-US" sz="1600" noProof="0">
                <a:solidFill>
                  <a:schemeClr val="tx1">
                    <a:lumMod val="75000"/>
                    <a:lumOff val="25000"/>
                  </a:schemeClr>
                </a:solidFill>
              </a:rPr>
              <a:t> and ensuring that the retained features had sufficient data coverage to support reliable analysis.</a:t>
            </a:r>
          </a:p>
          <a:p>
            <a:endParaRPr lang="en-US" sz="1600" noProof="0"/>
          </a:p>
        </p:txBody>
      </p:sp>
    </p:spTree>
    <p:extLst>
      <p:ext uri="{BB962C8B-B14F-4D97-AF65-F5344CB8AC3E}">
        <p14:creationId xmlns:p14="http://schemas.microsoft.com/office/powerpoint/2010/main" val="3411400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9B506-E9D7-8CFE-466E-95E5EC3ED7E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A151AAB-4236-6D8F-08D8-3FCC05898FF7}"/>
              </a:ext>
            </a:extLst>
          </p:cNvPr>
          <p:cNvSpPr>
            <a:spLocks noGrp="1"/>
          </p:cNvSpPr>
          <p:nvPr>
            <p:ph idx="1"/>
          </p:nvPr>
        </p:nvSpPr>
        <p:spPr>
          <a:xfrm>
            <a:off x="293913" y="1333948"/>
            <a:ext cx="9323615" cy="5131397"/>
          </a:xfrm>
        </p:spPr>
        <p:txBody>
          <a:bodyPr numCol="2"/>
          <a:lstStyle/>
          <a:p>
            <a:r>
              <a:rPr lang="en-US" sz="1600" noProof="0"/>
              <a:t>We transformed the categorical variable </a:t>
            </a:r>
            <a:r>
              <a:rPr lang="en-US" sz="1600" b="1" noProof="0"/>
              <a:t>Age</a:t>
            </a:r>
            <a:r>
              <a:rPr lang="en-US" sz="1600" noProof="0"/>
              <a:t>, originally expressed as text ranges (e.g., </a:t>
            </a:r>
            <a:r>
              <a:rPr lang="en-US" sz="1600" i="1" noProof="0"/>
              <a:t>18–24 years</a:t>
            </a:r>
            <a:r>
              <a:rPr lang="en-US" sz="1600" noProof="0"/>
              <a:t>, </a:t>
            </a:r>
            <a:r>
              <a:rPr lang="en-US" sz="1600" i="1" noProof="0"/>
              <a:t>25–34 years</a:t>
            </a:r>
            <a:r>
              <a:rPr lang="en-US" sz="1600" noProof="0"/>
              <a:t>), into a </a:t>
            </a:r>
            <a:r>
              <a:rPr lang="en-US" sz="1600" b="1" noProof="0"/>
              <a:t>numerical variable</a:t>
            </a:r>
            <a:r>
              <a:rPr lang="en-US" sz="1600" noProof="0"/>
              <a:t> by assigning a representative numeric value to each age group.</a:t>
            </a:r>
          </a:p>
          <a:p>
            <a:r>
              <a:rPr lang="en-US" sz="1600" noProof="0"/>
              <a:t>The following mapping scheme was adopted:</a:t>
            </a:r>
          </a:p>
          <a:p>
            <a:pPr lvl="1"/>
            <a:r>
              <a:rPr lang="en-US" b="1" noProof="0"/>
              <a:t>18–24 years → 21.0</a:t>
            </a:r>
            <a:endParaRPr lang="en-US" noProof="0"/>
          </a:p>
          <a:p>
            <a:pPr lvl="1"/>
            <a:r>
              <a:rPr lang="en-US" b="1" noProof="0"/>
              <a:t>25–34 years → 29.5</a:t>
            </a:r>
            <a:endParaRPr lang="en-US" noProof="0"/>
          </a:p>
          <a:p>
            <a:pPr lvl="1"/>
            <a:r>
              <a:rPr lang="en-US" b="1" noProof="0"/>
              <a:t>35–44 years → 39.5</a:t>
            </a:r>
            <a:endParaRPr lang="en-US" noProof="0"/>
          </a:p>
          <a:p>
            <a:pPr lvl="1"/>
            <a:r>
              <a:rPr lang="en-US" b="1" noProof="0"/>
              <a:t>45–54 years → 49.5</a:t>
            </a:r>
            <a:endParaRPr lang="en-US" noProof="0"/>
          </a:p>
          <a:p>
            <a:pPr lvl="1"/>
            <a:r>
              <a:rPr lang="en-US" b="1" noProof="0"/>
              <a:t>55–64 years → 59.5</a:t>
            </a:r>
            <a:endParaRPr lang="en-US" noProof="0"/>
          </a:p>
          <a:p>
            <a:pPr lvl="1"/>
            <a:r>
              <a:rPr lang="en-US" b="1" noProof="0"/>
              <a:t>65+ years → 70.0</a:t>
            </a:r>
          </a:p>
          <a:p>
            <a:pPr lvl="1"/>
            <a:endParaRPr lang="en-US" b="1"/>
          </a:p>
          <a:p>
            <a:pPr marL="457200" lvl="1" indent="0">
              <a:buNone/>
            </a:pPr>
            <a:endParaRPr lang="en-US" b="1" noProof="0"/>
          </a:p>
          <a:p>
            <a:pPr lvl="1"/>
            <a:endParaRPr lang="en-US" noProof="0"/>
          </a:p>
          <a:p>
            <a:pPr lvl="1"/>
            <a:r>
              <a:rPr lang="en-US" noProof="0"/>
              <a:t>This encoding provides a </a:t>
            </a:r>
            <a:r>
              <a:rPr lang="en-US" b="1" noProof="0"/>
              <a:t>meaningful numeric representation</a:t>
            </a:r>
            <a:r>
              <a:rPr lang="en-US" noProof="0"/>
              <a:t> of the age groups, allowing the variable to be seamlessly integrated into downstream modelling tasks. Moreover, it maintains the ordinal structure of the original categories while avoiding an unnecessary expansion of dimensionality.</a:t>
            </a:r>
          </a:p>
          <a:p>
            <a:pPr marL="0" indent="0">
              <a:buNone/>
            </a:pPr>
            <a:endParaRPr lang="en-US" noProof="0"/>
          </a:p>
        </p:txBody>
      </p:sp>
      <p:sp>
        <p:nvSpPr>
          <p:cNvPr id="7" name="Title 6">
            <a:extLst>
              <a:ext uri="{FF2B5EF4-FFF2-40B4-BE49-F238E27FC236}">
                <a16:creationId xmlns:a16="http://schemas.microsoft.com/office/drawing/2014/main" id="{520D15D9-EAA2-B74E-5FD4-FF92C74BE92F}"/>
              </a:ext>
            </a:extLst>
          </p:cNvPr>
          <p:cNvSpPr>
            <a:spLocks noGrp="1"/>
          </p:cNvSpPr>
          <p:nvPr>
            <p:ph type="title"/>
          </p:nvPr>
        </p:nvSpPr>
        <p:spPr>
          <a:xfrm>
            <a:off x="677334" y="661012"/>
            <a:ext cx="8596668" cy="672936"/>
          </a:xfrm>
        </p:spPr>
        <p:txBody>
          <a:bodyPr>
            <a:normAutofit/>
          </a:bodyPr>
          <a:lstStyle/>
          <a:p>
            <a:r>
              <a:rPr lang="en-US" noProof="0">
                <a:solidFill>
                  <a:srgbClr val="EAA748"/>
                </a:solidFill>
              </a:rPr>
              <a:t>Feature engineering - Age</a:t>
            </a:r>
          </a:p>
        </p:txBody>
      </p:sp>
      <p:pic>
        <p:nvPicPr>
          <p:cNvPr id="9" name="Picture 8" descr="A screenshot of a computer&#10;&#10;AI-generated content may be incorrect.">
            <a:extLst>
              <a:ext uri="{FF2B5EF4-FFF2-40B4-BE49-F238E27FC236}">
                <a16:creationId xmlns:a16="http://schemas.microsoft.com/office/drawing/2014/main" id="{F51266CD-EDE1-965A-247B-BF59BE36443A}"/>
              </a:ext>
            </a:extLst>
          </p:cNvPr>
          <p:cNvPicPr>
            <a:picLocks noChangeAspect="1"/>
          </p:cNvPicPr>
          <p:nvPr/>
        </p:nvPicPr>
        <p:blipFill>
          <a:blip r:embed="rId2"/>
          <a:stretch>
            <a:fillRect/>
          </a:stretch>
        </p:blipFill>
        <p:spPr>
          <a:xfrm>
            <a:off x="5693262" y="3513768"/>
            <a:ext cx="3679985" cy="2947610"/>
          </a:xfrm>
          <a:prstGeom prst="rect">
            <a:avLst/>
          </a:prstGeom>
        </p:spPr>
      </p:pic>
      <p:sp>
        <p:nvSpPr>
          <p:cNvPr id="11" name="Slide Number Placeholder 10">
            <a:extLst>
              <a:ext uri="{FF2B5EF4-FFF2-40B4-BE49-F238E27FC236}">
                <a16:creationId xmlns:a16="http://schemas.microsoft.com/office/drawing/2014/main" id="{B3332D28-80B4-4A41-4544-CD01CEC713DA}"/>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39</a:t>
            </a:fld>
            <a:endParaRPr lang="en-US" noProof="0"/>
          </a:p>
        </p:txBody>
      </p:sp>
    </p:spTree>
    <p:extLst>
      <p:ext uri="{BB962C8B-B14F-4D97-AF65-F5344CB8AC3E}">
        <p14:creationId xmlns:p14="http://schemas.microsoft.com/office/powerpoint/2010/main" val="384592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olo 1">
            <a:extLst>
              <a:ext uri="{FF2B5EF4-FFF2-40B4-BE49-F238E27FC236}">
                <a16:creationId xmlns:a16="http://schemas.microsoft.com/office/drawing/2014/main" id="{AD3BA80C-C199-0ACA-6362-00CA44FCDD0B}"/>
              </a:ext>
            </a:extLst>
          </p:cNvPr>
          <p:cNvSpPr>
            <a:spLocks noGrp="1"/>
          </p:cNvSpPr>
          <p:nvPr>
            <p:ph type="title"/>
          </p:nvPr>
        </p:nvSpPr>
        <p:spPr>
          <a:xfrm>
            <a:off x="1196872" y="609600"/>
            <a:ext cx="8596668" cy="1320800"/>
          </a:xfrm>
        </p:spPr>
        <p:txBody>
          <a:bodyPr>
            <a:normAutofit/>
          </a:bodyPr>
          <a:lstStyle/>
          <a:p>
            <a:r>
              <a:rPr lang="en-US" noProof="0">
                <a:solidFill>
                  <a:srgbClr val="EAA748"/>
                </a:solidFill>
              </a:rPr>
              <a:t>Overview</a:t>
            </a:r>
          </a:p>
        </p:txBody>
      </p:sp>
      <p:sp>
        <p:nvSpPr>
          <p:cNvPr id="13" name="Isosceles Triangle 12">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 name="Slide Number Placeholder 2">
            <a:extLst>
              <a:ext uri="{FF2B5EF4-FFF2-40B4-BE49-F238E27FC236}">
                <a16:creationId xmlns:a16="http://schemas.microsoft.com/office/drawing/2014/main" id="{E0BF7243-198D-97FC-49E3-430D0CB5FCDF}"/>
              </a:ext>
            </a:extLst>
          </p:cNvPr>
          <p:cNvSpPr>
            <a:spLocks noGrp="1"/>
          </p:cNvSpPr>
          <p:nvPr>
            <p:ph type="sldNum" sz="quarter" idx="4294967295"/>
          </p:nvPr>
        </p:nvSpPr>
        <p:spPr>
          <a:xfrm>
            <a:off x="8590663" y="6041362"/>
            <a:ext cx="683339" cy="365125"/>
          </a:xfrm>
        </p:spPr>
        <p:txBody>
          <a:bodyPr>
            <a:normAutofit/>
          </a:bodyPr>
          <a:lstStyle/>
          <a:p>
            <a:pPr>
              <a:spcAft>
                <a:spcPts val="600"/>
              </a:spcAft>
            </a:pPr>
            <a:fld id="{250650D2-30E5-7247-A12B-70384019356E}" type="slidenum">
              <a:rPr lang="en-US" noProof="0" smtClean="0"/>
              <a:pPr>
                <a:spcAft>
                  <a:spcPts val="600"/>
                </a:spcAft>
              </a:pPr>
              <a:t>4</a:t>
            </a:fld>
            <a:endParaRPr lang="en-US" noProof="0"/>
          </a:p>
        </p:txBody>
      </p:sp>
      <p:sp>
        <p:nvSpPr>
          <p:cNvPr id="6" name="Segnaposto contenuto 5">
            <a:extLst>
              <a:ext uri="{FF2B5EF4-FFF2-40B4-BE49-F238E27FC236}">
                <a16:creationId xmlns:a16="http://schemas.microsoft.com/office/drawing/2014/main" id="{B5D93E4E-3467-C51F-F299-03114650EF9B}"/>
              </a:ext>
            </a:extLst>
          </p:cNvPr>
          <p:cNvSpPr>
            <a:spLocks noGrp="1"/>
          </p:cNvSpPr>
          <p:nvPr>
            <p:ph idx="1"/>
          </p:nvPr>
        </p:nvSpPr>
        <p:spPr>
          <a:xfrm>
            <a:off x="1230510" y="1287670"/>
            <a:ext cx="10573576" cy="4518507"/>
          </a:xfrm>
        </p:spPr>
        <p:txBody>
          <a:bodyPr vert="horz" lIns="91440" tIns="45720" rIns="91440" bIns="45720" rtlCol="0">
            <a:noAutofit/>
          </a:bodyPr>
          <a:lstStyle/>
          <a:p>
            <a:pPr marL="0" indent="0">
              <a:lnSpc>
                <a:spcPct val="90000"/>
              </a:lnSpc>
              <a:buNone/>
            </a:pPr>
            <a:r>
              <a:rPr lang="en-US" sz="1600" noProof="0" dirty="0"/>
              <a:t>The dataset used in this project is the </a:t>
            </a:r>
            <a:r>
              <a:rPr lang="en-US" sz="1600" b="1" noProof="0" dirty="0"/>
              <a:t>2025 Stack Overflow Developer Survey</a:t>
            </a:r>
            <a:r>
              <a:rPr lang="en-US" sz="1600" noProof="0" dirty="0"/>
              <a:t>, the largest yearly survey of the global developer community. It provides anonymized information on developers’ backgrounds, work environments, learning habits, technology stacks and, crucially for this study, their adoption and perception of AI tools and AI agents.</a:t>
            </a:r>
            <a:br>
              <a:rPr lang="en-US" sz="1600" noProof="0" dirty="0"/>
            </a:br>
            <a:r>
              <a:rPr lang="en-US" sz="1600" noProof="0" dirty="0"/>
              <a:t>The raw data contain </a:t>
            </a:r>
            <a:r>
              <a:rPr lang="en-US" sz="1600" b="1" noProof="0" dirty="0"/>
              <a:t>49,191 respondents and 172 variables</a:t>
            </a:r>
            <a:r>
              <a:rPr lang="en-US" sz="1600" noProof="0" dirty="0"/>
              <a:t>. Each row corresponds to a respondent, and each column to a survey question; free-text answers are excluded, as they cannot be directly used for structured analysis. The dataset includes a heterogeneous mix of:</a:t>
            </a:r>
          </a:p>
          <a:p>
            <a:pPr>
              <a:lnSpc>
                <a:spcPct val="90000"/>
              </a:lnSpc>
            </a:pPr>
            <a:r>
              <a:rPr lang="en-US" sz="1600" b="1" noProof="0" dirty="0"/>
              <a:t>Numerical variables</a:t>
            </a:r>
            <a:r>
              <a:rPr lang="en-US" sz="1600" noProof="0" dirty="0"/>
              <a:t> – e.g. age, years of coding experience, firm size, annual compensation.</a:t>
            </a:r>
          </a:p>
          <a:p>
            <a:pPr>
              <a:lnSpc>
                <a:spcPct val="90000"/>
              </a:lnSpc>
            </a:pPr>
            <a:r>
              <a:rPr lang="en-US" sz="1600" b="1" noProof="0" dirty="0"/>
              <a:t>Single-select categorical variables</a:t>
            </a:r>
            <a:r>
              <a:rPr lang="en-US" sz="1600" noProof="0" dirty="0"/>
              <a:t> – e.g. employment status, work arrangement, trust in AI outputs.</a:t>
            </a:r>
          </a:p>
          <a:p>
            <a:pPr>
              <a:lnSpc>
                <a:spcPct val="90000"/>
              </a:lnSpc>
            </a:pPr>
            <a:r>
              <a:rPr lang="en-US" sz="1600" b="1" noProof="0" dirty="0"/>
              <a:t>Multi-select categorical variables</a:t>
            </a:r>
            <a:r>
              <a:rPr lang="en-US" sz="1600" noProof="0" dirty="0"/>
              <a:t> – e.g. programming languages, cloud platforms, AI models and tools used.</a:t>
            </a:r>
          </a:p>
          <a:p>
            <a:pPr marL="0" indent="0">
              <a:lnSpc>
                <a:spcPct val="90000"/>
              </a:lnSpc>
              <a:buNone/>
            </a:pPr>
            <a:r>
              <a:rPr lang="en-US" sz="1600" noProof="0" dirty="0"/>
              <a:t>The project is framed from the perspective of a </a:t>
            </a:r>
            <a:r>
              <a:rPr lang="en-US" sz="1600" b="1" noProof="0" dirty="0"/>
              <a:t>software company</a:t>
            </a:r>
            <a:r>
              <a:rPr lang="en-US" sz="1600" noProof="0" dirty="0"/>
              <a:t> that wants to (</a:t>
            </a:r>
            <a:r>
              <a:rPr lang="en-US" sz="1600" noProof="0" dirty="0" err="1"/>
              <a:t>i</a:t>
            </a:r>
            <a:r>
              <a:rPr lang="en-US" sz="1600" noProof="0" dirty="0"/>
              <a:t>) </a:t>
            </a:r>
            <a:r>
              <a:rPr lang="en-US" sz="1600" b="1" noProof="0" dirty="0"/>
              <a:t>reassess internal salaries and hiring plans</a:t>
            </a:r>
            <a:r>
              <a:rPr lang="en-US" sz="1600" noProof="0" dirty="0"/>
              <a:t> in line with market benchmarks to reduce turnover risk and (ii) understand whether claims of higher productivity with AI justify higher pay. Accordingly, the </a:t>
            </a:r>
            <a:r>
              <a:rPr lang="en-US" sz="1600" b="1" noProof="0" dirty="0">
                <a:solidFill>
                  <a:srgbClr val="EAA748"/>
                </a:solidFill>
              </a:rPr>
              <a:t>research question </a:t>
            </a:r>
            <a:r>
              <a:rPr lang="en-US" sz="1600" noProof="0" dirty="0"/>
              <a:t>is twofold:</a:t>
            </a:r>
          </a:p>
          <a:p>
            <a:pPr>
              <a:lnSpc>
                <a:spcPct val="90000"/>
              </a:lnSpc>
            </a:pPr>
            <a:r>
              <a:rPr lang="en-US" sz="1600" b="1" noProof="0" dirty="0"/>
              <a:t>How has the developer job market evolved, and which factors most strongly drive compensation?</a:t>
            </a:r>
            <a:endParaRPr lang="en-US" sz="1600" noProof="0" dirty="0"/>
          </a:p>
          <a:p>
            <a:pPr>
              <a:lnSpc>
                <a:spcPct val="90000"/>
              </a:lnSpc>
            </a:pPr>
            <a:r>
              <a:rPr lang="en-US" sz="1600" b="1" noProof="0" dirty="0"/>
              <a:t>What is the </a:t>
            </a:r>
            <a:r>
              <a:rPr lang="en-US" sz="1600" b="1" i="1" noProof="0" dirty="0"/>
              <a:t>actual</a:t>
            </a:r>
            <a:r>
              <a:rPr lang="en-US" sz="1600" b="1" noProof="0" dirty="0"/>
              <a:t> impact of AI adoption on developers’ salaries, and are our hypothetical offers below the market for similar profiles using AI?</a:t>
            </a:r>
            <a:endParaRPr lang="en-US" sz="1600" noProof="0" dirty="0"/>
          </a:p>
          <a:p>
            <a:pPr marL="0" indent="0">
              <a:lnSpc>
                <a:spcPct val="90000"/>
              </a:lnSpc>
              <a:buNone/>
            </a:pPr>
            <a:r>
              <a:rPr lang="en-US" sz="1600" noProof="0" dirty="0"/>
              <a:t>Answering these questions will help the company design salary adjustments and hiring strategies that are both competitive and evidence-based.</a:t>
            </a:r>
          </a:p>
        </p:txBody>
      </p:sp>
      <p:sp>
        <p:nvSpPr>
          <p:cNvPr id="15" name="Isosceles Triangle 14">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Tree>
    <p:extLst>
      <p:ext uri="{BB962C8B-B14F-4D97-AF65-F5344CB8AC3E}">
        <p14:creationId xmlns:p14="http://schemas.microsoft.com/office/powerpoint/2010/main" val="4014876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982AB-6416-5EFB-FAE3-6CB2AC3ACDC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143BD8-9589-4FF9-EE15-773B41E32880}"/>
              </a:ext>
            </a:extLst>
          </p:cNvPr>
          <p:cNvSpPr>
            <a:spLocks noGrp="1"/>
          </p:cNvSpPr>
          <p:nvPr>
            <p:ph idx="1"/>
          </p:nvPr>
        </p:nvSpPr>
        <p:spPr>
          <a:xfrm>
            <a:off x="579094" y="1333948"/>
            <a:ext cx="9326906" cy="3510195"/>
          </a:xfrm>
        </p:spPr>
        <p:txBody>
          <a:bodyPr numCol="2">
            <a:normAutofit/>
          </a:bodyPr>
          <a:lstStyle/>
          <a:p>
            <a:pPr marL="0" indent="0">
              <a:spcBef>
                <a:spcPts val="0"/>
              </a:spcBef>
              <a:buNone/>
            </a:pPr>
            <a:r>
              <a:rPr lang="en-US" sz="1600" noProof="0"/>
              <a:t>The </a:t>
            </a:r>
            <a:r>
              <a:rPr lang="en-US" sz="1600" b="1" noProof="0" err="1"/>
              <a:t>OpSysProfessional</a:t>
            </a:r>
            <a:r>
              <a:rPr lang="en-US" sz="1600" b="1" noProof="0"/>
              <a:t> use </a:t>
            </a:r>
            <a:r>
              <a:rPr lang="en-US" sz="1600" noProof="0"/>
              <a:t>variable contains multiple OS options selected by each respondent and stored as a semicolon-separated list. To transform it into a usable set of features, we </a:t>
            </a:r>
          </a:p>
          <a:p>
            <a:pPr marL="0" indent="0">
              <a:spcBef>
                <a:spcPts val="0"/>
              </a:spcBef>
              <a:buNone/>
            </a:pPr>
            <a:r>
              <a:rPr lang="en-US" sz="1600" noProof="0"/>
              <a:t>first split each string into individual OS items using a </a:t>
            </a:r>
            <a:r>
              <a:rPr lang="en-US" sz="1600" b="1" noProof="0"/>
              <a:t>Cell Splitter</a:t>
            </a:r>
            <a:r>
              <a:rPr lang="en-US" sz="1600" noProof="0"/>
              <a:t> and expanded them into separate rows via </a:t>
            </a:r>
            <a:r>
              <a:rPr lang="en-US" sz="1600" b="1" noProof="0"/>
              <a:t>Ungroup</a:t>
            </a:r>
            <a:r>
              <a:rPr lang="en-US" sz="1600" noProof="0"/>
              <a:t>.</a:t>
            </a:r>
          </a:p>
          <a:p>
            <a:pPr marL="0" indent="0">
              <a:spcBef>
                <a:spcPts val="0"/>
              </a:spcBef>
              <a:buNone/>
            </a:pPr>
            <a:r>
              <a:rPr lang="en-US" sz="1600" noProof="0"/>
              <a:t>These entries were then processed through the </a:t>
            </a:r>
            <a:r>
              <a:rPr lang="en-US" sz="1600" b="1" noProof="0" err="1"/>
              <a:t>OpSys</a:t>
            </a:r>
            <a:r>
              <a:rPr lang="en-US" sz="1600" b="1" noProof="0"/>
              <a:t> Category Reduction</a:t>
            </a:r>
            <a:r>
              <a:rPr lang="en-US" sz="1600" noProof="0"/>
              <a:t> </a:t>
            </a:r>
            <a:r>
              <a:rPr lang="en-US" sz="1600" noProof="0" err="1"/>
              <a:t>metanode</a:t>
            </a:r>
            <a:r>
              <a:rPr lang="en-US" sz="1600" noProof="0"/>
              <a:t>, which consolidates the operating systems into a manageable set of categories. After this step, a </a:t>
            </a:r>
            <a:r>
              <a:rPr lang="en-US" sz="1600" b="1" noProof="0"/>
              <a:t>Pivot</a:t>
            </a:r>
            <a:r>
              <a:rPr lang="en-US" sz="1600" noProof="0"/>
              <a:t> node converted the long-format table into a wide binary matrix, where each operating system corresponds to a dedicated column encoded as 1 (used) or 0 (not used).</a:t>
            </a:r>
          </a:p>
          <a:p>
            <a:pPr marL="0" indent="0">
              <a:spcBef>
                <a:spcPts val="0"/>
              </a:spcBef>
              <a:buNone/>
            </a:pPr>
            <a:r>
              <a:rPr lang="en-US" sz="1600" noProof="0"/>
              <a:t>Missing values were replaced appropriately, column names were standardized through a </a:t>
            </a:r>
            <a:r>
              <a:rPr lang="en-US" sz="1600" b="1" noProof="0"/>
              <a:t>Column </a:t>
            </a:r>
            <a:r>
              <a:rPr lang="en-US" sz="1600" b="1" noProof="0" err="1"/>
              <a:t>Renamer</a:t>
            </a:r>
            <a:r>
              <a:rPr lang="en-US" sz="1600" noProof="0"/>
              <a:t>, and the engineered OS features were merged back into the main dataset using a </a:t>
            </a:r>
            <a:r>
              <a:rPr lang="en-US" sz="1600" b="1" noProof="0"/>
              <a:t>Joiner</a:t>
            </a:r>
            <a:r>
              <a:rPr lang="en-US" sz="1600" noProof="0"/>
              <a:t> based on </a:t>
            </a:r>
            <a:r>
              <a:rPr lang="en-US" sz="1600" i="1" noProof="0" err="1"/>
              <a:t>ResponseId</a:t>
            </a:r>
            <a:r>
              <a:rPr lang="en-US" sz="1600" noProof="0"/>
              <a:t>. A final </a:t>
            </a:r>
            <a:r>
              <a:rPr lang="en-US" sz="1600" b="1" noProof="0" err="1"/>
              <a:t>RowID</a:t>
            </a:r>
            <a:r>
              <a:rPr lang="en-US" sz="1600" noProof="0"/>
              <a:t> node ensured the dataset retained a clean and consistent row structure.</a:t>
            </a:r>
          </a:p>
          <a:p>
            <a:pPr marL="0" indent="0">
              <a:spcBef>
                <a:spcPts val="0"/>
              </a:spcBef>
              <a:buNone/>
            </a:pPr>
            <a:r>
              <a:rPr lang="en-US" sz="1600" noProof="0"/>
              <a:t>This process converts a complex multi-response text field into a structured, model-ready set of binary features that accurately represent each developer’s professional OS environment.</a:t>
            </a:r>
          </a:p>
          <a:p>
            <a:endParaRPr lang="en-US" noProof="0"/>
          </a:p>
        </p:txBody>
      </p:sp>
      <p:sp>
        <p:nvSpPr>
          <p:cNvPr id="7" name="Title 6">
            <a:extLst>
              <a:ext uri="{FF2B5EF4-FFF2-40B4-BE49-F238E27FC236}">
                <a16:creationId xmlns:a16="http://schemas.microsoft.com/office/drawing/2014/main" id="{B4B7F913-4374-DC51-1B0B-923820CBDCDE}"/>
              </a:ext>
            </a:extLst>
          </p:cNvPr>
          <p:cNvSpPr>
            <a:spLocks noGrp="1"/>
          </p:cNvSpPr>
          <p:nvPr>
            <p:ph type="title"/>
          </p:nvPr>
        </p:nvSpPr>
        <p:spPr>
          <a:xfrm>
            <a:off x="677334" y="661012"/>
            <a:ext cx="8596668" cy="672936"/>
          </a:xfrm>
        </p:spPr>
        <p:txBody>
          <a:bodyPr>
            <a:normAutofit/>
          </a:bodyPr>
          <a:lstStyle/>
          <a:p>
            <a:r>
              <a:rPr lang="en-US" noProof="0">
                <a:solidFill>
                  <a:srgbClr val="EAA748"/>
                </a:solidFill>
              </a:rPr>
              <a:t>Feature engineering – </a:t>
            </a:r>
            <a:r>
              <a:rPr lang="en-US" noProof="0" err="1">
                <a:solidFill>
                  <a:srgbClr val="EAA748"/>
                </a:solidFill>
              </a:rPr>
              <a:t>OpSys</a:t>
            </a:r>
            <a:endParaRPr lang="en-US" noProof="0">
              <a:solidFill>
                <a:srgbClr val="EAA748"/>
              </a:solidFill>
            </a:endParaRPr>
          </a:p>
        </p:txBody>
      </p:sp>
      <p:sp>
        <p:nvSpPr>
          <p:cNvPr id="11" name="Slide Number Placeholder 10">
            <a:extLst>
              <a:ext uri="{FF2B5EF4-FFF2-40B4-BE49-F238E27FC236}">
                <a16:creationId xmlns:a16="http://schemas.microsoft.com/office/drawing/2014/main" id="{8C21633B-8F36-A20A-BF9F-6E88E5EF24EF}"/>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40</a:t>
            </a:fld>
            <a:endParaRPr lang="en-US" noProof="0"/>
          </a:p>
        </p:txBody>
      </p:sp>
      <p:pic>
        <p:nvPicPr>
          <p:cNvPr id="5" name="Immagine 4">
            <a:extLst>
              <a:ext uri="{FF2B5EF4-FFF2-40B4-BE49-F238E27FC236}">
                <a16:creationId xmlns:a16="http://schemas.microsoft.com/office/drawing/2014/main" id="{AD8BD0AD-57DD-262C-9495-024FB260AB09}"/>
              </a:ext>
            </a:extLst>
          </p:cNvPr>
          <p:cNvPicPr>
            <a:picLocks noChangeAspect="1"/>
          </p:cNvPicPr>
          <p:nvPr/>
        </p:nvPicPr>
        <p:blipFill>
          <a:blip r:embed="rId2"/>
          <a:srcRect t="12066"/>
          <a:stretch>
            <a:fillRect/>
          </a:stretch>
        </p:blipFill>
        <p:spPr>
          <a:xfrm>
            <a:off x="579094" y="4844143"/>
            <a:ext cx="7617850" cy="1562344"/>
          </a:xfrm>
          <a:prstGeom prst="rect">
            <a:avLst/>
          </a:prstGeom>
        </p:spPr>
      </p:pic>
    </p:spTree>
    <p:extLst>
      <p:ext uri="{BB962C8B-B14F-4D97-AF65-F5344CB8AC3E}">
        <p14:creationId xmlns:p14="http://schemas.microsoft.com/office/powerpoint/2010/main" val="2999536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descr="Immagine che contiene linea, diagramma, Diagramma, schermata&#10;&#10;Il contenuto generato dall'IA potrebbe non essere corretto.">
            <a:extLst>
              <a:ext uri="{FF2B5EF4-FFF2-40B4-BE49-F238E27FC236}">
                <a16:creationId xmlns:a16="http://schemas.microsoft.com/office/drawing/2014/main" id="{769853C1-C3E1-C399-D596-2F97983C5B2D}"/>
              </a:ext>
            </a:extLst>
          </p:cNvPr>
          <p:cNvPicPr>
            <a:picLocks noChangeAspect="1"/>
          </p:cNvPicPr>
          <p:nvPr/>
        </p:nvPicPr>
        <p:blipFill>
          <a:blip r:embed="rId2"/>
          <a:srcRect r="2737"/>
          <a:stretch>
            <a:fillRect/>
          </a:stretch>
        </p:blipFill>
        <p:spPr>
          <a:xfrm>
            <a:off x="813403" y="4365950"/>
            <a:ext cx="6893683" cy="2251568"/>
          </a:xfrm>
          <a:prstGeom prst="rect">
            <a:avLst/>
          </a:prstGeom>
        </p:spPr>
      </p:pic>
      <p:sp>
        <p:nvSpPr>
          <p:cNvPr id="3" name="Segnaposto contenuto 2">
            <a:extLst>
              <a:ext uri="{FF2B5EF4-FFF2-40B4-BE49-F238E27FC236}">
                <a16:creationId xmlns:a16="http://schemas.microsoft.com/office/drawing/2014/main" id="{E812B22C-2D26-5429-C766-9A53062E2347}"/>
              </a:ext>
            </a:extLst>
          </p:cNvPr>
          <p:cNvSpPr>
            <a:spLocks noGrp="1"/>
          </p:cNvSpPr>
          <p:nvPr>
            <p:ph idx="1"/>
          </p:nvPr>
        </p:nvSpPr>
        <p:spPr>
          <a:xfrm>
            <a:off x="383418" y="1306712"/>
            <a:ext cx="9468153" cy="3020359"/>
          </a:xfrm>
        </p:spPr>
        <p:txBody>
          <a:bodyPr numCol="2">
            <a:noAutofit/>
          </a:bodyPr>
          <a:lstStyle/>
          <a:p>
            <a:r>
              <a:rPr lang="en-US" sz="1500" noProof="0"/>
              <a:t>The </a:t>
            </a:r>
            <a:r>
              <a:rPr lang="en-US" sz="1500" b="1" noProof="0" err="1"/>
              <a:t>OpSysProfessional</a:t>
            </a:r>
            <a:r>
              <a:rPr lang="en-US" sz="1500" b="1" noProof="0"/>
              <a:t> use </a:t>
            </a:r>
            <a:r>
              <a:rPr lang="en-US" sz="1500" noProof="0"/>
              <a:t>variable contains dozens of possible operating systems, many of which appear rarely. To avoid sparsity and reduce the dimensionality of the resulting pivot table, we first computed OS frequencies using a </a:t>
            </a:r>
            <a:r>
              <a:rPr lang="en-US" sz="1500" b="1" noProof="0"/>
              <a:t>Value Counter</a:t>
            </a:r>
            <a:r>
              <a:rPr lang="en-US" sz="1500" noProof="0"/>
              <a:t> and sorted them with a </a:t>
            </a:r>
            <a:r>
              <a:rPr lang="en-US" sz="1500" b="1" noProof="0"/>
              <a:t>Sorter</a:t>
            </a:r>
            <a:r>
              <a:rPr lang="en-US" sz="1500" noProof="0"/>
              <a:t>.</a:t>
            </a:r>
          </a:p>
          <a:p>
            <a:r>
              <a:rPr lang="en-US" sz="1500" noProof="0"/>
              <a:t>The most frequent OS options were retained via a </a:t>
            </a:r>
            <a:r>
              <a:rPr lang="en-US" sz="1500" b="1" noProof="0"/>
              <a:t>Row Filter</a:t>
            </a:r>
            <a:r>
              <a:rPr lang="en-US" sz="1500" noProof="0"/>
              <a:t>, while all the remaining, less common OS values were isolated using a </a:t>
            </a:r>
            <a:r>
              <a:rPr lang="en-US" sz="1500" b="1" noProof="0"/>
              <a:t>Reference Row Splitter</a:t>
            </a:r>
            <a:r>
              <a:rPr lang="en-US" sz="1500" noProof="0"/>
              <a:t>. These rare categories were then consolidated into a single aggregated label (“</a:t>
            </a:r>
            <a:r>
              <a:rPr lang="en-US" sz="1500" b="1" noProof="0" err="1"/>
              <a:t>OtherOpSys</a:t>
            </a:r>
            <a:r>
              <a:rPr lang="en-US" sz="1500" noProof="0"/>
              <a:t>”) using a </a:t>
            </a:r>
            <a:r>
              <a:rPr lang="en-US" sz="1500" b="1" noProof="0"/>
              <a:t>Rule Engine</a:t>
            </a:r>
            <a:r>
              <a:rPr lang="en-US" sz="1500" noProof="0"/>
              <a:t>.</a:t>
            </a:r>
          </a:p>
          <a:p>
            <a:r>
              <a:rPr lang="en-US" sz="1500" noProof="0"/>
              <a:t>Finally, the frequent categories and the aggregated “</a:t>
            </a:r>
            <a:r>
              <a:rPr lang="en-US" sz="1500" noProof="0" err="1"/>
              <a:t>OtherOpSys</a:t>
            </a:r>
            <a:r>
              <a:rPr lang="en-US" sz="1500" noProof="0"/>
              <a:t>” group were recombined using a </a:t>
            </a:r>
            <a:r>
              <a:rPr lang="en-US" sz="1500" b="1" noProof="0"/>
              <a:t>Concatenate</a:t>
            </a:r>
            <a:r>
              <a:rPr lang="en-US" sz="1500" noProof="0"/>
              <a:t> node, and a final </a:t>
            </a:r>
            <a:r>
              <a:rPr lang="en-US" sz="1500" b="1" noProof="0"/>
              <a:t>Value Counter</a:t>
            </a:r>
            <a:r>
              <a:rPr lang="en-US" sz="1500" noProof="0"/>
              <a:t> verified the resulting distribution.</a:t>
            </a:r>
          </a:p>
          <a:p>
            <a:r>
              <a:rPr lang="en-US" sz="1500" noProof="0"/>
              <a:t>This reduction strategy preserves the most relevant OS categories while preventing an explosion of sparse dummy variables in downstream modeling.</a:t>
            </a:r>
          </a:p>
        </p:txBody>
      </p:sp>
      <p:sp>
        <p:nvSpPr>
          <p:cNvPr id="15" name="Title 6">
            <a:extLst>
              <a:ext uri="{FF2B5EF4-FFF2-40B4-BE49-F238E27FC236}">
                <a16:creationId xmlns:a16="http://schemas.microsoft.com/office/drawing/2014/main" id="{22700859-DBCD-3E42-76B3-189D5C9E2B5B}"/>
              </a:ext>
            </a:extLst>
          </p:cNvPr>
          <p:cNvSpPr>
            <a:spLocks noGrp="1"/>
          </p:cNvSpPr>
          <p:nvPr>
            <p:ph type="title"/>
          </p:nvPr>
        </p:nvSpPr>
        <p:spPr>
          <a:xfrm>
            <a:off x="758976" y="-16335"/>
            <a:ext cx="9920081" cy="1175907"/>
          </a:xfrm>
        </p:spPr>
        <p:txBody>
          <a:bodyPr>
            <a:noAutofit/>
          </a:bodyPr>
          <a:lstStyle/>
          <a:p>
            <a:r>
              <a:rPr lang="en-US" sz="3200" noProof="0">
                <a:solidFill>
                  <a:srgbClr val="EAA748"/>
                </a:solidFill>
              </a:rPr>
              <a:t>Feature engineering – </a:t>
            </a:r>
            <a:r>
              <a:rPr lang="en-US" sz="3200" noProof="0" err="1">
                <a:solidFill>
                  <a:srgbClr val="EAA748"/>
                </a:solidFill>
              </a:rPr>
              <a:t>OpSys</a:t>
            </a:r>
            <a:r>
              <a:rPr lang="en-US" sz="3200" noProof="0">
                <a:solidFill>
                  <a:srgbClr val="EAA748"/>
                </a:solidFill>
              </a:rPr>
              <a:t> category reduction</a:t>
            </a:r>
            <a:endParaRPr lang="en-US" sz="2500" noProof="0">
              <a:solidFill>
                <a:srgbClr val="EAA748"/>
              </a:solidFill>
            </a:endParaRPr>
          </a:p>
        </p:txBody>
      </p:sp>
      <p:sp>
        <p:nvSpPr>
          <p:cNvPr id="10" name="Slide Number Placeholder 9">
            <a:extLst>
              <a:ext uri="{FF2B5EF4-FFF2-40B4-BE49-F238E27FC236}">
                <a16:creationId xmlns:a16="http://schemas.microsoft.com/office/drawing/2014/main" id="{06AA734D-87A7-89EB-E973-20DE84DF2454}"/>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41</a:t>
            </a:fld>
            <a:endParaRPr lang="en-US" noProof="0"/>
          </a:p>
        </p:txBody>
      </p:sp>
    </p:spTree>
    <p:extLst>
      <p:ext uri="{BB962C8B-B14F-4D97-AF65-F5344CB8AC3E}">
        <p14:creationId xmlns:p14="http://schemas.microsoft.com/office/powerpoint/2010/main" val="1852577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08054-7F09-11C5-92E3-0B9E834F07D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068E825-5833-AFE2-DDB4-EEA4B4C9AD4F}"/>
              </a:ext>
            </a:extLst>
          </p:cNvPr>
          <p:cNvSpPr>
            <a:spLocks noGrp="1"/>
          </p:cNvSpPr>
          <p:nvPr>
            <p:ph idx="1"/>
          </p:nvPr>
        </p:nvSpPr>
        <p:spPr>
          <a:xfrm>
            <a:off x="677333" y="1333948"/>
            <a:ext cx="9196009" cy="3221011"/>
          </a:xfrm>
        </p:spPr>
        <p:txBody>
          <a:bodyPr numCol="1">
            <a:normAutofit/>
          </a:bodyPr>
          <a:lstStyle/>
          <a:p>
            <a:pPr marL="360000" indent="-360000">
              <a:lnSpc>
                <a:spcPct val="120000"/>
              </a:lnSpc>
              <a:spcBef>
                <a:spcPts val="0"/>
              </a:spcBef>
            </a:pPr>
            <a:r>
              <a:rPr lang="en-US" sz="1600" noProof="0"/>
              <a:t>The variable </a:t>
            </a:r>
            <a:r>
              <a:rPr lang="en-US" sz="1600" b="1" noProof="0" err="1"/>
              <a:t>LanguageHaveWorkedWith</a:t>
            </a:r>
            <a:r>
              <a:rPr lang="en-US" sz="1600" noProof="0"/>
              <a:t> contains a semicolon-separated list of all programming languages a respondent has used professionally, making it a multi-response field with very high cardinality. To turn this information into model-ready features, we followed the workflow we used for </a:t>
            </a:r>
            <a:r>
              <a:rPr lang="en-US" sz="1600" noProof="0" err="1"/>
              <a:t>OpSys</a:t>
            </a:r>
            <a:r>
              <a:rPr lang="en-US" sz="1600" noProof="0"/>
              <a:t> (</a:t>
            </a:r>
            <a:r>
              <a:rPr lang="en-US" sz="1600" noProof="0">
                <a:hlinkClick r:id="rId2" action="ppaction://hlinksldjump"/>
              </a:rPr>
              <a:t>See Feature Engineering – </a:t>
            </a:r>
            <a:r>
              <a:rPr lang="en-US" sz="1600" noProof="0">
                <a:hlinkClick r:id="rId2" action="ppaction://hlinksldjump"/>
              </a:rPr>
              <a:t>OpSys</a:t>
            </a:r>
            <a:r>
              <a:rPr lang="en-US" sz="1600" noProof="0"/>
              <a:t> and </a:t>
            </a:r>
            <a:r>
              <a:rPr lang="en-US" sz="1600" noProof="0">
                <a:hlinkClick r:id="rId3" action="ppaction://hlinksldjump"/>
              </a:rPr>
              <a:t>OpSys</a:t>
            </a:r>
            <a:r>
              <a:rPr lang="en-US" sz="1600" noProof="0">
                <a:hlinkClick r:id="rId3" action="ppaction://hlinksldjump"/>
              </a:rPr>
              <a:t> category red.</a:t>
            </a:r>
            <a:r>
              <a:rPr lang="en-US" sz="1600" noProof="0"/>
              <a:t>).</a:t>
            </a:r>
          </a:p>
          <a:p>
            <a:pPr>
              <a:lnSpc>
                <a:spcPct val="120000"/>
              </a:lnSpc>
              <a:spcBef>
                <a:spcPts val="0"/>
              </a:spcBef>
            </a:pPr>
            <a:r>
              <a:rPr lang="en-US" sz="1600" noProof="0"/>
              <a:t>This long-format representation was then passed into the </a:t>
            </a:r>
            <a:r>
              <a:rPr lang="en-US" sz="1600" b="1" noProof="0"/>
              <a:t>Language Category Reduction</a:t>
            </a:r>
            <a:r>
              <a:rPr lang="en-US" sz="1600" b="1"/>
              <a:t> </a:t>
            </a:r>
            <a:r>
              <a:rPr lang="en-US" sz="1600" err="1"/>
              <a:t>metanode</a:t>
            </a:r>
            <a:r>
              <a:rPr lang="en-US" sz="1600" noProof="0"/>
              <a:t>, which consolidates the potentially large number of languages into a manageable set of categories (8 plus the </a:t>
            </a:r>
            <a:r>
              <a:rPr lang="en-US" sz="1600" i="1" noProof="0" err="1"/>
              <a:t>OtherLang</a:t>
            </a:r>
            <a:r>
              <a:rPr lang="en-US" sz="1600" i="1" noProof="0"/>
              <a:t> </a:t>
            </a:r>
            <a:r>
              <a:rPr lang="en-US" sz="1600" noProof="0"/>
              <a:t>category)</a:t>
            </a:r>
            <a:endParaRPr lang="en-US" noProof="0"/>
          </a:p>
        </p:txBody>
      </p:sp>
      <p:sp>
        <p:nvSpPr>
          <p:cNvPr id="7" name="Title 6">
            <a:extLst>
              <a:ext uri="{FF2B5EF4-FFF2-40B4-BE49-F238E27FC236}">
                <a16:creationId xmlns:a16="http://schemas.microsoft.com/office/drawing/2014/main" id="{0FA2E1DD-84A3-3748-01F9-682C68C93931}"/>
              </a:ext>
            </a:extLst>
          </p:cNvPr>
          <p:cNvSpPr>
            <a:spLocks noGrp="1"/>
          </p:cNvSpPr>
          <p:nvPr>
            <p:ph type="title"/>
          </p:nvPr>
        </p:nvSpPr>
        <p:spPr>
          <a:xfrm>
            <a:off x="677334" y="661012"/>
            <a:ext cx="8596668" cy="672936"/>
          </a:xfrm>
        </p:spPr>
        <p:txBody>
          <a:bodyPr>
            <a:normAutofit/>
          </a:bodyPr>
          <a:lstStyle/>
          <a:p>
            <a:r>
              <a:rPr lang="en-US" noProof="0">
                <a:solidFill>
                  <a:srgbClr val="EAA748"/>
                </a:solidFill>
              </a:rPr>
              <a:t>Feature engineering – Language</a:t>
            </a:r>
          </a:p>
        </p:txBody>
      </p:sp>
      <p:sp>
        <p:nvSpPr>
          <p:cNvPr id="11" name="Slide Number Placeholder 10">
            <a:extLst>
              <a:ext uri="{FF2B5EF4-FFF2-40B4-BE49-F238E27FC236}">
                <a16:creationId xmlns:a16="http://schemas.microsoft.com/office/drawing/2014/main" id="{E8764D21-7229-3E6C-9DD9-D75A6609AA22}"/>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42</a:t>
            </a:fld>
            <a:endParaRPr lang="en-US" noProof="0"/>
          </a:p>
        </p:txBody>
      </p:sp>
      <p:pic>
        <p:nvPicPr>
          <p:cNvPr id="9" name="Picture 8">
            <a:extLst>
              <a:ext uri="{FF2B5EF4-FFF2-40B4-BE49-F238E27FC236}">
                <a16:creationId xmlns:a16="http://schemas.microsoft.com/office/drawing/2014/main" id="{F0AD555C-E1B5-1900-2418-6EECB88FC980}"/>
              </a:ext>
            </a:extLst>
          </p:cNvPr>
          <p:cNvPicPr>
            <a:picLocks noChangeAspect="1"/>
          </p:cNvPicPr>
          <p:nvPr/>
        </p:nvPicPr>
        <p:blipFill>
          <a:blip r:embed="rId4"/>
          <a:stretch>
            <a:fillRect/>
          </a:stretch>
        </p:blipFill>
        <p:spPr>
          <a:xfrm>
            <a:off x="631372" y="3429000"/>
            <a:ext cx="8256814" cy="1629303"/>
          </a:xfrm>
          <a:prstGeom prst="rect">
            <a:avLst/>
          </a:prstGeom>
        </p:spPr>
      </p:pic>
      <p:pic>
        <p:nvPicPr>
          <p:cNvPr id="12" name="Picture 11">
            <a:extLst>
              <a:ext uri="{FF2B5EF4-FFF2-40B4-BE49-F238E27FC236}">
                <a16:creationId xmlns:a16="http://schemas.microsoft.com/office/drawing/2014/main" id="{E615011A-D4DD-F158-ED45-2344F34321D1}"/>
              </a:ext>
            </a:extLst>
          </p:cNvPr>
          <p:cNvPicPr>
            <a:picLocks noChangeAspect="1"/>
          </p:cNvPicPr>
          <p:nvPr/>
        </p:nvPicPr>
        <p:blipFill>
          <a:blip r:embed="rId5"/>
          <a:stretch>
            <a:fillRect/>
          </a:stretch>
        </p:blipFill>
        <p:spPr>
          <a:xfrm>
            <a:off x="687843" y="5058303"/>
            <a:ext cx="6569528" cy="1646761"/>
          </a:xfrm>
          <a:prstGeom prst="rect">
            <a:avLst/>
          </a:prstGeom>
        </p:spPr>
      </p:pic>
    </p:spTree>
    <p:extLst>
      <p:ext uri="{BB962C8B-B14F-4D97-AF65-F5344CB8AC3E}">
        <p14:creationId xmlns:p14="http://schemas.microsoft.com/office/powerpoint/2010/main" val="3362347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86C0B-1646-C333-DE58-B760EB64786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D7A051-8E5F-6E00-B6F4-817E60742495}"/>
              </a:ext>
            </a:extLst>
          </p:cNvPr>
          <p:cNvSpPr>
            <a:spLocks noGrp="1"/>
          </p:cNvSpPr>
          <p:nvPr>
            <p:ph idx="1"/>
          </p:nvPr>
        </p:nvSpPr>
        <p:spPr>
          <a:xfrm>
            <a:off x="677334" y="1486348"/>
            <a:ext cx="8973442" cy="4978997"/>
          </a:xfrm>
        </p:spPr>
        <p:txBody>
          <a:bodyPr numCol="1">
            <a:normAutofit/>
          </a:bodyPr>
          <a:lstStyle/>
          <a:p>
            <a:pPr marL="0" indent="0">
              <a:buNone/>
            </a:pPr>
            <a:r>
              <a:rPr lang="en-US" sz="1600" noProof="0"/>
              <a:t>We transformed the </a:t>
            </a:r>
            <a:r>
              <a:rPr lang="en-US" sz="1600" b="1" noProof="0" err="1"/>
              <a:t>OrgSize</a:t>
            </a:r>
            <a:r>
              <a:rPr lang="en-US" sz="1600" noProof="0"/>
              <a:t> variable from an ordinal categorical feature into a </a:t>
            </a:r>
            <a:r>
              <a:rPr lang="en-US" sz="1600" b="1" noProof="0"/>
              <a:t>numerical variable</a:t>
            </a:r>
            <a:r>
              <a:rPr lang="en-US" sz="1600" noProof="0"/>
              <a:t>.</a:t>
            </a:r>
          </a:p>
          <a:p>
            <a:pPr marL="0" indent="0">
              <a:buNone/>
            </a:pPr>
            <a:r>
              <a:rPr lang="en-US" sz="1600" noProof="0"/>
              <a:t>To allow our models to interpret the </a:t>
            </a:r>
            <a:r>
              <a:rPr lang="en-US" sz="1600" b="1" noProof="0"/>
              <a:t>magnitude</a:t>
            </a:r>
            <a:r>
              <a:rPr lang="en-US" sz="1600" noProof="0"/>
              <a:t> and linear relationship of workforce </a:t>
            </a:r>
            <a:r>
              <a:rPr lang="en-US" sz="1600" noProof="0" err="1"/>
              <a:t>siz</a:t>
            </a:r>
            <a:r>
              <a:rPr lang="en-US" sz="1600"/>
              <a:t>e, </a:t>
            </a:r>
            <a:r>
              <a:rPr lang="en-US" sz="1600" noProof="0"/>
              <a:t>rather than treating these simply as distinct categories, we mapped each range to a </a:t>
            </a:r>
            <a:r>
              <a:rPr lang="en-US" sz="1600" b="1" noProof="0"/>
              <a:t>representative numerical value</a:t>
            </a:r>
            <a:r>
              <a:rPr lang="en-US" sz="1600" noProof="0"/>
              <a:t> (typically an estimated average or median).</a:t>
            </a:r>
          </a:p>
          <a:p>
            <a:pPr marL="0" indent="0">
              <a:buNone/>
            </a:pPr>
            <a:r>
              <a:rPr lang="en-US" sz="1600" noProof="0"/>
              <a:t>We applied the following mapping logic:</a:t>
            </a:r>
          </a:p>
          <a:p>
            <a:r>
              <a:rPr lang="en-US" sz="1600" b="1" noProof="0"/>
              <a:t>Freelancers:</a:t>
            </a:r>
            <a:r>
              <a:rPr lang="en-US" sz="1600" noProof="0"/>
              <a:t> Mapped to </a:t>
            </a:r>
            <a:r>
              <a:rPr lang="en-US" sz="1600" b="1" noProof="0"/>
              <a:t>1</a:t>
            </a:r>
            <a:r>
              <a:rPr lang="en-US" sz="1600" noProof="0"/>
              <a:t>.</a:t>
            </a:r>
          </a:p>
          <a:p>
            <a:r>
              <a:rPr lang="en-US" sz="1600" b="1" noProof="0"/>
              <a:t>Small/Medium Ranges:</a:t>
            </a:r>
            <a:r>
              <a:rPr lang="en-US" sz="1600" noProof="0"/>
              <a:t> Converted to their approximate midpoint (e.g., </a:t>
            </a:r>
            <a:r>
              <a:rPr lang="en-US" sz="1600" i="1" noProof="0"/>
              <a:t>"20 to 99"</a:t>
            </a:r>
            <a:r>
              <a:rPr lang="en-US" sz="1600" noProof="0"/>
              <a:t> </a:t>
            </a:r>
            <a:r>
              <a:rPr lang="en-US" sz="1600" noProof="0">
                <a:sym typeface="Wingdings" pitchFamily="2" charset="2"/>
              </a:rPr>
              <a:t></a:t>
            </a:r>
            <a:r>
              <a:rPr lang="en-US" sz="1600" b="1" noProof="0"/>
              <a:t>60</a:t>
            </a:r>
            <a:r>
              <a:rPr lang="en-US" sz="1600" noProof="0"/>
              <a:t>).</a:t>
            </a:r>
          </a:p>
          <a:p>
            <a:r>
              <a:rPr lang="en-US" sz="1600" b="1" noProof="0"/>
              <a:t>Large Enterprises:</a:t>
            </a:r>
            <a:r>
              <a:rPr lang="en-US" sz="1600" noProof="0"/>
              <a:t> Assigned conservative lower-bound estimates (e.g., </a:t>
            </a:r>
            <a:r>
              <a:rPr lang="en-US" sz="1600" i="1" noProof="0"/>
              <a:t>"10,000+ </a:t>
            </a:r>
            <a:r>
              <a:rPr lang="en-US" sz="1600" i="1" noProof="0">
                <a:sym typeface="Wingdings" pitchFamily="2" charset="2"/>
              </a:rPr>
              <a:t> </a:t>
            </a:r>
            <a:r>
              <a:rPr lang="en-US" sz="1600" b="1" noProof="0"/>
              <a:t>15,000</a:t>
            </a:r>
            <a:r>
              <a:rPr lang="en-US" sz="1600" noProof="0"/>
              <a:t>).</a:t>
            </a:r>
          </a:p>
          <a:p>
            <a:r>
              <a:rPr lang="en-US" sz="1600" noProof="0"/>
              <a:t>Ambiguous entries such as </a:t>
            </a:r>
            <a:r>
              <a:rPr lang="en-US" sz="1600" i="1" noProof="0"/>
              <a:t>“I don’t know”</a:t>
            </a:r>
            <a:r>
              <a:rPr lang="en-US" sz="1600" noProof="0"/>
              <a:t> were converted to </a:t>
            </a:r>
            <a:r>
              <a:rPr lang="en-US" sz="1600" b="1" noProof="0"/>
              <a:t>Missing Values (NA)</a:t>
            </a:r>
            <a:r>
              <a:rPr lang="en-US" sz="1600" noProof="0"/>
              <a:t> to ensure data quality and prevent the introduction of noise into the model. Finally, the column was converted to a Number (Integer) format.</a:t>
            </a:r>
          </a:p>
          <a:p>
            <a:pPr marL="57150" indent="0">
              <a:buNone/>
            </a:pPr>
            <a:endParaRPr lang="en-US" noProof="0"/>
          </a:p>
          <a:p>
            <a:endParaRPr lang="en-US" noProof="0"/>
          </a:p>
        </p:txBody>
      </p:sp>
      <p:sp>
        <p:nvSpPr>
          <p:cNvPr id="3" name="Title 6">
            <a:extLst>
              <a:ext uri="{FF2B5EF4-FFF2-40B4-BE49-F238E27FC236}">
                <a16:creationId xmlns:a16="http://schemas.microsoft.com/office/drawing/2014/main" id="{70DCCDA2-39B7-96F0-5916-1A75DA6B4D16}"/>
              </a:ext>
            </a:extLst>
          </p:cNvPr>
          <p:cNvSpPr txBox="1">
            <a:spLocks/>
          </p:cNvSpPr>
          <p:nvPr/>
        </p:nvSpPr>
        <p:spPr>
          <a:xfrm>
            <a:off x="677334" y="762000"/>
            <a:ext cx="8596668" cy="72434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noProof="0">
                <a:solidFill>
                  <a:srgbClr val="EAA748"/>
                </a:solidFill>
              </a:rPr>
              <a:t>Feature engineering – </a:t>
            </a:r>
            <a:r>
              <a:rPr lang="en-US" noProof="0" err="1">
                <a:solidFill>
                  <a:srgbClr val="EAA748"/>
                </a:solidFill>
              </a:rPr>
              <a:t>OrgSize</a:t>
            </a:r>
            <a:endParaRPr lang="en-US" noProof="0">
              <a:solidFill>
                <a:srgbClr val="EAA748"/>
              </a:solidFill>
            </a:endParaRPr>
          </a:p>
        </p:txBody>
      </p:sp>
      <p:sp>
        <p:nvSpPr>
          <p:cNvPr id="5" name="Slide Number Placeholder 4">
            <a:extLst>
              <a:ext uri="{FF2B5EF4-FFF2-40B4-BE49-F238E27FC236}">
                <a16:creationId xmlns:a16="http://schemas.microsoft.com/office/drawing/2014/main" id="{151DE26D-38AB-7F9B-08D4-4FDFD1069C1F}"/>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43</a:t>
            </a:fld>
            <a:endParaRPr lang="en-US" noProof="0"/>
          </a:p>
        </p:txBody>
      </p:sp>
    </p:spTree>
    <p:extLst>
      <p:ext uri="{BB962C8B-B14F-4D97-AF65-F5344CB8AC3E}">
        <p14:creationId xmlns:p14="http://schemas.microsoft.com/office/powerpoint/2010/main" val="2070547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008FD-8266-DE37-07AB-BF28F49A87FC}"/>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F678B3-9323-218D-B96B-D66345288531}"/>
              </a:ext>
            </a:extLst>
          </p:cNvPr>
          <p:cNvSpPr>
            <a:spLocks noGrp="1"/>
          </p:cNvSpPr>
          <p:nvPr>
            <p:ph idx="1"/>
          </p:nvPr>
        </p:nvSpPr>
        <p:spPr>
          <a:xfrm>
            <a:off x="628348" y="3429000"/>
            <a:ext cx="8167310" cy="2813862"/>
          </a:xfrm>
        </p:spPr>
        <p:txBody>
          <a:bodyPr numCol="1">
            <a:normAutofit/>
          </a:bodyPr>
          <a:lstStyle/>
          <a:p>
            <a:r>
              <a:rPr lang="en-US" sz="1600" b="1" noProof="0"/>
              <a:t>String to number: </a:t>
            </a:r>
            <a:r>
              <a:rPr lang="en-US" sz="1600" noProof="0"/>
              <a:t>numerical fields originally stored as strings (e.g., </a:t>
            </a:r>
            <a:r>
              <a:rPr lang="en-US" sz="1600" i="1" noProof="0" err="1"/>
              <a:t>WorkExp</a:t>
            </a:r>
            <a:r>
              <a:rPr lang="en-US" sz="1600" noProof="0"/>
              <a:t>, </a:t>
            </a:r>
            <a:r>
              <a:rPr lang="en-US" sz="1600" i="1" noProof="0" err="1"/>
              <a:t>YearsCode</a:t>
            </a:r>
            <a:r>
              <a:rPr lang="en-US" sz="1600" noProof="0"/>
              <a:t>, </a:t>
            </a:r>
            <a:r>
              <a:rPr lang="en-US" sz="1600" i="1" noProof="0" err="1"/>
              <a:t>ConvertedCompYearly</a:t>
            </a:r>
            <a:r>
              <a:rPr lang="en-US" sz="1600" noProof="0"/>
              <a:t>) are converted to the correct data type. </a:t>
            </a:r>
          </a:p>
          <a:p>
            <a:endParaRPr lang="en-US" sz="1600"/>
          </a:p>
          <a:p>
            <a:r>
              <a:rPr lang="en-US" sz="1600" b="1" noProof="0"/>
              <a:t>Column Filter</a:t>
            </a:r>
            <a:r>
              <a:rPr lang="en-US" sz="1600" b="1"/>
              <a:t>: </a:t>
            </a:r>
            <a:r>
              <a:rPr lang="en-US" sz="1600" noProof="0"/>
              <a:t>temporary manipulated multi-select fields and </a:t>
            </a:r>
            <a:r>
              <a:rPr lang="en-US" sz="1600" i="1" noProof="0" err="1"/>
              <a:t>ResponseId</a:t>
            </a:r>
            <a:r>
              <a:rPr lang="en-US" sz="1600" noProof="0"/>
              <a:t> are removed, retaining only the variables relevant for modelling. </a:t>
            </a:r>
          </a:p>
          <a:p>
            <a:endParaRPr lang="en-US" sz="1600"/>
          </a:p>
          <a:p>
            <a:r>
              <a:rPr lang="en-US" sz="1600" b="1"/>
              <a:t>Domain calculator:</a:t>
            </a:r>
            <a:r>
              <a:rPr lang="en-US" sz="1600"/>
              <a:t> necessary to run the One To Many node in the following steps of the workflow</a:t>
            </a:r>
            <a:endParaRPr lang="en-US" b="1" noProof="0"/>
          </a:p>
        </p:txBody>
      </p:sp>
      <p:sp>
        <p:nvSpPr>
          <p:cNvPr id="3" name="Title 6">
            <a:extLst>
              <a:ext uri="{FF2B5EF4-FFF2-40B4-BE49-F238E27FC236}">
                <a16:creationId xmlns:a16="http://schemas.microsoft.com/office/drawing/2014/main" id="{B32CA57A-796C-903B-C770-D01138630892}"/>
              </a:ext>
            </a:extLst>
          </p:cNvPr>
          <p:cNvSpPr txBox="1">
            <a:spLocks/>
          </p:cNvSpPr>
          <p:nvPr/>
        </p:nvSpPr>
        <p:spPr>
          <a:xfrm>
            <a:off x="677335" y="762000"/>
            <a:ext cx="5723466" cy="11658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spcBef>
                <a:spcPts val="1000"/>
              </a:spcBef>
              <a:buClr>
                <a:srgbClr val="4A66AC"/>
              </a:buClr>
              <a:buSzPct val="80000"/>
              <a:defRPr/>
            </a:pPr>
            <a:r>
              <a:rPr lang="en-US">
                <a:solidFill>
                  <a:srgbClr val="EAA748"/>
                </a:solidFill>
              </a:rPr>
              <a:t>Final variable </a:t>
            </a:r>
            <a:r>
              <a:rPr lang="en-US" noProof="0">
                <a:solidFill>
                  <a:srgbClr val="EAA748"/>
                </a:solidFill>
              </a:rPr>
              <a:t>filtering</a:t>
            </a:r>
            <a:endParaRPr kumimoji="0" lang="en-US" i="0" u="none" strike="noStrike" kern="1200" cap="none" spc="0" normalizeH="0" baseline="0" noProof="0">
              <a:ln>
                <a:noFill/>
              </a:ln>
              <a:solidFill>
                <a:srgbClr val="EAA748"/>
              </a:solidFill>
              <a:effectLst/>
              <a:uLnTx/>
              <a:uFillTx/>
              <a:latin typeface="Trebuchet MS" panose="020B0603020202020204"/>
              <a:ea typeface="+mn-ea"/>
              <a:cs typeface="+mn-cs"/>
            </a:endParaRPr>
          </a:p>
        </p:txBody>
      </p:sp>
      <p:sp>
        <p:nvSpPr>
          <p:cNvPr id="5" name="Slide Number Placeholder 4">
            <a:extLst>
              <a:ext uri="{FF2B5EF4-FFF2-40B4-BE49-F238E27FC236}">
                <a16:creationId xmlns:a16="http://schemas.microsoft.com/office/drawing/2014/main" id="{5FCE6832-3997-81EB-46AB-03E0438125A9}"/>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44</a:t>
            </a:fld>
            <a:endParaRPr lang="en-US" noProof="0"/>
          </a:p>
        </p:txBody>
      </p:sp>
      <p:pic>
        <p:nvPicPr>
          <p:cNvPr id="8" name="Picture 7">
            <a:extLst>
              <a:ext uri="{FF2B5EF4-FFF2-40B4-BE49-F238E27FC236}">
                <a16:creationId xmlns:a16="http://schemas.microsoft.com/office/drawing/2014/main" id="{1D96AFA7-A504-8FAB-383C-560F3C8358C2}"/>
              </a:ext>
            </a:extLst>
          </p:cNvPr>
          <p:cNvPicPr>
            <a:picLocks noChangeAspect="1"/>
          </p:cNvPicPr>
          <p:nvPr/>
        </p:nvPicPr>
        <p:blipFill>
          <a:blip r:embed="rId3"/>
          <a:stretch>
            <a:fillRect/>
          </a:stretch>
        </p:blipFill>
        <p:spPr>
          <a:xfrm>
            <a:off x="677335" y="1440214"/>
            <a:ext cx="4980214" cy="1825161"/>
          </a:xfrm>
          <a:prstGeom prst="rect">
            <a:avLst/>
          </a:prstGeom>
        </p:spPr>
      </p:pic>
    </p:spTree>
    <p:extLst>
      <p:ext uri="{BB962C8B-B14F-4D97-AF65-F5344CB8AC3E}">
        <p14:creationId xmlns:p14="http://schemas.microsoft.com/office/powerpoint/2010/main" val="3753313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ECBFA-4F68-9D84-9713-51DBEDC128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94D5DB4-BA50-9F8A-A174-1CE26B4F9130}"/>
              </a:ext>
            </a:extLst>
          </p:cNvPr>
          <p:cNvSpPr>
            <a:spLocks noGrp="1"/>
          </p:cNvSpPr>
          <p:nvPr>
            <p:ph type="title"/>
          </p:nvPr>
        </p:nvSpPr>
        <p:spPr>
          <a:xfrm>
            <a:off x="677334" y="609600"/>
            <a:ext cx="8596668" cy="690390"/>
          </a:xfrm>
        </p:spPr>
        <p:txBody>
          <a:bodyPr/>
          <a:lstStyle/>
          <a:p>
            <a:r>
              <a:rPr lang="en-US" noProof="0">
                <a:solidFill>
                  <a:srgbClr val="EAA748"/>
                </a:solidFill>
              </a:rPr>
              <a:t>Missing Values</a:t>
            </a:r>
          </a:p>
        </p:txBody>
      </p:sp>
      <p:sp>
        <p:nvSpPr>
          <p:cNvPr id="6" name="Segnaposto contenuto 5">
            <a:extLst>
              <a:ext uri="{FF2B5EF4-FFF2-40B4-BE49-F238E27FC236}">
                <a16:creationId xmlns:a16="http://schemas.microsoft.com/office/drawing/2014/main" id="{5E762760-CC9A-4B69-3AD2-734949EEC12F}"/>
              </a:ext>
            </a:extLst>
          </p:cNvPr>
          <p:cNvSpPr>
            <a:spLocks noGrp="1"/>
          </p:cNvSpPr>
          <p:nvPr>
            <p:ph idx="1"/>
          </p:nvPr>
        </p:nvSpPr>
        <p:spPr>
          <a:xfrm>
            <a:off x="677333" y="1299990"/>
            <a:ext cx="6891315" cy="4280831"/>
          </a:xfrm>
        </p:spPr>
        <p:txBody>
          <a:bodyPr>
            <a:normAutofit/>
          </a:bodyPr>
          <a:lstStyle/>
          <a:p>
            <a:pPr marL="0" indent="0">
              <a:buNone/>
            </a:pPr>
            <a:r>
              <a:rPr lang="en-US" sz="1600" noProof="0"/>
              <a:t>To handle the remaining missing values, we used the </a:t>
            </a:r>
            <a:r>
              <a:rPr lang="en-US" sz="1600" b="1" noProof="0"/>
              <a:t>Missing Value </a:t>
            </a:r>
            <a:r>
              <a:rPr lang="en-US" sz="1600" noProof="0"/>
              <a:t>node, </a:t>
            </a:r>
            <a:r>
              <a:rPr lang="en-US" sz="1600"/>
              <a:t>in multiple moments of the workflow </a:t>
            </a:r>
            <a:r>
              <a:rPr lang="en-US" sz="1600" noProof="0"/>
              <a:t>which performs imputation according to predefined strategies for each data type. This ensures that all incomplete fields are consistently and systematically filled before moving to the modelling phase.</a:t>
            </a:r>
          </a:p>
          <a:p>
            <a:pPr marL="0" indent="0">
              <a:buNone/>
            </a:pPr>
            <a:r>
              <a:rPr lang="en-US" sz="1600" noProof="0"/>
              <a:t>In our configuration, two imputation strategies were adopted:</a:t>
            </a:r>
          </a:p>
          <a:p>
            <a:r>
              <a:rPr lang="en-US" sz="1600" b="1" noProof="0"/>
              <a:t>Numerical variables (Float):</a:t>
            </a:r>
            <a:r>
              <a:rPr lang="en-US" sz="1600" noProof="0"/>
              <a:t> imputed using the </a:t>
            </a:r>
            <a:r>
              <a:rPr lang="en-US" sz="1600" b="1" noProof="0"/>
              <a:t>Median</a:t>
            </a:r>
            <a:r>
              <a:rPr lang="en-US" sz="1600" noProof="0"/>
              <a:t>, a robust measure of central tendency that is less sensitive to outliers.</a:t>
            </a:r>
          </a:p>
          <a:p>
            <a:r>
              <a:rPr lang="en-US" sz="1600" b="1" noProof="0"/>
              <a:t>String variables:</a:t>
            </a:r>
            <a:r>
              <a:rPr lang="en-US" sz="1600" noProof="0"/>
              <a:t> imputed using the </a:t>
            </a:r>
            <a:r>
              <a:rPr lang="en-US" sz="1600" b="1" noProof="0"/>
              <a:t>Most Frequent Value</a:t>
            </a:r>
            <a:r>
              <a:rPr lang="en-US" sz="1600" noProof="0"/>
              <a:t>, preserving the dominant category distribution within each feature.</a:t>
            </a:r>
          </a:p>
          <a:p>
            <a:pPr marL="0" indent="0">
              <a:buNone/>
            </a:pPr>
            <a:r>
              <a:rPr lang="en-US" sz="1600" noProof="0"/>
              <a:t>This approach guarantees a complete dataset while maintaining the statistical properties of both numerical and categorical variables. By applying these tailored strategies, we ensure that the imputation process does not distort the underlying structure of the data and supports reliable downstream analysis</a:t>
            </a:r>
          </a:p>
        </p:txBody>
      </p:sp>
      <p:sp>
        <p:nvSpPr>
          <p:cNvPr id="3" name="Slide Number Placeholder 2">
            <a:extLst>
              <a:ext uri="{FF2B5EF4-FFF2-40B4-BE49-F238E27FC236}">
                <a16:creationId xmlns:a16="http://schemas.microsoft.com/office/drawing/2014/main" id="{9A5E1BF7-F482-3C1D-4FC8-A498C8D86067}"/>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45</a:t>
            </a:fld>
            <a:endParaRPr lang="en-US" noProof="0"/>
          </a:p>
        </p:txBody>
      </p:sp>
      <p:pic>
        <p:nvPicPr>
          <p:cNvPr id="9" name="Picture 8">
            <a:extLst>
              <a:ext uri="{FF2B5EF4-FFF2-40B4-BE49-F238E27FC236}">
                <a16:creationId xmlns:a16="http://schemas.microsoft.com/office/drawing/2014/main" id="{673658AA-9957-F360-37F1-140FD8BA3A87}"/>
              </a:ext>
            </a:extLst>
          </p:cNvPr>
          <p:cNvPicPr>
            <a:picLocks noChangeAspect="1"/>
          </p:cNvPicPr>
          <p:nvPr/>
        </p:nvPicPr>
        <p:blipFill>
          <a:blip r:embed="rId2"/>
          <a:stretch>
            <a:fillRect/>
          </a:stretch>
        </p:blipFill>
        <p:spPr>
          <a:xfrm>
            <a:off x="7732902" y="1985721"/>
            <a:ext cx="1805093" cy="2209761"/>
          </a:xfrm>
          <a:prstGeom prst="rect">
            <a:avLst/>
          </a:prstGeom>
        </p:spPr>
      </p:pic>
    </p:spTree>
    <p:extLst>
      <p:ext uri="{BB962C8B-B14F-4D97-AF65-F5344CB8AC3E}">
        <p14:creationId xmlns:p14="http://schemas.microsoft.com/office/powerpoint/2010/main" val="2460507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003C4E-CC2C-454C-E0DD-8CA8B35BB26D}"/>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3"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Isosceles Triangle 2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Isosceles Triangle 2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27" name="Rectangle 26">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9" name="Group 28">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30" name="Straight Connector 29">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4" name="Isosceles Triangle 3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6" name="Isosceles Triangle 3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10" name="Title 9">
            <a:extLst>
              <a:ext uri="{FF2B5EF4-FFF2-40B4-BE49-F238E27FC236}">
                <a16:creationId xmlns:a16="http://schemas.microsoft.com/office/drawing/2014/main" id="{F6884E3C-4B27-3A4F-E056-C3308F280F4B}"/>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noProof="0"/>
              <a:t>4. Data Description</a:t>
            </a:r>
            <a:br>
              <a:rPr lang="en-US" sz="5400" noProof="0"/>
            </a:br>
            <a:r>
              <a:rPr lang="en-US" sz="3200" noProof="0">
                <a:solidFill>
                  <a:srgbClr val="EAA748"/>
                </a:solidFill>
              </a:rPr>
              <a:t>BIVARIATE ANALYSIS</a:t>
            </a:r>
          </a:p>
        </p:txBody>
      </p:sp>
      <p:sp>
        <p:nvSpPr>
          <p:cNvPr id="38" name="Freeform: Shape 3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4" name="TextBox 3">
            <a:extLst>
              <a:ext uri="{FF2B5EF4-FFF2-40B4-BE49-F238E27FC236}">
                <a16:creationId xmlns:a16="http://schemas.microsoft.com/office/drawing/2014/main" id="{AC82A424-0151-03C6-8CF7-4B179181778E}"/>
              </a:ext>
            </a:extLst>
          </p:cNvPr>
          <p:cNvSpPr txBox="1"/>
          <p:nvPr/>
        </p:nvSpPr>
        <p:spPr>
          <a:xfrm>
            <a:off x="11669486" y="2786743"/>
            <a:ext cx="184731" cy="369332"/>
          </a:xfrm>
          <a:prstGeom prst="rect">
            <a:avLst/>
          </a:prstGeom>
          <a:noFill/>
        </p:spPr>
        <p:txBody>
          <a:bodyPr wrap="none" rtlCol="0">
            <a:spAutoFit/>
          </a:bodyPr>
          <a:lstStyle/>
          <a:p>
            <a:endParaRPr lang="en-US" noProof="0"/>
          </a:p>
        </p:txBody>
      </p:sp>
      <p:sp>
        <p:nvSpPr>
          <p:cNvPr id="2" name="Slide Number Placeholder 1">
            <a:extLst>
              <a:ext uri="{FF2B5EF4-FFF2-40B4-BE49-F238E27FC236}">
                <a16:creationId xmlns:a16="http://schemas.microsoft.com/office/drawing/2014/main" id="{06A087BE-09F4-2665-22B6-89C12564B3B8}"/>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46</a:t>
            </a:fld>
            <a:endParaRPr lang="en-US" noProof="0"/>
          </a:p>
        </p:txBody>
      </p:sp>
    </p:spTree>
    <p:extLst>
      <p:ext uri="{BB962C8B-B14F-4D97-AF65-F5344CB8AC3E}">
        <p14:creationId xmlns:p14="http://schemas.microsoft.com/office/powerpoint/2010/main" val="391283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olo 1">
            <a:extLst>
              <a:ext uri="{FF2B5EF4-FFF2-40B4-BE49-F238E27FC236}">
                <a16:creationId xmlns:a16="http://schemas.microsoft.com/office/drawing/2014/main" id="{F36B99B8-85D6-D33F-1403-97E19A3B2868}"/>
              </a:ext>
            </a:extLst>
          </p:cNvPr>
          <p:cNvSpPr>
            <a:spLocks noGrp="1"/>
          </p:cNvSpPr>
          <p:nvPr>
            <p:ph type="title"/>
          </p:nvPr>
        </p:nvSpPr>
        <p:spPr>
          <a:xfrm>
            <a:off x="1333502" y="609600"/>
            <a:ext cx="8596668" cy="1320800"/>
          </a:xfrm>
        </p:spPr>
        <p:txBody>
          <a:bodyPr>
            <a:normAutofit/>
          </a:bodyPr>
          <a:lstStyle/>
          <a:p>
            <a:r>
              <a:rPr lang="en-US" noProof="0">
                <a:solidFill>
                  <a:srgbClr val="EAA748"/>
                </a:solidFill>
              </a:rPr>
              <a:t>Overview</a:t>
            </a:r>
          </a:p>
        </p:txBody>
      </p:sp>
      <p:sp>
        <p:nvSpPr>
          <p:cNvPr id="11" name="Isosceles Triangle 10">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EA26D908-39AA-1D83-7B56-4D7D84B70DC7}"/>
              </a:ext>
            </a:extLst>
          </p:cNvPr>
          <p:cNvSpPr>
            <a:spLocks noGrp="1"/>
          </p:cNvSpPr>
          <p:nvPr>
            <p:ph type="sldNum" sz="quarter" idx="4294967295"/>
          </p:nvPr>
        </p:nvSpPr>
        <p:spPr>
          <a:xfrm>
            <a:off x="8545465" y="5990966"/>
            <a:ext cx="834272" cy="387685"/>
          </a:xfrm>
        </p:spPr>
        <p:txBody>
          <a:bodyPr>
            <a:normAutofit/>
          </a:bodyPr>
          <a:lstStyle/>
          <a:p>
            <a:pPr>
              <a:spcAft>
                <a:spcPts val="600"/>
              </a:spcAft>
            </a:pPr>
            <a:fld id="{250650D2-30E5-7247-A12B-70384019356E}" type="slidenum">
              <a:rPr lang="en-US" noProof="0" smtClean="0"/>
              <a:pPr>
                <a:spcAft>
                  <a:spcPts val="600"/>
                </a:spcAft>
              </a:pPr>
              <a:t>47</a:t>
            </a:fld>
            <a:endParaRPr lang="en-US" noProof="0"/>
          </a:p>
        </p:txBody>
      </p:sp>
      <p:sp>
        <p:nvSpPr>
          <p:cNvPr id="3" name="Segnaposto contenuto 2">
            <a:extLst>
              <a:ext uri="{FF2B5EF4-FFF2-40B4-BE49-F238E27FC236}">
                <a16:creationId xmlns:a16="http://schemas.microsoft.com/office/drawing/2014/main" id="{82CAE0C3-9E52-8FAE-7C0A-A563F206AA0F}"/>
              </a:ext>
            </a:extLst>
          </p:cNvPr>
          <p:cNvSpPr>
            <a:spLocks noGrp="1"/>
          </p:cNvSpPr>
          <p:nvPr>
            <p:ph idx="1"/>
          </p:nvPr>
        </p:nvSpPr>
        <p:spPr>
          <a:xfrm>
            <a:off x="764875" y="1362975"/>
            <a:ext cx="10495472" cy="4364966"/>
          </a:xfrm>
        </p:spPr>
        <p:txBody>
          <a:bodyPr numCol="2">
            <a:normAutofit/>
          </a:bodyPr>
          <a:lstStyle/>
          <a:p>
            <a:r>
              <a:rPr lang="en-US" noProof="0"/>
              <a:t>We computed a </a:t>
            </a:r>
            <a:r>
              <a:rPr lang="en-US" b="1" noProof="0"/>
              <a:t>correlation matrix</a:t>
            </a:r>
            <a:r>
              <a:rPr lang="en-US" noProof="0"/>
              <a:t> on all modelling-ready variables related to AI usage (</a:t>
            </a:r>
            <a:r>
              <a:rPr lang="en-US" noProof="0" err="1"/>
              <a:t>LearnCodeAI</a:t>
            </a:r>
            <a:r>
              <a:rPr lang="en-US" noProof="0"/>
              <a:t>, </a:t>
            </a:r>
            <a:r>
              <a:rPr lang="en-US" noProof="0" err="1"/>
              <a:t>AISelect</a:t>
            </a:r>
            <a:r>
              <a:rPr lang="en-US" noProof="0"/>
              <a:t>, </a:t>
            </a:r>
            <a:r>
              <a:rPr lang="en-US" noProof="0" err="1"/>
              <a:t>AIAgents</a:t>
            </a:r>
            <a:r>
              <a:rPr lang="en-US" noProof="0"/>
              <a:t>, </a:t>
            </a:r>
            <a:r>
              <a:rPr lang="en-US" noProof="0" err="1"/>
              <a:t>AIComplex</a:t>
            </a:r>
            <a:r>
              <a:rPr lang="en-US" noProof="0"/>
              <a:t>), experience and work context (</a:t>
            </a:r>
            <a:r>
              <a:rPr lang="en-US" noProof="0" err="1"/>
              <a:t>YearsCode</a:t>
            </a:r>
            <a:r>
              <a:rPr lang="en-US" noProof="0"/>
              <a:t>, </a:t>
            </a:r>
            <a:r>
              <a:rPr lang="en-US" noProof="0" err="1"/>
              <a:t>OrgSize</a:t>
            </a:r>
            <a:r>
              <a:rPr lang="en-US" noProof="0"/>
              <a:t>, Employment, </a:t>
            </a:r>
            <a:r>
              <a:rPr lang="en-US" noProof="0" err="1"/>
              <a:t>DevType</a:t>
            </a:r>
            <a:r>
              <a:rPr lang="en-US" noProof="0"/>
              <a:t>, </a:t>
            </a:r>
            <a:r>
              <a:rPr lang="en-US" noProof="0" err="1"/>
              <a:t>RemoteWork</a:t>
            </a:r>
            <a:r>
              <a:rPr lang="en-US" noProof="0"/>
              <a:t>, Industry, </a:t>
            </a:r>
            <a:r>
              <a:rPr lang="en-US" noProof="0" err="1"/>
              <a:t>NewRole</a:t>
            </a:r>
            <a:r>
              <a:rPr lang="en-US" noProof="0"/>
              <a:t>, Country macro-areas), job satisfaction (</a:t>
            </a:r>
            <a:r>
              <a:rPr lang="en-US" noProof="0" err="1"/>
              <a:t>JobSat</a:t>
            </a:r>
            <a:r>
              <a:rPr lang="en-US" noProof="0"/>
              <a:t>) and the log-transformed target </a:t>
            </a:r>
            <a:r>
              <a:rPr lang="en-US" b="1" noProof="0"/>
              <a:t>ln(</a:t>
            </a:r>
            <a:r>
              <a:rPr lang="en-US" b="1" noProof="0" err="1"/>
              <a:t>ConvertedCompYearly</a:t>
            </a:r>
            <a:r>
              <a:rPr lang="en-US" b="1" noProof="0"/>
              <a:t>)</a:t>
            </a:r>
            <a:r>
              <a:rPr lang="en-US" noProof="0"/>
              <a:t>.</a:t>
            </a:r>
          </a:p>
          <a:p>
            <a:r>
              <a:rPr lang="it-IT" err="1"/>
              <a:t>OpSys</a:t>
            </a:r>
            <a:r>
              <a:rPr lang="it-IT"/>
              <a:t> and Programming Language dummies </a:t>
            </a:r>
            <a:r>
              <a:rPr lang="it-IT" err="1"/>
              <a:t>were</a:t>
            </a:r>
            <a:r>
              <a:rPr lang="it-IT"/>
              <a:t> </a:t>
            </a:r>
            <a:r>
              <a:rPr lang="it-IT" err="1"/>
              <a:t>excluded</a:t>
            </a:r>
            <a:r>
              <a:rPr lang="it-IT"/>
              <a:t>, </a:t>
            </a:r>
            <a:r>
              <a:rPr lang="it-IT" err="1"/>
              <a:t>as</a:t>
            </a:r>
            <a:r>
              <a:rPr lang="it-IT"/>
              <a:t> </a:t>
            </a:r>
            <a:r>
              <a:rPr lang="it-IT" err="1"/>
              <a:t>correlations</a:t>
            </a:r>
            <a:r>
              <a:rPr lang="it-IT"/>
              <a:t> </a:t>
            </a:r>
            <a:r>
              <a:rPr lang="it-IT" err="1"/>
              <a:t>involving</a:t>
            </a:r>
            <a:r>
              <a:rPr lang="it-IT"/>
              <a:t> </a:t>
            </a:r>
            <a:r>
              <a:rPr lang="it-IT" err="1"/>
              <a:t>individual</a:t>
            </a:r>
            <a:r>
              <a:rPr lang="it-IT"/>
              <a:t> </a:t>
            </a:r>
            <a:r>
              <a:rPr lang="it-IT" err="1"/>
              <a:t>operating</a:t>
            </a:r>
            <a:r>
              <a:rPr lang="it-IT"/>
              <a:t> systems or </a:t>
            </a:r>
            <a:r>
              <a:rPr lang="it-IT" err="1"/>
              <a:t>languages</a:t>
            </a:r>
            <a:r>
              <a:rPr lang="it-IT"/>
              <a:t> </a:t>
            </a:r>
            <a:r>
              <a:rPr lang="it-IT" err="1"/>
              <a:t>were</a:t>
            </a:r>
            <a:r>
              <a:rPr lang="it-IT"/>
              <a:t> </a:t>
            </a:r>
            <a:r>
              <a:rPr lang="it-IT" err="1"/>
              <a:t>not</a:t>
            </a:r>
            <a:r>
              <a:rPr lang="it-IT"/>
              <a:t> </a:t>
            </a:r>
            <a:r>
              <a:rPr lang="it-IT" err="1"/>
              <a:t>relevant</a:t>
            </a:r>
            <a:r>
              <a:rPr lang="it-IT"/>
              <a:t> to </a:t>
            </a:r>
            <a:r>
              <a:rPr lang="it-IT" err="1"/>
              <a:t>our</a:t>
            </a:r>
            <a:r>
              <a:rPr lang="it-IT"/>
              <a:t> </a:t>
            </a:r>
            <a:r>
              <a:rPr lang="it-IT" err="1"/>
              <a:t>research</a:t>
            </a:r>
            <a:r>
              <a:rPr lang="it-IT"/>
              <a:t> focus.</a:t>
            </a:r>
            <a:r>
              <a:rPr lang="en-US" noProof="0"/>
              <a:t> </a:t>
            </a:r>
          </a:p>
          <a:p>
            <a:r>
              <a:rPr lang="en-US" noProof="0"/>
              <a:t>In parallel, we produced </a:t>
            </a:r>
            <a:r>
              <a:rPr lang="en-US" b="1" noProof="0"/>
              <a:t>boxplots of ln(</a:t>
            </a:r>
            <a:r>
              <a:rPr lang="en-US" b="1" noProof="0" err="1"/>
              <a:t>ConvertedCompYearly</a:t>
            </a:r>
            <a:r>
              <a:rPr lang="en-US" b="1" noProof="0"/>
              <a:t>)</a:t>
            </a:r>
            <a:r>
              <a:rPr lang="en-US" noProof="0"/>
              <a:t> for the main categorical drivers (</a:t>
            </a:r>
            <a:r>
              <a:rPr lang="en-US" noProof="0" err="1"/>
              <a:t>EdLevel</a:t>
            </a:r>
            <a:r>
              <a:rPr lang="en-US" noProof="0"/>
              <a:t>, Employment, </a:t>
            </a:r>
            <a:r>
              <a:rPr lang="en-US" noProof="0" err="1"/>
              <a:t>DevType</a:t>
            </a:r>
            <a:r>
              <a:rPr lang="en-US" noProof="0"/>
              <a:t>, Industry, Country, </a:t>
            </a:r>
            <a:r>
              <a:rPr lang="en-US" noProof="0" err="1"/>
              <a:t>RemoteWork</a:t>
            </a:r>
            <a:r>
              <a:rPr lang="en-US" noProof="0"/>
              <a:t>, </a:t>
            </a:r>
            <a:r>
              <a:rPr lang="en-US" noProof="0" err="1"/>
              <a:t>NewRole</a:t>
            </a:r>
            <a:r>
              <a:rPr lang="en-US" noProof="0"/>
              <a:t>, AI-related variables) to visually compare compensation levels across groups.</a:t>
            </a:r>
          </a:p>
          <a:p>
            <a:r>
              <a:rPr lang="en-US" noProof="0"/>
              <a:t>Together, the correlation matrix and boxplots provide a compact view of how compensation co-moves with developer characteristics and AI adoption, guiding feature selection for the subsequent models.</a:t>
            </a:r>
          </a:p>
          <a:p>
            <a:pPr marL="0" indent="0">
              <a:buNone/>
            </a:pPr>
            <a:endParaRPr lang="en-US" noProof="0"/>
          </a:p>
        </p:txBody>
      </p:sp>
      <p:sp>
        <p:nvSpPr>
          <p:cNvPr id="13" name="Isosceles Triangle 12">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Tree>
    <p:extLst>
      <p:ext uri="{BB962C8B-B14F-4D97-AF65-F5344CB8AC3E}">
        <p14:creationId xmlns:p14="http://schemas.microsoft.com/office/powerpoint/2010/main" val="4118262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BC57AD-CBDC-DDB0-98EE-AE9A5AD272D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875CB7-4483-4CFA-E79F-A977A3BB8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Isosceles Triangle 10">
            <a:extLst>
              <a:ext uri="{FF2B5EF4-FFF2-40B4-BE49-F238E27FC236}">
                <a16:creationId xmlns:a16="http://schemas.microsoft.com/office/drawing/2014/main" id="{70EFB837-5FD9-0FE0-55BC-1C728823C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D59BCA31-11EB-0B2B-6B92-10739B3D8EE6}"/>
              </a:ext>
            </a:extLst>
          </p:cNvPr>
          <p:cNvSpPr>
            <a:spLocks noGrp="1"/>
          </p:cNvSpPr>
          <p:nvPr>
            <p:ph type="sldNum" sz="quarter" idx="4294967295"/>
          </p:nvPr>
        </p:nvSpPr>
        <p:spPr>
          <a:xfrm>
            <a:off x="8590663" y="6041362"/>
            <a:ext cx="683339" cy="365125"/>
          </a:xfrm>
        </p:spPr>
        <p:txBody>
          <a:bodyPr>
            <a:normAutofit/>
          </a:bodyPr>
          <a:lstStyle/>
          <a:p>
            <a:pPr>
              <a:spcAft>
                <a:spcPts val="600"/>
              </a:spcAft>
            </a:pPr>
            <a:fld id="{250650D2-30E5-7247-A12B-70384019356E}" type="slidenum">
              <a:rPr lang="en-US" noProof="0" smtClean="0"/>
              <a:pPr>
                <a:spcAft>
                  <a:spcPts val="600"/>
                </a:spcAft>
              </a:pPr>
              <a:t>48</a:t>
            </a:fld>
            <a:endParaRPr lang="en-US" noProof="0"/>
          </a:p>
        </p:txBody>
      </p:sp>
      <p:sp>
        <p:nvSpPr>
          <p:cNvPr id="13" name="Isosceles Triangle 12">
            <a:extLst>
              <a:ext uri="{FF2B5EF4-FFF2-40B4-BE49-F238E27FC236}">
                <a16:creationId xmlns:a16="http://schemas.microsoft.com/office/drawing/2014/main" id="{834A0481-E9DE-FC30-8416-84DE57961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0" name="Titolo 1">
            <a:extLst>
              <a:ext uri="{FF2B5EF4-FFF2-40B4-BE49-F238E27FC236}">
                <a16:creationId xmlns:a16="http://schemas.microsoft.com/office/drawing/2014/main" id="{ADCC92D6-AE94-3DC1-9459-16268194B22F}"/>
              </a:ext>
            </a:extLst>
          </p:cNvPr>
          <p:cNvSpPr txBox="1">
            <a:spLocks/>
          </p:cNvSpPr>
          <p:nvPr/>
        </p:nvSpPr>
        <p:spPr>
          <a:xfrm>
            <a:off x="943101" y="0"/>
            <a:ext cx="8863508" cy="207908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noProof="0">
                <a:solidFill>
                  <a:srgbClr val="EAA748"/>
                </a:solidFill>
              </a:rPr>
            </a:br>
            <a:r>
              <a:rPr lang="en-US" noProof="0">
                <a:solidFill>
                  <a:srgbClr val="EAA748"/>
                </a:solidFill>
              </a:rPr>
              <a:t>Bivariate analysis of continuous variables</a:t>
            </a:r>
          </a:p>
        </p:txBody>
      </p:sp>
      <p:sp>
        <p:nvSpPr>
          <p:cNvPr id="12" name="Segnaposto testo 3">
            <a:extLst>
              <a:ext uri="{FF2B5EF4-FFF2-40B4-BE49-F238E27FC236}">
                <a16:creationId xmlns:a16="http://schemas.microsoft.com/office/drawing/2014/main" id="{C98CF901-9782-319B-8317-4F5724CBFD1B}"/>
              </a:ext>
            </a:extLst>
          </p:cNvPr>
          <p:cNvSpPr txBox="1">
            <a:spLocks/>
          </p:cNvSpPr>
          <p:nvPr/>
        </p:nvSpPr>
        <p:spPr>
          <a:xfrm>
            <a:off x="943101" y="2270377"/>
            <a:ext cx="1805984" cy="105902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noProof="0"/>
              <a:t>Correlation matrix</a:t>
            </a:r>
          </a:p>
        </p:txBody>
      </p:sp>
      <p:sp>
        <p:nvSpPr>
          <p:cNvPr id="14" name="CasellaDiTesto 13">
            <a:extLst>
              <a:ext uri="{FF2B5EF4-FFF2-40B4-BE49-F238E27FC236}">
                <a16:creationId xmlns:a16="http://schemas.microsoft.com/office/drawing/2014/main" id="{96EECB80-C90E-9A97-9AD9-9627637CAAEE}"/>
              </a:ext>
            </a:extLst>
          </p:cNvPr>
          <p:cNvSpPr txBox="1"/>
          <p:nvPr/>
        </p:nvSpPr>
        <p:spPr>
          <a:xfrm>
            <a:off x="600203" y="3528599"/>
            <a:ext cx="11385458" cy="4031873"/>
          </a:xfrm>
          <a:prstGeom prst="rect">
            <a:avLst/>
          </a:prstGeom>
          <a:noFill/>
        </p:spPr>
        <p:txBody>
          <a:bodyPr wrap="square" rtlCol="0">
            <a:spAutoFit/>
          </a:bodyPr>
          <a:lstStyle/>
          <a:p>
            <a:r>
              <a:rPr lang="en-US" sz="1600" noProof="0">
                <a:solidFill>
                  <a:schemeClr val="tx1">
                    <a:lumMod val="75000"/>
                    <a:lumOff val="25000"/>
                  </a:schemeClr>
                </a:solidFill>
              </a:rPr>
              <a:t>On the slide we only show </a:t>
            </a:r>
            <a:r>
              <a:rPr lang="en-US" sz="1600" b="1" noProof="0">
                <a:solidFill>
                  <a:schemeClr val="tx1">
                    <a:lumMod val="75000"/>
                    <a:lumOff val="25000"/>
                  </a:schemeClr>
                </a:solidFill>
              </a:rPr>
              <a:t>Age, </a:t>
            </a:r>
            <a:r>
              <a:rPr lang="en-US" sz="1600" b="1" noProof="0" err="1">
                <a:solidFill>
                  <a:schemeClr val="tx1">
                    <a:lumMod val="75000"/>
                    <a:lumOff val="25000"/>
                  </a:schemeClr>
                </a:solidFill>
              </a:rPr>
              <a:t>EdLevel</a:t>
            </a:r>
            <a:r>
              <a:rPr lang="en-US" sz="1600" b="1" noProof="0">
                <a:solidFill>
                  <a:schemeClr val="tx1">
                    <a:lumMod val="75000"/>
                    <a:lumOff val="25000"/>
                  </a:schemeClr>
                </a:solidFill>
              </a:rPr>
              <a:t>, </a:t>
            </a:r>
            <a:r>
              <a:rPr lang="en-US" sz="1600" b="1" noProof="0" err="1">
                <a:solidFill>
                  <a:schemeClr val="tx1">
                    <a:lumMod val="75000"/>
                    <a:lumOff val="25000"/>
                  </a:schemeClr>
                </a:solidFill>
              </a:rPr>
              <a:t>YearsCode</a:t>
            </a:r>
            <a:r>
              <a:rPr lang="en-US" sz="1600" b="1" noProof="0">
                <a:solidFill>
                  <a:schemeClr val="tx1">
                    <a:lumMod val="75000"/>
                    <a:lumOff val="25000"/>
                  </a:schemeClr>
                </a:solidFill>
              </a:rPr>
              <a:t>, </a:t>
            </a:r>
            <a:r>
              <a:rPr lang="en-US" sz="1600" b="1" noProof="0" err="1">
                <a:solidFill>
                  <a:schemeClr val="tx1">
                    <a:lumMod val="75000"/>
                    <a:lumOff val="25000"/>
                  </a:schemeClr>
                </a:solidFill>
              </a:rPr>
              <a:t>OrgSize</a:t>
            </a:r>
            <a:r>
              <a:rPr lang="en-US" sz="1600" b="1" noProof="0">
                <a:solidFill>
                  <a:schemeClr val="tx1">
                    <a:lumMod val="75000"/>
                    <a:lumOff val="25000"/>
                  </a:schemeClr>
                </a:solidFill>
              </a:rPr>
              <a:t>, </a:t>
            </a:r>
            <a:r>
              <a:rPr lang="en-US" sz="1600" b="1" noProof="0" err="1">
                <a:solidFill>
                  <a:schemeClr val="tx1">
                    <a:lumMod val="75000"/>
                    <a:lumOff val="25000"/>
                  </a:schemeClr>
                </a:solidFill>
              </a:rPr>
              <a:t>AISelect</a:t>
            </a:r>
            <a:r>
              <a:rPr lang="en-US" sz="1600" b="1" noProof="0">
                <a:solidFill>
                  <a:schemeClr val="tx1">
                    <a:lumMod val="75000"/>
                    <a:lumOff val="25000"/>
                  </a:schemeClr>
                </a:solidFill>
              </a:rPr>
              <a:t>, </a:t>
            </a:r>
            <a:r>
              <a:rPr lang="en-US" sz="1600" b="1" noProof="0" err="1">
                <a:solidFill>
                  <a:schemeClr val="tx1">
                    <a:lumMod val="75000"/>
                    <a:lumOff val="25000"/>
                  </a:schemeClr>
                </a:solidFill>
              </a:rPr>
              <a:t>AIAgents</a:t>
            </a:r>
            <a:r>
              <a:rPr lang="en-US" sz="1600" b="1" noProof="0">
                <a:solidFill>
                  <a:schemeClr val="tx1">
                    <a:lumMod val="75000"/>
                    <a:lumOff val="25000"/>
                  </a:schemeClr>
                </a:solidFill>
              </a:rPr>
              <a:t>, </a:t>
            </a:r>
            <a:r>
              <a:rPr lang="en-US" sz="1600" b="1" noProof="0" err="1">
                <a:solidFill>
                  <a:schemeClr val="tx1">
                    <a:lumMod val="75000"/>
                    <a:lumOff val="25000"/>
                  </a:schemeClr>
                </a:solidFill>
              </a:rPr>
              <a:t>JobSat</a:t>
            </a:r>
            <a:r>
              <a:rPr lang="en-US" sz="1600" b="1" noProof="0">
                <a:solidFill>
                  <a:schemeClr val="tx1">
                    <a:lumMod val="75000"/>
                    <a:lumOff val="25000"/>
                  </a:schemeClr>
                </a:solidFill>
              </a:rPr>
              <a:t> and </a:t>
            </a:r>
            <a:r>
              <a:rPr lang="en-US" sz="1600" b="1" noProof="0" err="1">
                <a:solidFill>
                  <a:schemeClr val="tx1">
                    <a:lumMod val="75000"/>
                    <a:lumOff val="25000"/>
                  </a:schemeClr>
                </a:solidFill>
              </a:rPr>
              <a:t>ln_ConvertedCompYearly</a:t>
            </a:r>
            <a:r>
              <a:rPr lang="en-US" sz="1600" noProof="0">
                <a:solidFill>
                  <a:schemeClr val="tx1">
                    <a:lumMod val="75000"/>
                    <a:lumOff val="25000"/>
                  </a:schemeClr>
                </a:solidFill>
              </a:rPr>
              <a:t>, because they summarize the most relevant patterns and there was no room for all the variables. The full 56×56 correlation matrix, however, gives a quite clear overall picture:</a:t>
            </a:r>
          </a:p>
          <a:p>
            <a:pPr marL="285750" lvl="0" indent="-285750" defTabSz="914400" eaLnBrk="0" fontAlgn="base" hangingPunct="0">
              <a:spcBef>
                <a:spcPct val="0"/>
              </a:spcBef>
              <a:spcAft>
                <a:spcPct val="0"/>
              </a:spcAft>
              <a:buFont typeface="Arial" panose="020B0604020202020204" pitchFamily="34" charset="0"/>
              <a:buChar char="•"/>
            </a:pPr>
            <a:r>
              <a:rPr lang="en-US" sz="1600" b="1" noProof="0">
                <a:solidFill>
                  <a:schemeClr val="tx1">
                    <a:lumMod val="75000"/>
                    <a:lumOff val="25000"/>
                  </a:schemeClr>
                </a:solidFill>
              </a:rPr>
              <a:t>Demographics &amp; experience:</a:t>
            </a:r>
            <a:r>
              <a:rPr lang="en-US" sz="1600" noProof="0">
                <a:solidFill>
                  <a:schemeClr val="tx1">
                    <a:lumMod val="75000"/>
                    <a:lumOff val="25000"/>
                  </a:schemeClr>
                </a:solidFill>
              </a:rPr>
              <a:t> Age and </a:t>
            </a:r>
            <a:r>
              <a:rPr lang="en-US" sz="1600" noProof="0" err="1">
                <a:solidFill>
                  <a:schemeClr val="tx1">
                    <a:lumMod val="75000"/>
                    <a:lumOff val="25000"/>
                  </a:schemeClr>
                </a:solidFill>
              </a:rPr>
              <a:t>YearsCode</a:t>
            </a:r>
            <a:r>
              <a:rPr lang="en-US" sz="1600" noProof="0">
                <a:solidFill>
                  <a:schemeClr val="tx1">
                    <a:lumMod val="75000"/>
                    <a:lumOff val="25000"/>
                  </a:schemeClr>
                </a:solidFill>
              </a:rPr>
              <a:t> are strongly correlated and both relate moderately to higher compensation. Education and company size are positively but more weakly linked to pay.</a:t>
            </a:r>
          </a:p>
          <a:p>
            <a:pPr marL="285750" lvl="0" indent="-285750" defTabSz="914400" eaLnBrk="0" fontAlgn="base" hangingPunct="0">
              <a:spcBef>
                <a:spcPct val="0"/>
              </a:spcBef>
              <a:spcAft>
                <a:spcPct val="0"/>
              </a:spcAft>
              <a:buFont typeface="Arial" panose="020B0604020202020204" pitchFamily="34" charset="0"/>
              <a:buChar char="•"/>
            </a:pPr>
            <a:r>
              <a:rPr lang="en-US" sz="1600" b="1" noProof="0">
                <a:solidFill>
                  <a:schemeClr val="tx1">
                    <a:lumMod val="75000"/>
                    <a:lumOff val="25000"/>
                  </a:schemeClr>
                </a:solidFill>
              </a:rPr>
              <a:t>AI adoption:</a:t>
            </a:r>
            <a:r>
              <a:rPr lang="en-US" sz="1600" noProof="0">
                <a:solidFill>
                  <a:schemeClr val="tx1">
                    <a:lumMod val="75000"/>
                    <a:lumOff val="25000"/>
                  </a:schemeClr>
                </a:solidFill>
              </a:rPr>
              <a:t> </a:t>
            </a:r>
            <a:r>
              <a:rPr lang="en-US" sz="1600" noProof="0" err="1">
                <a:solidFill>
                  <a:schemeClr val="tx1">
                    <a:lumMod val="75000"/>
                    <a:lumOff val="25000"/>
                  </a:schemeClr>
                </a:solidFill>
              </a:rPr>
              <a:t>AISelect</a:t>
            </a:r>
            <a:r>
              <a:rPr lang="en-US" sz="1600" noProof="0">
                <a:solidFill>
                  <a:schemeClr val="tx1">
                    <a:lumMod val="75000"/>
                    <a:lumOff val="25000"/>
                  </a:schemeClr>
                </a:solidFill>
              </a:rPr>
              <a:t>, </a:t>
            </a:r>
            <a:r>
              <a:rPr lang="en-US" sz="1600" noProof="0" err="1">
                <a:solidFill>
                  <a:schemeClr val="tx1">
                    <a:lumMod val="75000"/>
                    <a:lumOff val="25000"/>
                  </a:schemeClr>
                </a:solidFill>
              </a:rPr>
              <a:t>AIAgents</a:t>
            </a:r>
            <a:r>
              <a:rPr lang="en-US" sz="1600" noProof="0">
                <a:solidFill>
                  <a:schemeClr val="tx1">
                    <a:lumMod val="75000"/>
                    <a:lumOff val="25000"/>
                  </a:schemeClr>
                </a:solidFill>
              </a:rPr>
              <a:t> and </a:t>
            </a:r>
            <a:r>
              <a:rPr lang="en-US" sz="1600" noProof="0" err="1">
                <a:solidFill>
                  <a:schemeClr val="tx1">
                    <a:lumMod val="75000"/>
                    <a:lumOff val="25000"/>
                  </a:schemeClr>
                </a:solidFill>
              </a:rPr>
              <a:t>LearnCodeAI</a:t>
            </a:r>
            <a:r>
              <a:rPr lang="en-US" sz="1600" noProof="0">
                <a:solidFill>
                  <a:schemeClr val="tx1">
                    <a:lumMod val="75000"/>
                    <a:lumOff val="25000"/>
                  </a:schemeClr>
                </a:solidFill>
              </a:rPr>
              <a:t> correlate with each other, but show only very small correlations with demographics, job satisfaction, or salary, suggesting AI use is broadly distributed across profiles.</a:t>
            </a:r>
          </a:p>
          <a:p>
            <a:pPr marL="285750" lvl="0" indent="-285750" defTabSz="914400" eaLnBrk="0" fontAlgn="base" hangingPunct="0">
              <a:spcBef>
                <a:spcPct val="0"/>
              </a:spcBef>
              <a:spcAft>
                <a:spcPct val="0"/>
              </a:spcAft>
              <a:buFont typeface="Arial" panose="020B0604020202020204" pitchFamily="34" charset="0"/>
              <a:buChar char="•"/>
            </a:pPr>
            <a:r>
              <a:rPr lang="en-US" sz="1600" b="1" noProof="0">
                <a:solidFill>
                  <a:schemeClr val="tx1">
                    <a:lumMod val="75000"/>
                    <a:lumOff val="25000"/>
                  </a:schemeClr>
                </a:solidFill>
              </a:rPr>
              <a:t>Work arrangements:</a:t>
            </a:r>
            <a:r>
              <a:rPr lang="en-US" sz="1600" noProof="0">
                <a:solidFill>
                  <a:schemeClr val="tx1">
                    <a:lumMod val="75000"/>
                    <a:lumOff val="25000"/>
                  </a:schemeClr>
                </a:solidFill>
              </a:rPr>
              <a:t> Remote and hybrid work are strongly negatively correlated. Remote work shows mild positive correlations with compensation and independent contracting.</a:t>
            </a:r>
          </a:p>
          <a:p>
            <a:pPr marL="285750" lvl="0" indent="-285750" defTabSz="914400" eaLnBrk="0" fontAlgn="base" hangingPunct="0">
              <a:spcBef>
                <a:spcPct val="0"/>
              </a:spcBef>
              <a:spcAft>
                <a:spcPct val="0"/>
              </a:spcAft>
              <a:buFont typeface="Arial" panose="020B0604020202020204" pitchFamily="34" charset="0"/>
              <a:buChar char="•"/>
            </a:pPr>
            <a:r>
              <a:rPr lang="en-US" sz="1600" b="1" noProof="0">
                <a:solidFill>
                  <a:schemeClr val="tx1">
                    <a:lumMod val="75000"/>
                    <a:lumOff val="25000"/>
                  </a:schemeClr>
                </a:solidFill>
              </a:rPr>
              <a:t>Job satisfaction:</a:t>
            </a:r>
            <a:r>
              <a:rPr lang="en-US" sz="1600" noProof="0">
                <a:solidFill>
                  <a:schemeClr val="tx1">
                    <a:lumMod val="75000"/>
                    <a:lumOff val="25000"/>
                  </a:schemeClr>
                </a:solidFill>
              </a:rPr>
              <a:t> </a:t>
            </a:r>
            <a:r>
              <a:rPr lang="en-US" sz="1600" noProof="0" err="1">
                <a:solidFill>
                  <a:schemeClr val="tx1">
                    <a:lumMod val="75000"/>
                    <a:lumOff val="25000"/>
                  </a:schemeClr>
                </a:solidFill>
              </a:rPr>
              <a:t>JobSat</a:t>
            </a:r>
            <a:r>
              <a:rPr lang="en-US" sz="1600" noProof="0">
                <a:solidFill>
                  <a:schemeClr val="tx1">
                    <a:lumMod val="75000"/>
                    <a:lumOff val="25000"/>
                  </a:schemeClr>
                </a:solidFill>
              </a:rPr>
              <a:t> has generally weak correlations, with only modest positive links to role stability and compensation.</a:t>
            </a:r>
          </a:p>
          <a:p>
            <a:pPr marL="285750" lvl="0" indent="-285750" defTabSz="914400" eaLnBrk="0" fontAlgn="base" hangingPunct="0">
              <a:spcBef>
                <a:spcPct val="0"/>
              </a:spcBef>
              <a:spcAft>
                <a:spcPct val="0"/>
              </a:spcAft>
              <a:buFont typeface="Arial" panose="020B0604020202020204" pitchFamily="34" charset="0"/>
              <a:buChar char="•"/>
            </a:pPr>
            <a:r>
              <a:rPr lang="en-US" sz="1600" b="1" noProof="0">
                <a:solidFill>
                  <a:schemeClr val="tx1">
                    <a:lumMod val="75000"/>
                    <a:lumOff val="25000"/>
                  </a:schemeClr>
                </a:solidFill>
              </a:rPr>
              <a:t>Roles, industries &amp; regions:</a:t>
            </a:r>
            <a:r>
              <a:rPr lang="en-US" sz="1600" noProof="0">
                <a:solidFill>
                  <a:schemeClr val="tx1">
                    <a:lumMod val="75000"/>
                    <a:lumOff val="25000"/>
                  </a:schemeClr>
                </a:solidFill>
              </a:rPr>
              <a:t> Dummy variables in these groups exhibit very small correlations, indicating high heterogeneity and no strong linear patterns.</a:t>
            </a:r>
          </a:p>
          <a:p>
            <a:endParaRPr lang="en-US" sz="1600" noProof="0"/>
          </a:p>
          <a:p>
            <a:endParaRPr lang="en-US" sz="1600" noProof="0"/>
          </a:p>
          <a:p>
            <a:endParaRPr lang="en-US" sz="1600" noProof="0"/>
          </a:p>
        </p:txBody>
      </p:sp>
      <p:pic>
        <p:nvPicPr>
          <p:cNvPr id="15" name="Segnaposto contenuto 5">
            <a:extLst>
              <a:ext uri="{FF2B5EF4-FFF2-40B4-BE49-F238E27FC236}">
                <a16:creationId xmlns:a16="http://schemas.microsoft.com/office/drawing/2014/main" id="{AA97D03F-59FB-F47D-CA80-CFF353D9DBA9}"/>
              </a:ext>
            </a:extLst>
          </p:cNvPr>
          <p:cNvPicPr>
            <a:picLocks noGrp="1" noChangeAspect="1"/>
          </p:cNvPicPr>
          <p:nvPr>
            <p:ph idx="1"/>
          </p:nvPr>
        </p:nvPicPr>
        <p:blipFill>
          <a:blip r:embed="rId2"/>
          <a:stretch>
            <a:fillRect/>
          </a:stretch>
        </p:blipFill>
        <p:spPr>
          <a:xfrm>
            <a:off x="2596407" y="1515530"/>
            <a:ext cx="8570546" cy="1813872"/>
          </a:xfrm>
          <a:prstGeom prst="rect">
            <a:avLst/>
          </a:prstGeom>
        </p:spPr>
      </p:pic>
    </p:spTree>
    <p:extLst>
      <p:ext uri="{BB962C8B-B14F-4D97-AF65-F5344CB8AC3E}">
        <p14:creationId xmlns:p14="http://schemas.microsoft.com/office/powerpoint/2010/main" val="1000862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3BEB-2521-A59F-2A59-14668C50ECB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78D3E0D-4EDA-5909-B68B-41A3184EC550}"/>
              </a:ext>
            </a:extLst>
          </p:cNvPr>
          <p:cNvSpPr>
            <a:spLocks noGrp="1"/>
          </p:cNvSpPr>
          <p:nvPr>
            <p:ph type="title"/>
          </p:nvPr>
        </p:nvSpPr>
        <p:spPr>
          <a:xfrm>
            <a:off x="677335" y="2294921"/>
            <a:ext cx="1507600" cy="2045550"/>
          </a:xfrm>
        </p:spPr>
        <p:txBody>
          <a:bodyPr>
            <a:noAutofit/>
          </a:bodyPr>
          <a:lstStyle/>
          <a:p>
            <a:r>
              <a:rPr lang="en-US" noProof="0">
                <a:solidFill>
                  <a:srgbClr val="EAA748"/>
                </a:solidFill>
              </a:rPr>
              <a:t>Bivariate analysis of continuous and categorical variables</a:t>
            </a:r>
            <a:br>
              <a:rPr lang="en-US" noProof="0">
                <a:solidFill>
                  <a:srgbClr val="EAA748"/>
                </a:solidFill>
              </a:rPr>
            </a:br>
            <a:endParaRPr lang="en-US" noProof="0">
              <a:solidFill>
                <a:srgbClr val="EAA748"/>
              </a:solidFill>
            </a:endParaRPr>
          </a:p>
        </p:txBody>
      </p:sp>
      <p:sp>
        <p:nvSpPr>
          <p:cNvPr id="3" name="Segnaposto contenuto 2">
            <a:extLst>
              <a:ext uri="{FF2B5EF4-FFF2-40B4-BE49-F238E27FC236}">
                <a16:creationId xmlns:a16="http://schemas.microsoft.com/office/drawing/2014/main" id="{705E2EBB-B0A1-464B-1988-6DA4FBAAA48A}"/>
              </a:ext>
            </a:extLst>
          </p:cNvPr>
          <p:cNvSpPr>
            <a:spLocks noGrp="1"/>
          </p:cNvSpPr>
          <p:nvPr>
            <p:ph idx="1"/>
          </p:nvPr>
        </p:nvSpPr>
        <p:spPr>
          <a:xfrm>
            <a:off x="2098307" y="1530417"/>
            <a:ext cx="2146433" cy="4283242"/>
          </a:xfrm>
        </p:spPr>
        <p:txBody>
          <a:bodyPr>
            <a:normAutofit/>
          </a:bodyPr>
          <a:lstStyle/>
          <a:p>
            <a:pPr marL="0" indent="0">
              <a:buNone/>
            </a:pPr>
            <a:r>
              <a:rPr lang="en-US" sz="1200" noProof="0"/>
              <a:t>ln(</a:t>
            </a:r>
            <a:r>
              <a:rPr lang="en-US" sz="1200" noProof="0" err="1"/>
              <a:t>ConvertedCompYearly</a:t>
            </a:r>
            <a:r>
              <a:rPr lang="en-US" sz="1200" noProof="0"/>
              <a:t>) – </a:t>
            </a:r>
            <a:r>
              <a:rPr lang="en-US" sz="1200" noProof="0" err="1"/>
              <a:t>LearnCodeAI</a:t>
            </a: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r>
              <a:rPr lang="en-US" sz="1200" noProof="0"/>
              <a:t>ln(</a:t>
            </a:r>
            <a:r>
              <a:rPr lang="en-US" sz="1200" noProof="0" err="1"/>
              <a:t>ConvertedCompYearly</a:t>
            </a:r>
            <a:r>
              <a:rPr lang="en-US" sz="1200" noProof="0"/>
              <a:t>) – </a:t>
            </a:r>
          </a:p>
          <a:p>
            <a:pPr marL="0" indent="0">
              <a:buNone/>
            </a:pPr>
            <a:r>
              <a:rPr lang="en-US" sz="1200" noProof="0"/>
              <a:t>Industry</a:t>
            </a:r>
          </a:p>
          <a:p>
            <a:pPr marL="0" indent="0">
              <a:buNone/>
            </a:pPr>
            <a:endParaRPr lang="en-US" sz="1200" noProof="0"/>
          </a:p>
        </p:txBody>
      </p:sp>
      <p:sp>
        <p:nvSpPr>
          <p:cNvPr id="5" name="Segnaposto numero diapositiva 4">
            <a:extLst>
              <a:ext uri="{FF2B5EF4-FFF2-40B4-BE49-F238E27FC236}">
                <a16:creationId xmlns:a16="http://schemas.microsoft.com/office/drawing/2014/main" id="{162A6C08-66B2-162B-0CA3-210C31E3D230}"/>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49</a:t>
            </a:fld>
            <a:endParaRPr lang="en-US" noProof="0"/>
          </a:p>
        </p:txBody>
      </p:sp>
      <p:pic>
        <p:nvPicPr>
          <p:cNvPr id="7" name="Immagine 6">
            <a:extLst>
              <a:ext uri="{FF2B5EF4-FFF2-40B4-BE49-F238E27FC236}">
                <a16:creationId xmlns:a16="http://schemas.microsoft.com/office/drawing/2014/main" id="{B134815E-A4DD-6CBE-63F5-3FE7198151F4}"/>
              </a:ext>
            </a:extLst>
          </p:cNvPr>
          <p:cNvPicPr>
            <a:picLocks noChangeAspect="1"/>
          </p:cNvPicPr>
          <p:nvPr/>
        </p:nvPicPr>
        <p:blipFill>
          <a:blip r:embed="rId3"/>
          <a:stretch>
            <a:fillRect/>
          </a:stretch>
        </p:blipFill>
        <p:spPr>
          <a:xfrm>
            <a:off x="4086890" y="514923"/>
            <a:ext cx="4943825" cy="2671039"/>
          </a:xfrm>
          <a:prstGeom prst="rect">
            <a:avLst/>
          </a:prstGeom>
        </p:spPr>
      </p:pic>
      <p:pic>
        <p:nvPicPr>
          <p:cNvPr id="13" name="Immagine 12">
            <a:extLst>
              <a:ext uri="{FF2B5EF4-FFF2-40B4-BE49-F238E27FC236}">
                <a16:creationId xmlns:a16="http://schemas.microsoft.com/office/drawing/2014/main" id="{B8BDE501-7FC4-5ECE-6B17-132D80CB64BA}"/>
              </a:ext>
            </a:extLst>
          </p:cNvPr>
          <p:cNvPicPr>
            <a:picLocks noChangeAspect="1"/>
          </p:cNvPicPr>
          <p:nvPr/>
        </p:nvPicPr>
        <p:blipFill>
          <a:blip r:embed="rId4"/>
          <a:stretch>
            <a:fillRect/>
          </a:stretch>
        </p:blipFill>
        <p:spPr>
          <a:xfrm>
            <a:off x="2981757" y="3199352"/>
            <a:ext cx="6060480" cy="118344"/>
          </a:xfrm>
          <a:prstGeom prst="rect">
            <a:avLst/>
          </a:prstGeom>
        </p:spPr>
      </p:pic>
      <p:pic>
        <p:nvPicPr>
          <p:cNvPr id="15" name="Immagine 14">
            <a:extLst>
              <a:ext uri="{FF2B5EF4-FFF2-40B4-BE49-F238E27FC236}">
                <a16:creationId xmlns:a16="http://schemas.microsoft.com/office/drawing/2014/main" id="{D96AEA7A-57BD-EF55-EC51-A12620366D1B}"/>
              </a:ext>
            </a:extLst>
          </p:cNvPr>
          <p:cNvPicPr>
            <a:picLocks noChangeAspect="1"/>
          </p:cNvPicPr>
          <p:nvPr/>
        </p:nvPicPr>
        <p:blipFill>
          <a:blip r:embed="rId5"/>
          <a:stretch>
            <a:fillRect/>
          </a:stretch>
        </p:blipFill>
        <p:spPr>
          <a:xfrm>
            <a:off x="2981757" y="3331087"/>
            <a:ext cx="7111935" cy="118344"/>
          </a:xfrm>
          <a:prstGeom prst="rect">
            <a:avLst/>
          </a:prstGeom>
        </p:spPr>
      </p:pic>
      <p:pic>
        <p:nvPicPr>
          <p:cNvPr id="16" name="Immagine 15">
            <a:extLst>
              <a:ext uri="{FF2B5EF4-FFF2-40B4-BE49-F238E27FC236}">
                <a16:creationId xmlns:a16="http://schemas.microsoft.com/office/drawing/2014/main" id="{5CEF4219-13B3-D773-2872-2A91FAE33AF1}"/>
              </a:ext>
            </a:extLst>
          </p:cNvPr>
          <p:cNvPicPr>
            <a:picLocks noChangeAspect="1"/>
          </p:cNvPicPr>
          <p:nvPr/>
        </p:nvPicPr>
        <p:blipFill>
          <a:blip r:embed="rId6"/>
          <a:stretch>
            <a:fillRect/>
          </a:stretch>
        </p:blipFill>
        <p:spPr>
          <a:xfrm>
            <a:off x="2981757" y="3462822"/>
            <a:ext cx="1619119" cy="135797"/>
          </a:xfrm>
          <a:prstGeom prst="rect">
            <a:avLst/>
          </a:prstGeom>
        </p:spPr>
      </p:pic>
      <p:pic>
        <p:nvPicPr>
          <p:cNvPr id="17" name="Immagine 16">
            <a:extLst>
              <a:ext uri="{FF2B5EF4-FFF2-40B4-BE49-F238E27FC236}">
                <a16:creationId xmlns:a16="http://schemas.microsoft.com/office/drawing/2014/main" id="{9425D98C-D358-41C7-B193-DA024516A3DF}"/>
              </a:ext>
            </a:extLst>
          </p:cNvPr>
          <p:cNvPicPr>
            <a:picLocks noChangeAspect="1"/>
          </p:cNvPicPr>
          <p:nvPr/>
        </p:nvPicPr>
        <p:blipFill>
          <a:blip r:embed="rId7"/>
          <a:srcRect b="3781"/>
          <a:stretch>
            <a:fillRect/>
          </a:stretch>
        </p:blipFill>
        <p:spPr>
          <a:xfrm>
            <a:off x="4086890" y="3612010"/>
            <a:ext cx="3827817" cy="2794477"/>
          </a:xfrm>
          <a:prstGeom prst="rect">
            <a:avLst/>
          </a:prstGeom>
        </p:spPr>
      </p:pic>
      <p:pic>
        <p:nvPicPr>
          <p:cNvPr id="18" name="Immagine 17">
            <a:extLst>
              <a:ext uri="{FF2B5EF4-FFF2-40B4-BE49-F238E27FC236}">
                <a16:creationId xmlns:a16="http://schemas.microsoft.com/office/drawing/2014/main" id="{51335511-9C46-4864-3C2F-E163C212435B}"/>
              </a:ext>
            </a:extLst>
          </p:cNvPr>
          <p:cNvPicPr>
            <a:picLocks noChangeAspect="1"/>
          </p:cNvPicPr>
          <p:nvPr/>
        </p:nvPicPr>
        <p:blipFill>
          <a:blip r:embed="rId8"/>
          <a:stretch>
            <a:fillRect/>
          </a:stretch>
        </p:blipFill>
        <p:spPr>
          <a:xfrm>
            <a:off x="3065760" y="6419878"/>
            <a:ext cx="6060480" cy="133983"/>
          </a:xfrm>
          <a:prstGeom prst="rect">
            <a:avLst/>
          </a:prstGeom>
        </p:spPr>
      </p:pic>
      <p:pic>
        <p:nvPicPr>
          <p:cNvPr id="19" name="Immagine 18">
            <a:extLst>
              <a:ext uri="{FF2B5EF4-FFF2-40B4-BE49-F238E27FC236}">
                <a16:creationId xmlns:a16="http://schemas.microsoft.com/office/drawing/2014/main" id="{D62C109A-3FCC-D5BD-101F-21FC1517A2B0}"/>
              </a:ext>
            </a:extLst>
          </p:cNvPr>
          <p:cNvPicPr>
            <a:picLocks noChangeAspect="1"/>
          </p:cNvPicPr>
          <p:nvPr/>
        </p:nvPicPr>
        <p:blipFill>
          <a:blip r:embed="rId9"/>
          <a:stretch>
            <a:fillRect/>
          </a:stretch>
        </p:blipFill>
        <p:spPr>
          <a:xfrm>
            <a:off x="3065759" y="6567251"/>
            <a:ext cx="4432321" cy="103077"/>
          </a:xfrm>
          <a:prstGeom prst="rect">
            <a:avLst/>
          </a:prstGeom>
        </p:spPr>
      </p:pic>
    </p:spTree>
    <p:extLst>
      <p:ext uri="{BB962C8B-B14F-4D97-AF65-F5344CB8AC3E}">
        <p14:creationId xmlns:p14="http://schemas.microsoft.com/office/powerpoint/2010/main" val="3357194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19C8B6-9714-2BAF-F0FF-DDBD477C7CA5}"/>
              </a:ext>
            </a:extLst>
          </p:cNvPr>
          <p:cNvSpPr>
            <a:spLocks noGrp="1"/>
          </p:cNvSpPr>
          <p:nvPr>
            <p:ph type="title"/>
          </p:nvPr>
        </p:nvSpPr>
        <p:spPr>
          <a:xfrm>
            <a:off x="509174" y="609600"/>
            <a:ext cx="8596668" cy="701407"/>
          </a:xfrm>
        </p:spPr>
        <p:txBody>
          <a:bodyPr/>
          <a:lstStyle/>
          <a:p>
            <a:r>
              <a:rPr lang="en-US" noProof="0">
                <a:solidFill>
                  <a:srgbClr val="EAA748"/>
                </a:solidFill>
              </a:rPr>
              <a:t>Minimal cleaning</a:t>
            </a:r>
          </a:p>
        </p:txBody>
      </p:sp>
      <p:sp>
        <p:nvSpPr>
          <p:cNvPr id="3" name="Segnaposto contenuto 2">
            <a:extLst>
              <a:ext uri="{FF2B5EF4-FFF2-40B4-BE49-F238E27FC236}">
                <a16:creationId xmlns:a16="http://schemas.microsoft.com/office/drawing/2014/main" id="{284D7F7E-BEB6-FD58-DECD-8E922C172193}"/>
              </a:ext>
            </a:extLst>
          </p:cNvPr>
          <p:cNvSpPr>
            <a:spLocks noGrp="1"/>
          </p:cNvSpPr>
          <p:nvPr>
            <p:ph idx="1"/>
          </p:nvPr>
        </p:nvSpPr>
        <p:spPr>
          <a:xfrm>
            <a:off x="471304" y="1432193"/>
            <a:ext cx="4745168" cy="4974293"/>
          </a:xfrm>
        </p:spPr>
        <p:txBody>
          <a:bodyPr vert="horz" lIns="91440" tIns="45720" rIns="91440" bIns="45720" numCol="1" rtlCol="0" anchor="t">
            <a:normAutofit/>
          </a:bodyPr>
          <a:lstStyle/>
          <a:p>
            <a:pPr marL="0" indent="0">
              <a:buNone/>
            </a:pPr>
            <a:r>
              <a:rPr lang="en-US" sz="1700" noProof="0"/>
              <a:t>All occurrences of the string </a:t>
            </a:r>
            <a:r>
              <a:rPr lang="en-US" sz="1700" b="1" noProof="0"/>
              <a:t>“NA”, </a:t>
            </a:r>
            <a:r>
              <a:rPr lang="en-US" sz="1700" noProof="0"/>
              <a:t>which appear whenever a respondent leaves a question unanswered, were converted into proper missing values.</a:t>
            </a:r>
          </a:p>
          <a:p>
            <a:pPr marL="0" indent="0">
              <a:buNone/>
            </a:pPr>
            <a:r>
              <a:rPr lang="en-US" sz="1700" noProof="0"/>
              <a:t>A </a:t>
            </a:r>
            <a:r>
              <a:rPr lang="en-US" sz="1700" b="1" noProof="0"/>
              <a:t>Row Filter</a:t>
            </a:r>
            <a:r>
              <a:rPr lang="en-US" sz="1700" noProof="0"/>
              <a:t> was applied to keep only relevant and complete observations: entries with non-missing </a:t>
            </a:r>
            <a:r>
              <a:rPr lang="en-US" sz="1700" i="1" noProof="0" err="1"/>
              <a:t>ConvertedCompYearly</a:t>
            </a:r>
            <a:r>
              <a:rPr lang="en-US" sz="1700" noProof="0"/>
              <a:t>, </a:t>
            </a:r>
            <a:r>
              <a:rPr lang="en-US" sz="1700" i="1" noProof="0" err="1"/>
              <a:t>MainBranch</a:t>
            </a:r>
            <a:r>
              <a:rPr lang="en-US" sz="1700" i="1" noProof="0"/>
              <a:t> = “I am a developer by profession”</a:t>
            </a:r>
            <a:r>
              <a:rPr lang="en-US" sz="1700" noProof="0"/>
              <a:t>, and </a:t>
            </a:r>
            <a:r>
              <a:rPr lang="en-US" sz="1700" i="1" noProof="0" err="1"/>
              <a:t>DevType</a:t>
            </a:r>
            <a:r>
              <a:rPr lang="en-US" sz="1700" noProof="0"/>
              <a:t> containing a developer-related role (regex “.</a:t>
            </a:r>
            <a:r>
              <a:rPr lang="en-US" sz="1700" i="1" noProof="0"/>
              <a:t>Dev.</a:t>
            </a:r>
            <a:r>
              <a:rPr lang="en-US" sz="1700" noProof="0"/>
              <a:t>”).</a:t>
            </a:r>
          </a:p>
          <a:p>
            <a:pPr marL="0" indent="0">
              <a:buNone/>
            </a:pPr>
            <a:r>
              <a:rPr lang="en-US" sz="1700" noProof="0"/>
              <a:t>Selected numerical fields (</a:t>
            </a:r>
            <a:r>
              <a:rPr lang="en-US" sz="1700" b="1" noProof="0" err="1"/>
              <a:t>WorkExp</a:t>
            </a:r>
            <a:r>
              <a:rPr lang="en-US" sz="1700" b="1" noProof="0"/>
              <a:t>, </a:t>
            </a:r>
            <a:r>
              <a:rPr lang="en-US" sz="1700" b="1" noProof="0" err="1"/>
              <a:t>YearsCode</a:t>
            </a:r>
            <a:r>
              <a:rPr lang="en-US" sz="1700" b="1" noProof="0"/>
              <a:t>, </a:t>
            </a:r>
            <a:r>
              <a:rPr lang="en-US" sz="1700" b="1" noProof="0" err="1"/>
              <a:t>ConvertedCompYearly</a:t>
            </a:r>
            <a:r>
              <a:rPr lang="en-US" sz="1700" noProof="0"/>
              <a:t>) were converted from text to numeric format using the </a:t>
            </a:r>
            <a:r>
              <a:rPr lang="en-US" sz="1700" b="1" noProof="0"/>
              <a:t>String to Number</a:t>
            </a:r>
            <a:r>
              <a:rPr lang="en-US" sz="1700" noProof="0"/>
              <a:t> node.</a:t>
            </a:r>
          </a:p>
          <a:p>
            <a:pPr marL="0" indent="0">
              <a:buNone/>
            </a:pPr>
            <a:r>
              <a:rPr lang="en-US" sz="1700" noProof="0"/>
              <a:t>These essential steps ensure a consistent and reliable base dataset for further cleaning and modeling.</a:t>
            </a:r>
          </a:p>
        </p:txBody>
      </p:sp>
      <p:sp>
        <p:nvSpPr>
          <p:cNvPr id="4" name="Slide Number Placeholder 3">
            <a:extLst>
              <a:ext uri="{FF2B5EF4-FFF2-40B4-BE49-F238E27FC236}">
                <a16:creationId xmlns:a16="http://schemas.microsoft.com/office/drawing/2014/main" id="{C598F4AD-A1E7-BE8E-56C7-7028477649DD}"/>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5</a:t>
            </a:fld>
            <a:endParaRPr lang="en-US" noProof="0"/>
          </a:p>
        </p:txBody>
      </p:sp>
      <p:pic>
        <p:nvPicPr>
          <p:cNvPr id="5" name="Picture 4">
            <a:extLst>
              <a:ext uri="{FF2B5EF4-FFF2-40B4-BE49-F238E27FC236}">
                <a16:creationId xmlns:a16="http://schemas.microsoft.com/office/drawing/2014/main" id="{4E963D6D-7802-98FD-620A-370E0A47C153}"/>
              </a:ext>
            </a:extLst>
          </p:cNvPr>
          <p:cNvPicPr>
            <a:picLocks noChangeAspect="1"/>
          </p:cNvPicPr>
          <p:nvPr/>
        </p:nvPicPr>
        <p:blipFill>
          <a:blip r:embed="rId2"/>
          <a:stretch>
            <a:fillRect/>
          </a:stretch>
        </p:blipFill>
        <p:spPr>
          <a:xfrm>
            <a:off x="5216472" y="1432192"/>
            <a:ext cx="4284007" cy="4101709"/>
          </a:xfrm>
          <a:prstGeom prst="rect">
            <a:avLst/>
          </a:prstGeom>
        </p:spPr>
      </p:pic>
    </p:spTree>
    <p:extLst>
      <p:ext uri="{BB962C8B-B14F-4D97-AF65-F5344CB8AC3E}">
        <p14:creationId xmlns:p14="http://schemas.microsoft.com/office/powerpoint/2010/main" val="20775686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A084C-9518-49E4-15A9-C2839A81CFE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7924E47-64F8-A6CE-7F51-6279E5C1B4AB}"/>
              </a:ext>
            </a:extLst>
          </p:cNvPr>
          <p:cNvSpPr>
            <a:spLocks noGrp="1"/>
          </p:cNvSpPr>
          <p:nvPr>
            <p:ph type="title"/>
          </p:nvPr>
        </p:nvSpPr>
        <p:spPr>
          <a:xfrm>
            <a:off x="677335" y="2294921"/>
            <a:ext cx="1507600" cy="2045550"/>
          </a:xfrm>
        </p:spPr>
        <p:txBody>
          <a:bodyPr>
            <a:noAutofit/>
          </a:bodyPr>
          <a:lstStyle/>
          <a:p>
            <a:r>
              <a:rPr lang="en-US" noProof="0">
                <a:solidFill>
                  <a:srgbClr val="EAA748"/>
                </a:solidFill>
              </a:rPr>
              <a:t>Bivariate analysis of continuous and categorical variables</a:t>
            </a:r>
            <a:br>
              <a:rPr lang="en-US" noProof="0">
                <a:solidFill>
                  <a:srgbClr val="EAA748"/>
                </a:solidFill>
              </a:rPr>
            </a:br>
            <a:endParaRPr lang="en-US" noProof="0">
              <a:solidFill>
                <a:srgbClr val="EAA748"/>
              </a:solidFill>
            </a:endParaRPr>
          </a:p>
        </p:txBody>
      </p:sp>
      <p:sp>
        <p:nvSpPr>
          <p:cNvPr id="3" name="Segnaposto contenuto 2">
            <a:extLst>
              <a:ext uri="{FF2B5EF4-FFF2-40B4-BE49-F238E27FC236}">
                <a16:creationId xmlns:a16="http://schemas.microsoft.com/office/drawing/2014/main" id="{7A14A681-FA13-7448-1350-603470FA4726}"/>
              </a:ext>
            </a:extLst>
          </p:cNvPr>
          <p:cNvSpPr>
            <a:spLocks noGrp="1"/>
          </p:cNvSpPr>
          <p:nvPr>
            <p:ph idx="1"/>
          </p:nvPr>
        </p:nvSpPr>
        <p:spPr>
          <a:xfrm>
            <a:off x="2098307" y="1530417"/>
            <a:ext cx="2146433" cy="4283242"/>
          </a:xfrm>
        </p:spPr>
        <p:txBody>
          <a:bodyPr>
            <a:normAutofit/>
          </a:bodyPr>
          <a:lstStyle/>
          <a:p>
            <a:pPr marL="0" indent="0">
              <a:buNone/>
            </a:pPr>
            <a:r>
              <a:rPr lang="en-US" sz="1200" noProof="0"/>
              <a:t>ln(</a:t>
            </a:r>
            <a:r>
              <a:rPr lang="en-US" sz="1200" noProof="0" err="1"/>
              <a:t>ConvertedCompYearly</a:t>
            </a:r>
            <a:r>
              <a:rPr lang="en-US" sz="1200" noProof="0"/>
              <a:t>) – </a:t>
            </a:r>
            <a:r>
              <a:rPr lang="en-US" sz="1200" noProof="0" err="1"/>
              <a:t>AIComplex</a:t>
            </a: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r>
              <a:rPr lang="en-US" sz="1200" noProof="0"/>
              <a:t>ln(</a:t>
            </a:r>
            <a:r>
              <a:rPr lang="en-US" sz="1200" noProof="0" err="1"/>
              <a:t>ConvertedCompYearly</a:t>
            </a:r>
            <a:r>
              <a:rPr lang="en-US" sz="1200" noProof="0"/>
              <a:t>) – </a:t>
            </a:r>
          </a:p>
          <a:p>
            <a:pPr marL="0" indent="0">
              <a:buNone/>
            </a:pPr>
            <a:r>
              <a:rPr lang="en-US" sz="1200" noProof="0"/>
              <a:t>Employment</a:t>
            </a:r>
          </a:p>
          <a:p>
            <a:pPr marL="0" indent="0">
              <a:buNone/>
            </a:pPr>
            <a:endParaRPr lang="en-US" sz="1200" noProof="0"/>
          </a:p>
        </p:txBody>
      </p:sp>
      <p:sp>
        <p:nvSpPr>
          <p:cNvPr id="5" name="Segnaposto numero diapositiva 4">
            <a:extLst>
              <a:ext uri="{FF2B5EF4-FFF2-40B4-BE49-F238E27FC236}">
                <a16:creationId xmlns:a16="http://schemas.microsoft.com/office/drawing/2014/main" id="{442B0BEE-8EDF-61FC-F156-46C76F8553E2}"/>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50</a:t>
            </a:fld>
            <a:endParaRPr lang="en-US" noProof="0"/>
          </a:p>
        </p:txBody>
      </p:sp>
      <p:pic>
        <p:nvPicPr>
          <p:cNvPr id="4" name="Immagine 3">
            <a:extLst>
              <a:ext uri="{FF2B5EF4-FFF2-40B4-BE49-F238E27FC236}">
                <a16:creationId xmlns:a16="http://schemas.microsoft.com/office/drawing/2014/main" id="{EE945BFD-5326-0463-AC7C-B8D80D518619}"/>
              </a:ext>
            </a:extLst>
          </p:cNvPr>
          <p:cNvPicPr>
            <a:picLocks noChangeAspect="1"/>
          </p:cNvPicPr>
          <p:nvPr/>
        </p:nvPicPr>
        <p:blipFill>
          <a:blip r:embed="rId2"/>
          <a:stretch>
            <a:fillRect/>
          </a:stretch>
        </p:blipFill>
        <p:spPr>
          <a:xfrm>
            <a:off x="4244740" y="3807165"/>
            <a:ext cx="3701175" cy="2782838"/>
          </a:xfrm>
          <a:prstGeom prst="rect">
            <a:avLst/>
          </a:prstGeom>
        </p:spPr>
      </p:pic>
      <p:pic>
        <p:nvPicPr>
          <p:cNvPr id="6" name="Immagine 5">
            <a:extLst>
              <a:ext uri="{FF2B5EF4-FFF2-40B4-BE49-F238E27FC236}">
                <a16:creationId xmlns:a16="http://schemas.microsoft.com/office/drawing/2014/main" id="{33D0CC79-54A2-F70A-3B70-F37140234451}"/>
              </a:ext>
            </a:extLst>
          </p:cNvPr>
          <p:cNvPicPr>
            <a:picLocks noChangeAspect="1"/>
          </p:cNvPicPr>
          <p:nvPr/>
        </p:nvPicPr>
        <p:blipFill>
          <a:blip r:embed="rId3"/>
          <a:srcRect/>
          <a:stretch>
            <a:fillRect/>
          </a:stretch>
        </p:blipFill>
        <p:spPr>
          <a:xfrm>
            <a:off x="4244741" y="310606"/>
            <a:ext cx="4783518" cy="2843001"/>
          </a:xfrm>
          <a:prstGeom prst="rect">
            <a:avLst/>
          </a:prstGeom>
        </p:spPr>
      </p:pic>
      <p:pic>
        <p:nvPicPr>
          <p:cNvPr id="8" name="Immagine 7">
            <a:extLst>
              <a:ext uri="{FF2B5EF4-FFF2-40B4-BE49-F238E27FC236}">
                <a16:creationId xmlns:a16="http://schemas.microsoft.com/office/drawing/2014/main" id="{AFEF8325-61D6-6499-960D-39881A32A605}"/>
              </a:ext>
            </a:extLst>
          </p:cNvPr>
          <p:cNvPicPr>
            <a:picLocks noChangeAspect="1"/>
          </p:cNvPicPr>
          <p:nvPr/>
        </p:nvPicPr>
        <p:blipFill>
          <a:blip r:embed="rId4"/>
          <a:stretch>
            <a:fillRect/>
          </a:stretch>
        </p:blipFill>
        <p:spPr>
          <a:xfrm>
            <a:off x="9028259" y="3102432"/>
            <a:ext cx="683339" cy="51175"/>
          </a:xfrm>
          <a:prstGeom prst="rect">
            <a:avLst/>
          </a:prstGeom>
        </p:spPr>
      </p:pic>
    </p:spTree>
    <p:extLst>
      <p:ext uri="{BB962C8B-B14F-4D97-AF65-F5344CB8AC3E}">
        <p14:creationId xmlns:p14="http://schemas.microsoft.com/office/powerpoint/2010/main" val="3486872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58D83-B19A-A2AB-2CE1-7F280EC59C0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2FB14CF-DFBF-892B-B1CA-D4DB6CBB0C8A}"/>
              </a:ext>
            </a:extLst>
          </p:cNvPr>
          <p:cNvSpPr>
            <a:spLocks noGrp="1"/>
          </p:cNvSpPr>
          <p:nvPr>
            <p:ph type="title"/>
          </p:nvPr>
        </p:nvSpPr>
        <p:spPr>
          <a:xfrm>
            <a:off x="677335" y="2294921"/>
            <a:ext cx="1507600" cy="2045550"/>
          </a:xfrm>
        </p:spPr>
        <p:txBody>
          <a:bodyPr>
            <a:noAutofit/>
          </a:bodyPr>
          <a:lstStyle/>
          <a:p>
            <a:r>
              <a:rPr lang="en-US" noProof="0">
                <a:solidFill>
                  <a:srgbClr val="EAA748"/>
                </a:solidFill>
              </a:rPr>
              <a:t>Bivariate analysis of continuous and categorical variables</a:t>
            </a:r>
            <a:br>
              <a:rPr lang="en-US" noProof="0">
                <a:solidFill>
                  <a:srgbClr val="EAA748"/>
                </a:solidFill>
              </a:rPr>
            </a:br>
            <a:endParaRPr lang="en-US" noProof="0">
              <a:solidFill>
                <a:srgbClr val="EAA748"/>
              </a:solidFill>
            </a:endParaRPr>
          </a:p>
        </p:txBody>
      </p:sp>
      <p:sp>
        <p:nvSpPr>
          <p:cNvPr id="3" name="Segnaposto contenuto 2">
            <a:extLst>
              <a:ext uri="{FF2B5EF4-FFF2-40B4-BE49-F238E27FC236}">
                <a16:creationId xmlns:a16="http://schemas.microsoft.com/office/drawing/2014/main" id="{03F29043-1418-00CA-7A4D-DA3A413487C9}"/>
              </a:ext>
            </a:extLst>
          </p:cNvPr>
          <p:cNvSpPr>
            <a:spLocks noGrp="1"/>
          </p:cNvSpPr>
          <p:nvPr>
            <p:ph idx="1"/>
          </p:nvPr>
        </p:nvSpPr>
        <p:spPr>
          <a:xfrm>
            <a:off x="2098307" y="1530417"/>
            <a:ext cx="2146433" cy="4283242"/>
          </a:xfrm>
        </p:spPr>
        <p:txBody>
          <a:bodyPr>
            <a:normAutofit/>
          </a:bodyPr>
          <a:lstStyle/>
          <a:p>
            <a:pPr marL="0" indent="0">
              <a:buNone/>
            </a:pPr>
            <a:r>
              <a:rPr lang="en-US" sz="1200" noProof="0"/>
              <a:t>ln(</a:t>
            </a:r>
            <a:r>
              <a:rPr lang="en-US" sz="1200" noProof="0" err="1"/>
              <a:t>ConvertedCompYearly</a:t>
            </a:r>
            <a:r>
              <a:rPr lang="en-US" sz="1200" noProof="0"/>
              <a:t>) – </a:t>
            </a:r>
            <a:r>
              <a:rPr lang="en-US" sz="1200" noProof="0" err="1"/>
              <a:t>RemoteWork</a:t>
            </a: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r>
              <a:rPr lang="en-US" sz="1200" noProof="0"/>
              <a:t>ln(</a:t>
            </a:r>
            <a:r>
              <a:rPr lang="en-US" sz="1200" noProof="0" err="1"/>
              <a:t>ConvertedCompYearly</a:t>
            </a:r>
            <a:r>
              <a:rPr lang="en-US" sz="1200" noProof="0"/>
              <a:t>) – </a:t>
            </a:r>
          </a:p>
          <a:p>
            <a:pPr marL="0" indent="0">
              <a:buNone/>
            </a:pPr>
            <a:r>
              <a:rPr lang="en-US" sz="1200" noProof="0" err="1"/>
              <a:t>AISelect</a:t>
            </a:r>
            <a:endParaRPr lang="en-US" sz="1200" noProof="0"/>
          </a:p>
          <a:p>
            <a:pPr marL="0" indent="0">
              <a:buNone/>
            </a:pPr>
            <a:endParaRPr lang="en-US" sz="1200" noProof="0"/>
          </a:p>
        </p:txBody>
      </p:sp>
      <p:sp>
        <p:nvSpPr>
          <p:cNvPr id="5" name="Segnaposto numero diapositiva 4">
            <a:extLst>
              <a:ext uri="{FF2B5EF4-FFF2-40B4-BE49-F238E27FC236}">
                <a16:creationId xmlns:a16="http://schemas.microsoft.com/office/drawing/2014/main" id="{D1A4181B-8B2D-30A5-FC77-0674687BA37A}"/>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51</a:t>
            </a:fld>
            <a:endParaRPr lang="en-US" noProof="0"/>
          </a:p>
        </p:txBody>
      </p:sp>
      <p:pic>
        <p:nvPicPr>
          <p:cNvPr id="7" name="Immagine 6" descr="Immagine che contiene testo, diagramma, schermata, Diagramma&#10;&#10;Il contenuto generato dall'IA potrebbe non essere corretto.">
            <a:extLst>
              <a:ext uri="{FF2B5EF4-FFF2-40B4-BE49-F238E27FC236}">
                <a16:creationId xmlns:a16="http://schemas.microsoft.com/office/drawing/2014/main" id="{3EA206BB-E0F3-65B2-40A0-369871F99AFC}"/>
              </a:ext>
            </a:extLst>
          </p:cNvPr>
          <p:cNvPicPr>
            <a:picLocks noChangeAspect="1"/>
          </p:cNvPicPr>
          <p:nvPr/>
        </p:nvPicPr>
        <p:blipFill>
          <a:blip r:embed="rId2"/>
          <a:stretch>
            <a:fillRect/>
          </a:stretch>
        </p:blipFill>
        <p:spPr>
          <a:xfrm>
            <a:off x="3989995" y="267997"/>
            <a:ext cx="5284007" cy="3161003"/>
          </a:xfrm>
          <a:prstGeom prst="rect">
            <a:avLst/>
          </a:prstGeom>
        </p:spPr>
      </p:pic>
      <p:pic>
        <p:nvPicPr>
          <p:cNvPr id="9" name="Immagine 8" descr="Immagine che contiene testo, diagramma, schermata, linea&#10;&#10;Il contenuto generato dall'IA potrebbe non essere corretto.">
            <a:extLst>
              <a:ext uri="{FF2B5EF4-FFF2-40B4-BE49-F238E27FC236}">
                <a16:creationId xmlns:a16="http://schemas.microsoft.com/office/drawing/2014/main" id="{30AFE943-D425-1A50-14DF-E2023DFD6636}"/>
              </a:ext>
            </a:extLst>
          </p:cNvPr>
          <p:cNvPicPr>
            <a:picLocks noChangeAspect="1"/>
          </p:cNvPicPr>
          <p:nvPr/>
        </p:nvPicPr>
        <p:blipFill>
          <a:blip r:embed="rId3"/>
          <a:stretch>
            <a:fillRect/>
          </a:stretch>
        </p:blipFill>
        <p:spPr>
          <a:xfrm>
            <a:off x="4152720" y="3884997"/>
            <a:ext cx="4358451" cy="2885172"/>
          </a:xfrm>
          <a:prstGeom prst="rect">
            <a:avLst/>
          </a:prstGeom>
        </p:spPr>
      </p:pic>
    </p:spTree>
    <p:extLst>
      <p:ext uri="{BB962C8B-B14F-4D97-AF65-F5344CB8AC3E}">
        <p14:creationId xmlns:p14="http://schemas.microsoft.com/office/powerpoint/2010/main" val="3413879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4C9F4-2D64-46BC-D579-4202A0B477D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A674DE2-8A79-94FD-493D-6CC12B5AB250}"/>
              </a:ext>
            </a:extLst>
          </p:cNvPr>
          <p:cNvSpPr>
            <a:spLocks noGrp="1"/>
          </p:cNvSpPr>
          <p:nvPr>
            <p:ph type="title"/>
          </p:nvPr>
        </p:nvSpPr>
        <p:spPr>
          <a:xfrm>
            <a:off x="677335" y="2294921"/>
            <a:ext cx="1507600" cy="2045550"/>
          </a:xfrm>
        </p:spPr>
        <p:txBody>
          <a:bodyPr>
            <a:noAutofit/>
          </a:bodyPr>
          <a:lstStyle/>
          <a:p>
            <a:r>
              <a:rPr lang="en-US" noProof="0">
                <a:solidFill>
                  <a:srgbClr val="EAA748"/>
                </a:solidFill>
              </a:rPr>
              <a:t>Bivariate analysis of continuous and categorical variables</a:t>
            </a:r>
            <a:br>
              <a:rPr lang="en-US" noProof="0">
                <a:solidFill>
                  <a:srgbClr val="EAA748"/>
                </a:solidFill>
              </a:rPr>
            </a:br>
            <a:endParaRPr lang="en-US" noProof="0">
              <a:solidFill>
                <a:srgbClr val="EAA748"/>
              </a:solidFill>
            </a:endParaRPr>
          </a:p>
        </p:txBody>
      </p:sp>
      <p:sp>
        <p:nvSpPr>
          <p:cNvPr id="3" name="Segnaposto contenuto 2">
            <a:extLst>
              <a:ext uri="{FF2B5EF4-FFF2-40B4-BE49-F238E27FC236}">
                <a16:creationId xmlns:a16="http://schemas.microsoft.com/office/drawing/2014/main" id="{BFED92D4-E5EA-A10C-CEB1-3B9A625BE34D}"/>
              </a:ext>
            </a:extLst>
          </p:cNvPr>
          <p:cNvSpPr>
            <a:spLocks noGrp="1"/>
          </p:cNvSpPr>
          <p:nvPr>
            <p:ph idx="1"/>
          </p:nvPr>
        </p:nvSpPr>
        <p:spPr>
          <a:xfrm>
            <a:off x="2098308" y="1530417"/>
            <a:ext cx="2011680" cy="4283242"/>
          </a:xfrm>
        </p:spPr>
        <p:txBody>
          <a:bodyPr>
            <a:normAutofit/>
          </a:bodyPr>
          <a:lstStyle/>
          <a:p>
            <a:pPr marL="0" indent="0">
              <a:buNone/>
            </a:pPr>
            <a:r>
              <a:rPr lang="en-US" sz="1200" noProof="0"/>
              <a:t>ln(</a:t>
            </a:r>
            <a:r>
              <a:rPr lang="en-US" sz="1200" noProof="0" err="1"/>
              <a:t>ConvertedCompYearly</a:t>
            </a:r>
            <a:r>
              <a:rPr lang="en-US" sz="1200" noProof="0"/>
              <a:t>) – </a:t>
            </a:r>
            <a:r>
              <a:rPr lang="en-US" sz="1200" noProof="0" err="1"/>
              <a:t>EdLevel</a:t>
            </a: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r>
              <a:rPr lang="en-US" sz="1200" noProof="0"/>
              <a:t>ln(</a:t>
            </a:r>
            <a:r>
              <a:rPr lang="en-US" sz="1200" noProof="0" err="1"/>
              <a:t>ConvertedCompYearly</a:t>
            </a:r>
            <a:r>
              <a:rPr lang="en-US" sz="1200" noProof="0"/>
              <a:t>) – </a:t>
            </a:r>
            <a:r>
              <a:rPr lang="en-US" sz="1200" noProof="0" err="1"/>
              <a:t>DevType</a:t>
            </a:r>
            <a:endParaRPr lang="en-US" sz="1200" noProof="0"/>
          </a:p>
          <a:p>
            <a:pPr marL="0" indent="0">
              <a:buNone/>
            </a:pPr>
            <a:endParaRPr lang="en-US" sz="1200" noProof="0"/>
          </a:p>
        </p:txBody>
      </p:sp>
      <p:sp>
        <p:nvSpPr>
          <p:cNvPr id="5" name="Segnaposto numero diapositiva 4">
            <a:extLst>
              <a:ext uri="{FF2B5EF4-FFF2-40B4-BE49-F238E27FC236}">
                <a16:creationId xmlns:a16="http://schemas.microsoft.com/office/drawing/2014/main" id="{D10A5F30-0EDE-3DA8-F6B5-0C514F2ECF85}"/>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52</a:t>
            </a:fld>
            <a:endParaRPr lang="en-US" noProof="0"/>
          </a:p>
        </p:txBody>
      </p:sp>
      <p:pic>
        <p:nvPicPr>
          <p:cNvPr id="4" name="Immagine 3">
            <a:extLst>
              <a:ext uri="{FF2B5EF4-FFF2-40B4-BE49-F238E27FC236}">
                <a16:creationId xmlns:a16="http://schemas.microsoft.com/office/drawing/2014/main" id="{542D6C3B-D80C-B2A2-A917-C38783E77AD1}"/>
              </a:ext>
            </a:extLst>
          </p:cNvPr>
          <p:cNvPicPr>
            <a:picLocks noChangeAspect="1"/>
          </p:cNvPicPr>
          <p:nvPr/>
        </p:nvPicPr>
        <p:blipFill>
          <a:blip r:embed="rId2"/>
          <a:stretch>
            <a:fillRect/>
          </a:stretch>
        </p:blipFill>
        <p:spPr>
          <a:xfrm>
            <a:off x="4006278" y="293077"/>
            <a:ext cx="5136070" cy="3023654"/>
          </a:xfrm>
          <a:prstGeom prst="rect">
            <a:avLst/>
          </a:prstGeom>
        </p:spPr>
      </p:pic>
      <p:pic>
        <p:nvPicPr>
          <p:cNvPr id="6" name="Immagine 5">
            <a:extLst>
              <a:ext uri="{FF2B5EF4-FFF2-40B4-BE49-F238E27FC236}">
                <a16:creationId xmlns:a16="http://schemas.microsoft.com/office/drawing/2014/main" id="{E5667113-3C96-81DB-4260-25A075D2A8DA}"/>
              </a:ext>
            </a:extLst>
          </p:cNvPr>
          <p:cNvPicPr>
            <a:picLocks noChangeAspect="1"/>
          </p:cNvPicPr>
          <p:nvPr/>
        </p:nvPicPr>
        <p:blipFill>
          <a:blip r:embed="rId3"/>
          <a:stretch>
            <a:fillRect/>
          </a:stretch>
        </p:blipFill>
        <p:spPr>
          <a:xfrm>
            <a:off x="4270007" y="3322371"/>
            <a:ext cx="3651985" cy="81825"/>
          </a:xfrm>
          <a:prstGeom prst="rect">
            <a:avLst/>
          </a:prstGeom>
        </p:spPr>
      </p:pic>
      <p:pic>
        <p:nvPicPr>
          <p:cNvPr id="8" name="Immagine 7">
            <a:extLst>
              <a:ext uri="{FF2B5EF4-FFF2-40B4-BE49-F238E27FC236}">
                <a16:creationId xmlns:a16="http://schemas.microsoft.com/office/drawing/2014/main" id="{E2BDEBD8-22FC-C7A7-A857-783204FEFB0A}"/>
              </a:ext>
            </a:extLst>
          </p:cNvPr>
          <p:cNvPicPr>
            <a:picLocks noChangeAspect="1"/>
          </p:cNvPicPr>
          <p:nvPr/>
        </p:nvPicPr>
        <p:blipFill>
          <a:blip r:embed="rId4"/>
          <a:stretch>
            <a:fillRect/>
          </a:stretch>
        </p:blipFill>
        <p:spPr>
          <a:xfrm>
            <a:off x="4007463" y="3617778"/>
            <a:ext cx="5134885" cy="3100163"/>
          </a:xfrm>
          <a:prstGeom prst="rect">
            <a:avLst/>
          </a:prstGeom>
        </p:spPr>
      </p:pic>
    </p:spTree>
    <p:extLst>
      <p:ext uri="{BB962C8B-B14F-4D97-AF65-F5344CB8AC3E}">
        <p14:creationId xmlns:p14="http://schemas.microsoft.com/office/powerpoint/2010/main" val="1852027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68D81-6B20-2DCB-BEBD-3378BE6C9D8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435E5AF-031F-30CC-06D0-C5801B3AC46C}"/>
              </a:ext>
            </a:extLst>
          </p:cNvPr>
          <p:cNvSpPr>
            <a:spLocks noGrp="1"/>
          </p:cNvSpPr>
          <p:nvPr>
            <p:ph type="title"/>
          </p:nvPr>
        </p:nvSpPr>
        <p:spPr>
          <a:xfrm>
            <a:off x="677335" y="2294921"/>
            <a:ext cx="1507600" cy="2045550"/>
          </a:xfrm>
        </p:spPr>
        <p:txBody>
          <a:bodyPr>
            <a:noAutofit/>
          </a:bodyPr>
          <a:lstStyle/>
          <a:p>
            <a:r>
              <a:rPr lang="en-US" noProof="0">
                <a:solidFill>
                  <a:srgbClr val="EAA748"/>
                </a:solidFill>
              </a:rPr>
              <a:t>Bivariate analysis of continuous and categorical variables</a:t>
            </a:r>
            <a:br>
              <a:rPr lang="en-US" noProof="0">
                <a:solidFill>
                  <a:srgbClr val="EAA748"/>
                </a:solidFill>
              </a:rPr>
            </a:br>
            <a:endParaRPr lang="en-US" noProof="0">
              <a:solidFill>
                <a:srgbClr val="EAA748"/>
              </a:solidFill>
            </a:endParaRPr>
          </a:p>
        </p:txBody>
      </p:sp>
      <p:sp>
        <p:nvSpPr>
          <p:cNvPr id="3" name="Segnaposto contenuto 2">
            <a:extLst>
              <a:ext uri="{FF2B5EF4-FFF2-40B4-BE49-F238E27FC236}">
                <a16:creationId xmlns:a16="http://schemas.microsoft.com/office/drawing/2014/main" id="{5E38DB99-70B4-0B6F-975B-585352CF7D90}"/>
              </a:ext>
            </a:extLst>
          </p:cNvPr>
          <p:cNvSpPr>
            <a:spLocks noGrp="1"/>
          </p:cNvSpPr>
          <p:nvPr>
            <p:ph idx="1"/>
          </p:nvPr>
        </p:nvSpPr>
        <p:spPr>
          <a:xfrm>
            <a:off x="2098308" y="1530417"/>
            <a:ext cx="2011680" cy="4283242"/>
          </a:xfrm>
        </p:spPr>
        <p:txBody>
          <a:bodyPr>
            <a:normAutofit/>
          </a:bodyPr>
          <a:lstStyle/>
          <a:p>
            <a:pPr marL="0" indent="0">
              <a:buNone/>
            </a:pPr>
            <a:r>
              <a:rPr lang="en-US" sz="1200" noProof="0"/>
              <a:t>ln(</a:t>
            </a:r>
            <a:r>
              <a:rPr lang="en-US" sz="1200" noProof="0" err="1"/>
              <a:t>ConvertedCompYearly</a:t>
            </a:r>
            <a:r>
              <a:rPr lang="en-US" sz="1200" noProof="0"/>
              <a:t>) – </a:t>
            </a:r>
            <a:r>
              <a:rPr lang="en-US" sz="1200" noProof="0" err="1"/>
              <a:t>NewRole</a:t>
            </a: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endParaRPr lang="en-US" sz="1200" noProof="0"/>
          </a:p>
          <a:p>
            <a:pPr marL="0" indent="0">
              <a:buNone/>
            </a:pPr>
            <a:r>
              <a:rPr lang="en-US" sz="1200" noProof="0"/>
              <a:t>ln(</a:t>
            </a:r>
            <a:r>
              <a:rPr lang="en-US" sz="1200" noProof="0" err="1"/>
              <a:t>ConvertedCompYearly</a:t>
            </a:r>
            <a:r>
              <a:rPr lang="en-US" sz="1200" noProof="0"/>
              <a:t>) – </a:t>
            </a:r>
            <a:r>
              <a:rPr lang="en-US" sz="1200" noProof="0" err="1"/>
              <a:t>AIAgents</a:t>
            </a:r>
            <a:endParaRPr lang="en-US" sz="1200" noProof="0"/>
          </a:p>
          <a:p>
            <a:pPr marL="0" indent="0">
              <a:buNone/>
            </a:pPr>
            <a:endParaRPr lang="en-US" sz="1200" noProof="0"/>
          </a:p>
        </p:txBody>
      </p:sp>
      <p:sp>
        <p:nvSpPr>
          <p:cNvPr id="5" name="Segnaposto numero diapositiva 4">
            <a:extLst>
              <a:ext uri="{FF2B5EF4-FFF2-40B4-BE49-F238E27FC236}">
                <a16:creationId xmlns:a16="http://schemas.microsoft.com/office/drawing/2014/main" id="{11B7ECC9-5414-A229-9938-CF5C15F1F34E}"/>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53</a:t>
            </a:fld>
            <a:endParaRPr lang="en-US" noProof="0"/>
          </a:p>
        </p:txBody>
      </p:sp>
      <p:pic>
        <p:nvPicPr>
          <p:cNvPr id="7" name="Immagine 6">
            <a:extLst>
              <a:ext uri="{FF2B5EF4-FFF2-40B4-BE49-F238E27FC236}">
                <a16:creationId xmlns:a16="http://schemas.microsoft.com/office/drawing/2014/main" id="{49125C51-8C71-D0D9-6FE8-E0C68852B6A6}"/>
              </a:ext>
            </a:extLst>
          </p:cNvPr>
          <p:cNvPicPr>
            <a:picLocks noChangeAspect="1"/>
          </p:cNvPicPr>
          <p:nvPr/>
        </p:nvPicPr>
        <p:blipFill>
          <a:blip r:embed="rId2"/>
          <a:srcRect r="488"/>
          <a:stretch>
            <a:fillRect/>
          </a:stretch>
        </p:blipFill>
        <p:spPr>
          <a:xfrm>
            <a:off x="4071575" y="206160"/>
            <a:ext cx="5202427" cy="3100164"/>
          </a:xfrm>
          <a:prstGeom prst="rect">
            <a:avLst/>
          </a:prstGeom>
        </p:spPr>
      </p:pic>
      <p:pic>
        <p:nvPicPr>
          <p:cNvPr id="9" name="Immagine 8">
            <a:extLst>
              <a:ext uri="{FF2B5EF4-FFF2-40B4-BE49-F238E27FC236}">
                <a16:creationId xmlns:a16="http://schemas.microsoft.com/office/drawing/2014/main" id="{0CA3D039-C8FE-ACA8-1FD7-62B798726665}"/>
              </a:ext>
            </a:extLst>
          </p:cNvPr>
          <p:cNvPicPr>
            <a:picLocks noChangeAspect="1"/>
          </p:cNvPicPr>
          <p:nvPr/>
        </p:nvPicPr>
        <p:blipFill>
          <a:blip r:embed="rId3"/>
          <a:stretch>
            <a:fillRect/>
          </a:stretch>
        </p:blipFill>
        <p:spPr>
          <a:xfrm>
            <a:off x="4109988" y="3293679"/>
            <a:ext cx="4749265" cy="124980"/>
          </a:xfrm>
          <a:prstGeom prst="rect">
            <a:avLst/>
          </a:prstGeom>
        </p:spPr>
      </p:pic>
      <p:pic>
        <p:nvPicPr>
          <p:cNvPr id="10" name="Immagine 9">
            <a:extLst>
              <a:ext uri="{FF2B5EF4-FFF2-40B4-BE49-F238E27FC236}">
                <a16:creationId xmlns:a16="http://schemas.microsoft.com/office/drawing/2014/main" id="{801492E8-D565-F140-5928-C8D025A69CDD}"/>
              </a:ext>
            </a:extLst>
          </p:cNvPr>
          <p:cNvPicPr>
            <a:picLocks noChangeAspect="1"/>
          </p:cNvPicPr>
          <p:nvPr/>
        </p:nvPicPr>
        <p:blipFill>
          <a:blip r:embed="rId4"/>
          <a:stretch>
            <a:fillRect/>
          </a:stretch>
        </p:blipFill>
        <p:spPr>
          <a:xfrm>
            <a:off x="4109988" y="3803302"/>
            <a:ext cx="4838885" cy="2757238"/>
          </a:xfrm>
          <a:prstGeom prst="rect">
            <a:avLst/>
          </a:prstGeom>
        </p:spPr>
      </p:pic>
    </p:spTree>
    <p:extLst>
      <p:ext uri="{BB962C8B-B14F-4D97-AF65-F5344CB8AC3E}">
        <p14:creationId xmlns:p14="http://schemas.microsoft.com/office/powerpoint/2010/main" val="956115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CB0D28-471E-2E7D-9E97-D2A83132CBA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C149EFA-3B5D-7D11-FD3E-E9A93C3A9A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299F097B-F6C7-8EDB-047E-9D44CEFFD6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15770FE-FEE2-734B-1F47-B1E35059D9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4B215EF7-443A-AF3F-ED1D-654B3B740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C4BBF8F6-044E-6524-C1FA-D6268F708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5C7DAC68-D586-E06E-0108-BCC2361A4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1" name="Rectangle 27">
              <a:extLst>
                <a:ext uri="{FF2B5EF4-FFF2-40B4-BE49-F238E27FC236}">
                  <a16:creationId xmlns:a16="http://schemas.microsoft.com/office/drawing/2014/main" id="{85B25190-E56E-666B-026F-AD34B83C0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Rectangle 28">
              <a:extLst>
                <a:ext uri="{FF2B5EF4-FFF2-40B4-BE49-F238E27FC236}">
                  <a16:creationId xmlns:a16="http://schemas.microsoft.com/office/drawing/2014/main" id="{66B34F11-8E46-9FAE-70C8-615AEBA5E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3" name="Rectangle 29">
              <a:extLst>
                <a:ext uri="{FF2B5EF4-FFF2-40B4-BE49-F238E27FC236}">
                  <a16:creationId xmlns:a16="http://schemas.microsoft.com/office/drawing/2014/main" id="{350C1857-2A52-E684-D34E-868CD4AF3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Isosceles Triangle 23">
              <a:extLst>
                <a:ext uri="{FF2B5EF4-FFF2-40B4-BE49-F238E27FC236}">
                  <a16:creationId xmlns:a16="http://schemas.microsoft.com/office/drawing/2014/main" id="{9C699B16-BF84-93B3-DC3D-DC7B72672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Isosceles Triangle 24">
              <a:extLst>
                <a:ext uri="{FF2B5EF4-FFF2-40B4-BE49-F238E27FC236}">
                  <a16:creationId xmlns:a16="http://schemas.microsoft.com/office/drawing/2014/main" id="{CD9F69F0-B29A-EB39-41FF-DF63C3374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27" name="Rectangle 26">
            <a:extLst>
              <a:ext uri="{FF2B5EF4-FFF2-40B4-BE49-F238E27FC236}">
                <a16:creationId xmlns:a16="http://schemas.microsoft.com/office/drawing/2014/main" id="{3E1924FA-C7EE-3D16-6AB8-0A66FBD89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9" name="Group 28">
            <a:extLst>
              <a:ext uri="{FF2B5EF4-FFF2-40B4-BE49-F238E27FC236}">
                <a16:creationId xmlns:a16="http://schemas.microsoft.com/office/drawing/2014/main" id="{2393D733-2516-2E42-3D4D-FE4EDF48BF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30" name="Straight Connector 29">
              <a:extLst>
                <a:ext uri="{FF2B5EF4-FFF2-40B4-BE49-F238E27FC236}">
                  <a16:creationId xmlns:a16="http://schemas.microsoft.com/office/drawing/2014/main" id="{53047F3A-2930-EB8A-B5E6-7AB3A20E89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597C293-E9EC-2389-D722-B5CB1330A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CAF50574-B77E-A372-7FC2-725F3C8D6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3" name="Rectangle 25">
              <a:extLst>
                <a:ext uri="{FF2B5EF4-FFF2-40B4-BE49-F238E27FC236}">
                  <a16:creationId xmlns:a16="http://schemas.microsoft.com/office/drawing/2014/main" id="{870EB46F-C1C9-78CC-DEFC-9BBDEFD94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4" name="Isosceles Triangle 33">
              <a:extLst>
                <a:ext uri="{FF2B5EF4-FFF2-40B4-BE49-F238E27FC236}">
                  <a16:creationId xmlns:a16="http://schemas.microsoft.com/office/drawing/2014/main" id="{C21B7935-018E-7166-0612-02FBF8552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7">
              <a:extLst>
                <a:ext uri="{FF2B5EF4-FFF2-40B4-BE49-F238E27FC236}">
                  <a16:creationId xmlns:a16="http://schemas.microsoft.com/office/drawing/2014/main" id="{BC22CC18-8278-28B5-221F-06809EF33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6" name="Isosceles Triangle 35">
              <a:extLst>
                <a:ext uri="{FF2B5EF4-FFF2-40B4-BE49-F238E27FC236}">
                  <a16:creationId xmlns:a16="http://schemas.microsoft.com/office/drawing/2014/main" id="{67A9E28D-5D2B-D316-FD13-29AD081850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10" name="Title 9">
            <a:extLst>
              <a:ext uri="{FF2B5EF4-FFF2-40B4-BE49-F238E27FC236}">
                <a16:creationId xmlns:a16="http://schemas.microsoft.com/office/drawing/2014/main" id="{846EF136-5E75-621F-79CD-17769FACD9C4}"/>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a:t>5. Data preparation</a:t>
            </a:r>
            <a:br>
              <a:rPr lang="en-US" sz="5400"/>
            </a:br>
            <a:r>
              <a:rPr lang="en-US" sz="3200">
                <a:solidFill>
                  <a:srgbClr val="EAA748"/>
                </a:solidFill>
              </a:rPr>
              <a:t>ADDITIONAL PREPROCESSING</a:t>
            </a:r>
            <a:endParaRPr lang="en-US" sz="3200" noProof="0">
              <a:solidFill>
                <a:srgbClr val="EAA748"/>
              </a:solidFill>
            </a:endParaRPr>
          </a:p>
        </p:txBody>
      </p:sp>
      <p:sp>
        <p:nvSpPr>
          <p:cNvPr id="38" name="Freeform: Shape 37">
            <a:extLst>
              <a:ext uri="{FF2B5EF4-FFF2-40B4-BE49-F238E27FC236}">
                <a16:creationId xmlns:a16="http://schemas.microsoft.com/office/drawing/2014/main" id="{57D2724F-3234-8E14-4222-484DB3DB2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4" name="TextBox 3">
            <a:extLst>
              <a:ext uri="{FF2B5EF4-FFF2-40B4-BE49-F238E27FC236}">
                <a16:creationId xmlns:a16="http://schemas.microsoft.com/office/drawing/2014/main" id="{C5A75C3E-2FD9-31BC-0C04-3FE2D1ADDC50}"/>
              </a:ext>
            </a:extLst>
          </p:cNvPr>
          <p:cNvSpPr txBox="1"/>
          <p:nvPr/>
        </p:nvSpPr>
        <p:spPr>
          <a:xfrm>
            <a:off x="11669486" y="2786743"/>
            <a:ext cx="184731" cy="369332"/>
          </a:xfrm>
          <a:prstGeom prst="rect">
            <a:avLst/>
          </a:prstGeom>
          <a:noFill/>
        </p:spPr>
        <p:txBody>
          <a:bodyPr wrap="none" rtlCol="0">
            <a:spAutoFit/>
          </a:bodyPr>
          <a:lstStyle/>
          <a:p>
            <a:endParaRPr lang="en-US" noProof="0"/>
          </a:p>
        </p:txBody>
      </p:sp>
      <p:sp>
        <p:nvSpPr>
          <p:cNvPr id="2" name="Slide Number Placeholder 1">
            <a:extLst>
              <a:ext uri="{FF2B5EF4-FFF2-40B4-BE49-F238E27FC236}">
                <a16:creationId xmlns:a16="http://schemas.microsoft.com/office/drawing/2014/main" id="{DA929867-DCA3-AC96-889B-7BFC1668359F}"/>
              </a:ext>
            </a:extLst>
          </p:cNvPr>
          <p:cNvSpPr>
            <a:spLocks noGrp="1"/>
          </p:cNvSpPr>
          <p:nvPr>
            <p:ph type="sldNum" sz="quarter" idx="4294967295"/>
          </p:nvPr>
        </p:nvSpPr>
        <p:spPr>
          <a:xfrm>
            <a:off x="11431527" y="6310313"/>
            <a:ext cx="683339" cy="365125"/>
          </a:xfrm>
        </p:spPr>
        <p:txBody>
          <a:bodyPr/>
          <a:lstStyle/>
          <a:p>
            <a:fld id="{250650D2-30E5-7247-A12B-70384019356E}" type="slidenum">
              <a:rPr lang="en-US" noProof="0" smtClean="0"/>
              <a:t>54</a:t>
            </a:fld>
            <a:endParaRPr lang="en-US" noProof="0"/>
          </a:p>
        </p:txBody>
      </p:sp>
    </p:spTree>
    <p:extLst>
      <p:ext uri="{BB962C8B-B14F-4D97-AF65-F5344CB8AC3E}">
        <p14:creationId xmlns:p14="http://schemas.microsoft.com/office/powerpoint/2010/main" val="218139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FA15-216C-572E-C9D2-74FCE8F9603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F325B4-2C97-E39F-E679-8AD4A662398C}"/>
              </a:ext>
            </a:extLst>
          </p:cNvPr>
          <p:cNvSpPr>
            <a:spLocks noGrp="1"/>
          </p:cNvSpPr>
          <p:nvPr>
            <p:ph idx="1"/>
          </p:nvPr>
        </p:nvSpPr>
        <p:spPr>
          <a:xfrm>
            <a:off x="677334" y="1333948"/>
            <a:ext cx="8830224" cy="5131397"/>
          </a:xfrm>
        </p:spPr>
        <p:txBody>
          <a:bodyPr numCol="1">
            <a:normAutofit lnSpcReduction="10000"/>
          </a:bodyPr>
          <a:lstStyle/>
          <a:p>
            <a:pPr marL="0" indent="0">
              <a:buNone/>
            </a:pPr>
            <a:r>
              <a:rPr lang="en-US" sz="1600" noProof="0"/>
              <a:t>We transform the variable </a:t>
            </a:r>
            <a:r>
              <a:rPr lang="en-US" sz="1600" b="1" noProof="0" err="1"/>
              <a:t>EdLevel</a:t>
            </a:r>
            <a:r>
              <a:rPr lang="en-US" sz="1600" noProof="0"/>
              <a:t>, into a </a:t>
            </a:r>
            <a:r>
              <a:rPr lang="en-US" sz="1600" b="1" noProof="0"/>
              <a:t>numerical ordinal variable</a:t>
            </a:r>
            <a:r>
              <a:rPr lang="en-US" sz="1600" noProof="0"/>
              <a:t> to better capture the progressive nature of educational attainment.</a:t>
            </a:r>
          </a:p>
          <a:p>
            <a:pPr marL="0" indent="0">
              <a:buNone/>
            </a:pPr>
            <a:r>
              <a:rPr lang="en-US" sz="1600" noProof="0"/>
              <a:t>Each education category is assigned a numeric score reflecting its relative level. The encoding preserves the inherent ordering across education levels while making the feature usable for numerical algorithms.</a:t>
            </a:r>
          </a:p>
          <a:p>
            <a:pPr marL="0" indent="0">
              <a:buNone/>
            </a:pPr>
            <a:r>
              <a:rPr lang="en-US" sz="1600" noProof="0"/>
              <a:t>The following scoring scheme was adopted:</a:t>
            </a:r>
          </a:p>
          <a:p>
            <a:pPr lvl="1"/>
            <a:r>
              <a:rPr lang="en-US" noProof="0"/>
              <a:t>Primary / elementary school → 0</a:t>
            </a:r>
          </a:p>
          <a:p>
            <a:pPr lvl="1"/>
            <a:r>
              <a:rPr lang="en-US" noProof="0"/>
              <a:t>Secondary school → 1</a:t>
            </a:r>
          </a:p>
          <a:p>
            <a:pPr lvl="1"/>
            <a:r>
              <a:rPr lang="en-US" noProof="0"/>
              <a:t>Some college / university without a degree → 2</a:t>
            </a:r>
          </a:p>
          <a:p>
            <a:pPr lvl="1"/>
            <a:r>
              <a:rPr lang="en-US" noProof="0"/>
              <a:t>Associate degree → 3</a:t>
            </a:r>
          </a:p>
          <a:p>
            <a:pPr lvl="1"/>
            <a:r>
              <a:rPr lang="en-US" noProof="0"/>
              <a:t>Bachelor’s degree → 4</a:t>
            </a:r>
          </a:p>
          <a:p>
            <a:pPr lvl="1"/>
            <a:r>
              <a:rPr lang="en-US" noProof="0"/>
              <a:t>Master’s degree → 5</a:t>
            </a:r>
          </a:p>
          <a:p>
            <a:pPr lvl="1"/>
            <a:r>
              <a:rPr lang="en-US" noProof="0"/>
              <a:t>Professional degree (JD, MD, PhD, etc.) → 6</a:t>
            </a:r>
          </a:p>
          <a:p>
            <a:pPr marL="0" indent="0">
              <a:buNone/>
            </a:pPr>
            <a:r>
              <a:rPr lang="en-US" sz="1600" noProof="0"/>
              <a:t>This numeric encoding provides a structured representation of educational progression, supports consistent comparisons across respondents, and facilitates the use of the variable in downstream modelling and statistical analyses</a:t>
            </a:r>
            <a:r>
              <a:rPr lang="en-US" noProof="0"/>
              <a:t>.</a:t>
            </a:r>
          </a:p>
          <a:p>
            <a:endParaRPr lang="en-US" noProof="0"/>
          </a:p>
        </p:txBody>
      </p:sp>
      <p:sp>
        <p:nvSpPr>
          <p:cNvPr id="7" name="Title 6">
            <a:extLst>
              <a:ext uri="{FF2B5EF4-FFF2-40B4-BE49-F238E27FC236}">
                <a16:creationId xmlns:a16="http://schemas.microsoft.com/office/drawing/2014/main" id="{49825DFC-944D-C2CF-DCF5-AED4BB7296B0}"/>
              </a:ext>
            </a:extLst>
          </p:cNvPr>
          <p:cNvSpPr>
            <a:spLocks noGrp="1"/>
          </p:cNvSpPr>
          <p:nvPr>
            <p:ph type="title"/>
          </p:nvPr>
        </p:nvSpPr>
        <p:spPr>
          <a:xfrm>
            <a:off x="677334" y="427038"/>
            <a:ext cx="8596668" cy="724348"/>
          </a:xfrm>
        </p:spPr>
        <p:txBody>
          <a:bodyPr/>
          <a:lstStyle/>
          <a:p>
            <a:r>
              <a:rPr lang="en-US" noProof="0">
                <a:solidFill>
                  <a:srgbClr val="EAA748"/>
                </a:solidFill>
              </a:rPr>
              <a:t>Feature engineering – </a:t>
            </a:r>
            <a:r>
              <a:rPr lang="en-US" noProof="0" err="1">
                <a:solidFill>
                  <a:srgbClr val="EAA748"/>
                </a:solidFill>
              </a:rPr>
              <a:t>EdLevel</a:t>
            </a:r>
            <a:endParaRPr lang="en-US" noProof="0">
              <a:solidFill>
                <a:srgbClr val="EAA748"/>
              </a:solidFill>
            </a:endParaRPr>
          </a:p>
        </p:txBody>
      </p:sp>
      <p:sp>
        <p:nvSpPr>
          <p:cNvPr id="5" name="Slide Number Placeholder 4">
            <a:extLst>
              <a:ext uri="{FF2B5EF4-FFF2-40B4-BE49-F238E27FC236}">
                <a16:creationId xmlns:a16="http://schemas.microsoft.com/office/drawing/2014/main" id="{777573FF-7D0E-E426-73A0-53910B759C7F}"/>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55</a:t>
            </a:fld>
            <a:endParaRPr lang="en-US" noProof="0"/>
          </a:p>
        </p:txBody>
      </p:sp>
      <p:pic>
        <p:nvPicPr>
          <p:cNvPr id="6" name="Picture 5">
            <a:extLst>
              <a:ext uri="{FF2B5EF4-FFF2-40B4-BE49-F238E27FC236}">
                <a16:creationId xmlns:a16="http://schemas.microsoft.com/office/drawing/2014/main" id="{345ABAFD-41C7-42AB-2CD4-90777BF97712}"/>
              </a:ext>
            </a:extLst>
          </p:cNvPr>
          <p:cNvPicPr>
            <a:picLocks noChangeAspect="1"/>
          </p:cNvPicPr>
          <p:nvPr/>
        </p:nvPicPr>
        <p:blipFill>
          <a:blip r:embed="rId3"/>
          <a:stretch>
            <a:fillRect/>
          </a:stretch>
        </p:blipFill>
        <p:spPr>
          <a:xfrm>
            <a:off x="6409929" y="2817962"/>
            <a:ext cx="1216687" cy="2012830"/>
          </a:xfrm>
          <a:prstGeom prst="rect">
            <a:avLst/>
          </a:prstGeom>
        </p:spPr>
      </p:pic>
    </p:spTree>
    <p:extLst>
      <p:ext uri="{BB962C8B-B14F-4D97-AF65-F5344CB8AC3E}">
        <p14:creationId xmlns:p14="http://schemas.microsoft.com/office/powerpoint/2010/main" val="2495922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DDD83-043C-FE53-D38F-763BF43AC87A}"/>
            </a:ext>
          </a:extLst>
        </p:cNvPr>
        <p:cNvGrpSpPr/>
        <p:nvPr/>
      </p:nvGrpSpPr>
      <p:grpSpPr>
        <a:xfrm>
          <a:off x="0" y="0"/>
          <a:ext cx="0" cy="0"/>
          <a:chOff x="0" y="0"/>
          <a:chExt cx="0" cy="0"/>
        </a:xfrm>
      </p:grpSpPr>
      <p:pic>
        <p:nvPicPr>
          <p:cNvPr id="8" name="Immagine 7">
            <a:extLst>
              <a:ext uri="{FF2B5EF4-FFF2-40B4-BE49-F238E27FC236}">
                <a16:creationId xmlns:a16="http://schemas.microsoft.com/office/drawing/2014/main" id="{4AF7B2B3-D782-ACF8-F750-AE962C8408B2}"/>
              </a:ext>
            </a:extLst>
          </p:cNvPr>
          <p:cNvPicPr>
            <a:picLocks noChangeAspect="1"/>
          </p:cNvPicPr>
          <p:nvPr/>
        </p:nvPicPr>
        <p:blipFill>
          <a:blip r:embed="rId3"/>
          <a:stretch>
            <a:fillRect/>
          </a:stretch>
        </p:blipFill>
        <p:spPr>
          <a:xfrm>
            <a:off x="4975668" y="2092101"/>
            <a:ext cx="4656386" cy="3079750"/>
          </a:xfrm>
          <a:prstGeom prst="rect">
            <a:avLst/>
          </a:prstGeom>
        </p:spPr>
      </p:pic>
      <p:sp>
        <p:nvSpPr>
          <p:cNvPr id="4" name="Content Placeholder 3">
            <a:extLst>
              <a:ext uri="{FF2B5EF4-FFF2-40B4-BE49-F238E27FC236}">
                <a16:creationId xmlns:a16="http://schemas.microsoft.com/office/drawing/2014/main" id="{CD1B3428-660E-C4A6-82D3-29E6D5C21DBF}"/>
              </a:ext>
            </a:extLst>
          </p:cNvPr>
          <p:cNvSpPr>
            <a:spLocks noGrp="1"/>
          </p:cNvSpPr>
          <p:nvPr>
            <p:ph idx="1"/>
          </p:nvPr>
        </p:nvSpPr>
        <p:spPr>
          <a:xfrm>
            <a:off x="677334" y="1247884"/>
            <a:ext cx="8596668" cy="5229918"/>
          </a:xfrm>
        </p:spPr>
        <p:txBody>
          <a:bodyPr numCol="1">
            <a:noAutofit/>
          </a:bodyPr>
          <a:lstStyle/>
          <a:p>
            <a:pPr marL="0" indent="0">
              <a:buNone/>
            </a:pPr>
            <a:r>
              <a:rPr lang="en-US" noProof="0" dirty="0"/>
              <a:t>We consolidate the variable </a:t>
            </a:r>
            <a:r>
              <a:rPr lang="en-US" b="1" noProof="0" dirty="0"/>
              <a:t>“</a:t>
            </a:r>
            <a:r>
              <a:rPr lang="en-US" b="1" noProof="0" dirty="0" err="1"/>
              <a:t>RemoteWork</a:t>
            </a:r>
            <a:r>
              <a:rPr lang="en-US" b="1" noProof="0" dirty="0"/>
              <a:t>” </a:t>
            </a:r>
            <a:r>
              <a:rPr lang="en-US" noProof="0" dirty="0"/>
              <a:t>into a smaller and more meaningful set of labels.</a:t>
            </a:r>
          </a:p>
          <a:p>
            <a:pPr marL="0" indent="0">
              <a:buNone/>
            </a:pPr>
            <a:r>
              <a:rPr lang="en-US" noProof="0" dirty="0"/>
              <a:t>The following mapping scheme was implemented:</a:t>
            </a:r>
          </a:p>
          <a:p>
            <a:pPr marL="0" indent="0">
              <a:buNone/>
            </a:pPr>
            <a:endParaRPr lang="en-US" noProof="0" dirty="0"/>
          </a:p>
          <a:p>
            <a:pPr lvl="1"/>
            <a:r>
              <a:rPr lang="en-US" sz="1800" noProof="0" dirty="0"/>
              <a:t>Multiple hybrid descriptions </a:t>
            </a:r>
          </a:p>
          <a:p>
            <a:pPr marL="400050" lvl="1" indent="0">
              <a:buNone/>
            </a:pPr>
            <a:r>
              <a:rPr lang="en-US" sz="1800" noProof="0" dirty="0"/>
              <a:t>		→ </a:t>
            </a:r>
            <a:r>
              <a:rPr lang="en-US" sz="1800" b="1" noProof="0" dirty="0"/>
              <a:t>“Hybrid”</a:t>
            </a:r>
            <a:endParaRPr lang="en-US" sz="1800" noProof="0" dirty="0"/>
          </a:p>
          <a:p>
            <a:pPr lvl="1"/>
            <a:r>
              <a:rPr lang="en-US" sz="1800" noProof="0" dirty="0"/>
              <a:t>Purely remote arrangements</a:t>
            </a:r>
          </a:p>
          <a:p>
            <a:pPr marL="400050" lvl="1" indent="0">
              <a:buNone/>
            </a:pPr>
            <a:r>
              <a:rPr lang="en-US" sz="1800" noProof="0" dirty="0"/>
              <a:t>		→ </a:t>
            </a:r>
            <a:r>
              <a:rPr lang="en-US" sz="1800" b="1" noProof="0" dirty="0"/>
              <a:t>“Remote”</a:t>
            </a:r>
            <a:endParaRPr lang="en-US" sz="1800" noProof="0" dirty="0"/>
          </a:p>
          <a:p>
            <a:pPr lvl="1"/>
            <a:r>
              <a:rPr lang="en-US" sz="1800" noProof="0" dirty="0"/>
              <a:t>Fully on-site arrangements</a:t>
            </a:r>
          </a:p>
          <a:p>
            <a:pPr marL="857250" lvl="2" indent="0">
              <a:buNone/>
            </a:pPr>
            <a:r>
              <a:rPr lang="en-US" sz="1800" noProof="0" dirty="0"/>
              <a:t> → </a:t>
            </a:r>
            <a:r>
              <a:rPr lang="en-US" sz="1800" b="1" noProof="0" dirty="0"/>
              <a:t>“In-person”</a:t>
            </a:r>
            <a:endParaRPr lang="en-US" noProof="0" dirty="0"/>
          </a:p>
          <a:p>
            <a:pPr marL="57150" indent="0">
              <a:buNone/>
            </a:pPr>
            <a:endParaRPr lang="en-US" dirty="0"/>
          </a:p>
          <a:p>
            <a:pPr marL="57150" indent="0">
              <a:buNone/>
            </a:pPr>
            <a:r>
              <a:rPr lang="en-US" noProof="0" dirty="0"/>
              <a:t>This consolidation reduces noise within the categorical variable, enhances interpretability, and supports cleaner downstream modelling by limiting the number of distinct classes to the three main working modalities.</a:t>
            </a:r>
          </a:p>
        </p:txBody>
      </p:sp>
      <p:sp>
        <p:nvSpPr>
          <p:cNvPr id="7" name="Title 6">
            <a:extLst>
              <a:ext uri="{FF2B5EF4-FFF2-40B4-BE49-F238E27FC236}">
                <a16:creationId xmlns:a16="http://schemas.microsoft.com/office/drawing/2014/main" id="{EA777AD5-BB92-64C7-C02E-82BA98F05FAD}"/>
              </a:ext>
            </a:extLst>
          </p:cNvPr>
          <p:cNvSpPr>
            <a:spLocks noGrp="1"/>
          </p:cNvSpPr>
          <p:nvPr>
            <p:ph type="title"/>
          </p:nvPr>
        </p:nvSpPr>
        <p:spPr/>
        <p:txBody>
          <a:bodyPr/>
          <a:lstStyle/>
          <a:p>
            <a:r>
              <a:rPr lang="en-US" noProof="0" dirty="0">
                <a:solidFill>
                  <a:srgbClr val="EAA748"/>
                </a:solidFill>
              </a:rPr>
              <a:t>Feature engineering – </a:t>
            </a:r>
            <a:r>
              <a:rPr lang="en-US" noProof="0" dirty="0" err="1">
                <a:solidFill>
                  <a:srgbClr val="EAA748"/>
                </a:solidFill>
              </a:rPr>
              <a:t>RemoteWork</a:t>
            </a:r>
            <a:endParaRPr lang="en-US" noProof="0" dirty="0">
              <a:solidFill>
                <a:srgbClr val="EAA748"/>
              </a:solidFill>
            </a:endParaRPr>
          </a:p>
        </p:txBody>
      </p:sp>
      <p:sp>
        <p:nvSpPr>
          <p:cNvPr id="5" name="Slide Number Placeholder 4">
            <a:extLst>
              <a:ext uri="{FF2B5EF4-FFF2-40B4-BE49-F238E27FC236}">
                <a16:creationId xmlns:a16="http://schemas.microsoft.com/office/drawing/2014/main" id="{8478B6AE-6501-A7A3-C4A1-9DF4B52B3ABB}"/>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56</a:t>
            </a:fld>
            <a:endParaRPr lang="en-US" noProof="0"/>
          </a:p>
        </p:txBody>
      </p:sp>
    </p:spTree>
    <p:extLst>
      <p:ext uri="{BB962C8B-B14F-4D97-AF65-F5344CB8AC3E}">
        <p14:creationId xmlns:p14="http://schemas.microsoft.com/office/powerpoint/2010/main" val="2853628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211E1-2FF2-02B5-894A-CB143841B727}"/>
            </a:ext>
          </a:extLst>
        </p:cNvPr>
        <p:cNvGrpSpPr/>
        <p:nvPr/>
      </p:nvGrpSpPr>
      <p:grpSpPr>
        <a:xfrm>
          <a:off x="0" y="0"/>
          <a:ext cx="0" cy="0"/>
          <a:chOff x="0" y="0"/>
          <a:chExt cx="0" cy="0"/>
        </a:xfrm>
      </p:grpSpPr>
      <p:pic>
        <p:nvPicPr>
          <p:cNvPr id="8" name="Immagine 7">
            <a:extLst>
              <a:ext uri="{FF2B5EF4-FFF2-40B4-BE49-F238E27FC236}">
                <a16:creationId xmlns:a16="http://schemas.microsoft.com/office/drawing/2014/main" id="{3CDE0644-1FD8-1EEB-5F69-12584E9155C0}"/>
              </a:ext>
            </a:extLst>
          </p:cNvPr>
          <p:cNvPicPr>
            <a:picLocks noChangeAspect="1"/>
          </p:cNvPicPr>
          <p:nvPr/>
        </p:nvPicPr>
        <p:blipFill>
          <a:blip r:embed="rId3"/>
          <a:srcRect r="5344"/>
          <a:stretch>
            <a:fillRect/>
          </a:stretch>
        </p:blipFill>
        <p:spPr>
          <a:xfrm>
            <a:off x="3945758" y="2403080"/>
            <a:ext cx="5823857" cy="2697049"/>
          </a:xfrm>
          <a:prstGeom prst="rect">
            <a:avLst/>
          </a:prstGeom>
        </p:spPr>
      </p:pic>
      <p:sp>
        <p:nvSpPr>
          <p:cNvPr id="4" name="Content Placeholder 3">
            <a:extLst>
              <a:ext uri="{FF2B5EF4-FFF2-40B4-BE49-F238E27FC236}">
                <a16:creationId xmlns:a16="http://schemas.microsoft.com/office/drawing/2014/main" id="{A08F658F-8324-1998-17F0-9658BA617AEE}"/>
              </a:ext>
            </a:extLst>
          </p:cNvPr>
          <p:cNvSpPr>
            <a:spLocks noGrp="1"/>
          </p:cNvSpPr>
          <p:nvPr>
            <p:ph idx="1"/>
          </p:nvPr>
        </p:nvSpPr>
        <p:spPr>
          <a:xfrm>
            <a:off x="677334" y="1394434"/>
            <a:ext cx="3756643" cy="5524052"/>
          </a:xfrm>
        </p:spPr>
        <p:txBody>
          <a:bodyPr numCol="1">
            <a:normAutofit/>
          </a:bodyPr>
          <a:lstStyle/>
          <a:p>
            <a:pPr marL="0" indent="0">
              <a:buNone/>
            </a:pPr>
            <a:r>
              <a:rPr lang="en-US" noProof="0" dirty="0">
                <a:solidFill>
                  <a:schemeClr val="tx1"/>
                </a:solidFill>
              </a:rPr>
              <a:t>To improve interpretability we consolidate the original categories into a smaller set of </a:t>
            </a:r>
            <a:r>
              <a:rPr lang="en-US" b="1" noProof="0" dirty="0">
                <a:solidFill>
                  <a:schemeClr val="tx1"/>
                </a:solidFill>
              </a:rPr>
              <a:t>higher-level industry groups</a:t>
            </a:r>
            <a:r>
              <a:rPr lang="en-US" noProof="0" dirty="0">
                <a:solidFill>
                  <a:schemeClr val="tx1"/>
                </a:solidFill>
              </a:rPr>
              <a:t>.</a:t>
            </a:r>
          </a:p>
          <a:p>
            <a:pPr marL="0" indent="0">
              <a:buNone/>
            </a:pPr>
            <a:r>
              <a:rPr lang="en-US" noProof="0" dirty="0">
                <a:solidFill>
                  <a:schemeClr val="tx1"/>
                </a:solidFill>
              </a:rPr>
              <a:t>The consolidation groups semantically similar sectors under unified labels such as </a:t>
            </a:r>
            <a:r>
              <a:rPr lang="en-US" b="1" noProof="0" dirty="0">
                <a:solidFill>
                  <a:schemeClr val="tx1"/>
                </a:solidFill>
              </a:rPr>
              <a:t>Technology</a:t>
            </a:r>
            <a:r>
              <a:rPr lang="en-US" noProof="0" dirty="0">
                <a:solidFill>
                  <a:schemeClr val="tx1"/>
                </a:solidFill>
              </a:rPr>
              <a:t>, </a:t>
            </a:r>
            <a:r>
              <a:rPr lang="en-US" b="1" noProof="0" dirty="0">
                <a:solidFill>
                  <a:schemeClr val="tx1"/>
                </a:solidFill>
              </a:rPr>
              <a:t>Financial Services</a:t>
            </a:r>
            <a:r>
              <a:rPr lang="en-US" noProof="0" dirty="0">
                <a:solidFill>
                  <a:schemeClr val="tx1"/>
                </a:solidFill>
              </a:rPr>
              <a:t>, </a:t>
            </a:r>
            <a:r>
              <a:rPr lang="en-US" b="1" noProof="0" dirty="0">
                <a:solidFill>
                  <a:schemeClr val="tx1"/>
                </a:solidFill>
              </a:rPr>
              <a:t>Public Sector</a:t>
            </a:r>
            <a:r>
              <a:rPr lang="en-US" noProof="0" dirty="0">
                <a:solidFill>
                  <a:schemeClr val="tx1"/>
                </a:solidFill>
              </a:rPr>
              <a:t>, </a:t>
            </a:r>
            <a:r>
              <a:rPr lang="en-US" b="1" noProof="0" dirty="0">
                <a:solidFill>
                  <a:schemeClr val="tx1"/>
                </a:solidFill>
              </a:rPr>
              <a:t>Healthcare</a:t>
            </a:r>
            <a:r>
              <a:rPr lang="en-US" noProof="0" dirty="0">
                <a:solidFill>
                  <a:schemeClr val="tx1"/>
                </a:solidFill>
              </a:rPr>
              <a:t>, </a:t>
            </a:r>
            <a:r>
              <a:rPr lang="en-US" b="1" noProof="0" dirty="0">
                <a:solidFill>
                  <a:schemeClr val="tx1"/>
                </a:solidFill>
              </a:rPr>
              <a:t>Industrial/Infrastructure</a:t>
            </a:r>
            <a:r>
              <a:rPr lang="en-US" noProof="0" dirty="0">
                <a:solidFill>
                  <a:schemeClr val="tx1"/>
                </a:solidFill>
              </a:rPr>
              <a:t>, and </a:t>
            </a:r>
            <a:r>
              <a:rPr lang="en-US" b="1" noProof="0" dirty="0">
                <a:solidFill>
                  <a:schemeClr val="tx1"/>
                </a:solidFill>
              </a:rPr>
              <a:t>Commercial Services</a:t>
            </a:r>
            <a:r>
              <a:rPr lang="en-US" noProof="0" dirty="0">
                <a:solidFill>
                  <a:schemeClr val="tx1"/>
                </a:solidFill>
              </a:rPr>
              <a:t>. All residual or infrequent categories were assigned to a general </a:t>
            </a:r>
            <a:r>
              <a:rPr lang="en-US" b="1" noProof="0" dirty="0">
                <a:solidFill>
                  <a:schemeClr val="tx1"/>
                </a:solidFill>
              </a:rPr>
              <a:t>“Other”</a:t>
            </a:r>
            <a:r>
              <a:rPr lang="en-US" noProof="0" dirty="0">
                <a:solidFill>
                  <a:schemeClr val="tx1"/>
                </a:solidFill>
              </a:rPr>
              <a:t> class.</a:t>
            </a:r>
          </a:p>
        </p:txBody>
      </p:sp>
      <p:sp>
        <p:nvSpPr>
          <p:cNvPr id="7" name="Title 6">
            <a:extLst>
              <a:ext uri="{FF2B5EF4-FFF2-40B4-BE49-F238E27FC236}">
                <a16:creationId xmlns:a16="http://schemas.microsoft.com/office/drawing/2014/main" id="{3F744264-2E10-1619-7ED1-C001CE5E97FD}"/>
              </a:ext>
            </a:extLst>
          </p:cNvPr>
          <p:cNvSpPr>
            <a:spLocks noGrp="1"/>
          </p:cNvSpPr>
          <p:nvPr>
            <p:ph type="title"/>
          </p:nvPr>
        </p:nvSpPr>
        <p:spPr/>
        <p:txBody>
          <a:bodyPr/>
          <a:lstStyle/>
          <a:p>
            <a:r>
              <a:rPr lang="en-US" noProof="0" dirty="0">
                <a:solidFill>
                  <a:srgbClr val="EAA748"/>
                </a:solidFill>
              </a:rPr>
              <a:t>Feature engineering – Industry</a:t>
            </a:r>
          </a:p>
        </p:txBody>
      </p:sp>
      <p:sp>
        <p:nvSpPr>
          <p:cNvPr id="3" name="Slide Number Placeholder 2">
            <a:extLst>
              <a:ext uri="{FF2B5EF4-FFF2-40B4-BE49-F238E27FC236}">
                <a16:creationId xmlns:a16="http://schemas.microsoft.com/office/drawing/2014/main" id="{14EB9E88-7675-2C89-5487-346BF8CE895E}"/>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57</a:t>
            </a:fld>
            <a:endParaRPr lang="en-US" noProof="0"/>
          </a:p>
        </p:txBody>
      </p:sp>
      <p:sp>
        <p:nvSpPr>
          <p:cNvPr id="9" name="CasellaDiTesto 8">
            <a:extLst>
              <a:ext uri="{FF2B5EF4-FFF2-40B4-BE49-F238E27FC236}">
                <a16:creationId xmlns:a16="http://schemas.microsoft.com/office/drawing/2014/main" id="{8BBB06B2-2765-F070-53C8-05678BA3181E}"/>
              </a:ext>
            </a:extLst>
          </p:cNvPr>
          <p:cNvSpPr txBox="1"/>
          <p:nvPr/>
        </p:nvSpPr>
        <p:spPr>
          <a:xfrm>
            <a:off x="677335" y="5650338"/>
            <a:ext cx="7804514" cy="923330"/>
          </a:xfrm>
          <a:prstGeom prst="rect">
            <a:avLst/>
          </a:prstGeom>
          <a:noFill/>
        </p:spPr>
        <p:txBody>
          <a:bodyPr wrap="square" rtlCol="0">
            <a:spAutoFit/>
          </a:bodyPr>
          <a:lstStyle/>
          <a:p>
            <a:r>
              <a:rPr lang="en-US" noProof="0" dirty="0"/>
              <a:t>This harmonization significantly reduces categorical fragmentation and highlights the most represented sectors within the dataset. </a:t>
            </a:r>
          </a:p>
          <a:p>
            <a:endParaRPr lang="en-US" noProof="0" dirty="0"/>
          </a:p>
        </p:txBody>
      </p:sp>
      <p:pic>
        <p:nvPicPr>
          <p:cNvPr id="10" name="Picture 9">
            <a:extLst>
              <a:ext uri="{FF2B5EF4-FFF2-40B4-BE49-F238E27FC236}">
                <a16:creationId xmlns:a16="http://schemas.microsoft.com/office/drawing/2014/main" id="{C7E1927B-3A06-936E-708E-34C3BBFAEBBC}"/>
              </a:ext>
            </a:extLst>
          </p:cNvPr>
          <p:cNvPicPr>
            <a:picLocks noChangeAspect="1"/>
          </p:cNvPicPr>
          <p:nvPr/>
        </p:nvPicPr>
        <p:blipFill>
          <a:blip r:embed="rId4"/>
          <a:stretch>
            <a:fillRect/>
          </a:stretch>
        </p:blipFill>
        <p:spPr>
          <a:xfrm>
            <a:off x="7837825" y="1019778"/>
            <a:ext cx="1094507" cy="1719532"/>
          </a:xfrm>
          <a:prstGeom prst="rect">
            <a:avLst/>
          </a:prstGeom>
        </p:spPr>
      </p:pic>
    </p:spTree>
    <p:extLst>
      <p:ext uri="{BB962C8B-B14F-4D97-AF65-F5344CB8AC3E}">
        <p14:creationId xmlns:p14="http://schemas.microsoft.com/office/powerpoint/2010/main" val="3866376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6322E-D3AE-FD99-8E27-89A4D840EC2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AE25EB-7383-9683-1A69-0695E542DB3A}"/>
              </a:ext>
            </a:extLst>
          </p:cNvPr>
          <p:cNvSpPr>
            <a:spLocks noGrp="1"/>
          </p:cNvSpPr>
          <p:nvPr>
            <p:ph idx="1"/>
          </p:nvPr>
        </p:nvSpPr>
        <p:spPr>
          <a:xfrm>
            <a:off x="677334" y="1247884"/>
            <a:ext cx="4489791" cy="5509051"/>
          </a:xfrm>
        </p:spPr>
        <p:txBody>
          <a:bodyPr numCol="1">
            <a:normAutofit lnSpcReduction="10000"/>
          </a:bodyPr>
          <a:lstStyle/>
          <a:p>
            <a:pPr marL="0" indent="0">
              <a:buNone/>
            </a:pPr>
            <a:r>
              <a:rPr lang="en-US" noProof="0"/>
              <a:t>We grouped the original country-level responses into broader </a:t>
            </a:r>
            <a:r>
              <a:rPr lang="en-US" b="1" noProof="0"/>
              <a:t>geographical macro-regions</a:t>
            </a:r>
            <a:r>
              <a:rPr lang="en-US" noProof="0"/>
              <a:t> according to the </a:t>
            </a:r>
            <a:r>
              <a:rPr lang="en-US"/>
              <a:t>United Nations </a:t>
            </a:r>
            <a:r>
              <a:rPr lang="en-US" err="1"/>
              <a:t>Geoscheme</a:t>
            </a:r>
            <a:r>
              <a:rPr lang="en-US"/>
              <a:t> </a:t>
            </a:r>
            <a:r>
              <a:rPr lang="en-US" noProof="0"/>
              <a:t>to reduce sparsity and improve model interpretability. The dataset included a large number of distinct countries, many of which were represented by only a few observations. To address this issue, each country was mapped to its corresponding world region (e.g., </a:t>
            </a:r>
            <a:r>
              <a:rPr lang="en-US" i="1" noProof="0"/>
              <a:t>Western Europe</a:t>
            </a:r>
            <a:r>
              <a:rPr lang="en-US" noProof="0"/>
              <a:t>, </a:t>
            </a:r>
            <a:r>
              <a:rPr lang="en-US" i="1" noProof="0"/>
              <a:t>Southern Asia</a:t>
            </a:r>
            <a:r>
              <a:rPr lang="en-US" noProof="0"/>
              <a:t>, </a:t>
            </a:r>
            <a:r>
              <a:rPr lang="en-US" i="1" noProof="0"/>
              <a:t>Northern America</a:t>
            </a:r>
            <a:r>
              <a:rPr lang="en-US" noProof="0"/>
              <a:t>, </a:t>
            </a:r>
            <a:r>
              <a:rPr lang="en-US" i="1" noProof="0"/>
              <a:t>Middle Africa</a:t>
            </a:r>
            <a:r>
              <a:rPr lang="en-US" noProof="0"/>
              <a:t>).</a:t>
            </a:r>
          </a:p>
          <a:p>
            <a:pPr marL="0" indent="0">
              <a:buNone/>
            </a:pPr>
            <a:r>
              <a:rPr lang="en-US" noProof="0"/>
              <a:t>This transformation reduces the dimensionality of the variable, avoids overly fragmented categories, and allows the models to capture regional patterns more effectively. Countries that were ambiguous, rare, or did not fit into the predefined regions were assigned to the category </a:t>
            </a:r>
            <a:r>
              <a:rPr lang="en-US" i="1" noProof="0"/>
              <a:t>unknown</a:t>
            </a:r>
            <a:r>
              <a:rPr lang="en-US" noProof="0"/>
              <a:t>.</a:t>
            </a:r>
          </a:p>
        </p:txBody>
      </p:sp>
      <p:sp>
        <p:nvSpPr>
          <p:cNvPr id="7" name="Title 6">
            <a:extLst>
              <a:ext uri="{FF2B5EF4-FFF2-40B4-BE49-F238E27FC236}">
                <a16:creationId xmlns:a16="http://schemas.microsoft.com/office/drawing/2014/main" id="{A62B879A-E31B-A80C-1D35-8A5161E34090}"/>
              </a:ext>
            </a:extLst>
          </p:cNvPr>
          <p:cNvSpPr>
            <a:spLocks noGrp="1"/>
          </p:cNvSpPr>
          <p:nvPr>
            <p:ph type="title"/>
          </p:nvPr>
        </p:nvSpPr>
        <p:spPr>
          <a:xfrm>
            <a:off x="677334" y="609600"/>
            <a:ext cx="8596668" cy="638284"/>
          </a:xfrm>
        </p:spPr>
        <p:txBody>
          <a:bodyPr>
            <a:noAutofit/>
          </a:bodyPr>
          <a:lstStyle/>
          <a:p>
            <a:r>
              <a:rPr lang="en-US" noProof="0">
                <a:solidFill>
                  <a:srgbClr val="EAA748"/>
                </a:solidFill>
              </a:rPr>
              <a:t>Feature engineering – Country</a:t>
            </a:r>
          </a:p>
        </p:txBody>
      </p:sp>
      <p:sp>
        <p:nvSpPr>
          <p:cNvPr id="3" name="Slide Number Placeholder 2">
            <a:extLst>
              <a:ext uri="{FF2B5EF4-FFF2-40B4-BE49-F238E27FC236}">
                <a16:creationId xmlns:a16="http://schemas.microsoft.com/office/drawing/2014/main" id="{633DD5C0-D948-2469-7F77-3D5FBB77107A}"/>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58</a:t>
            </a:fld>
            <a:endParaRPr lang="en-US" noProof="0"/>
          </a:p>
        </p:txBody>
      </p:sp>
      <p:pic>
        <p:nvPicPr>
          <p:cNvPr id="8" name="Immagine 7">
            <a:extLst>
              <a:ext uri="{FF2B5EF4-FFF2-40B4-BE49-F238E27FC236}">
                <a16:creationId xmlns:a16="http://schemas.microsoft.com/office/drawing/2014/main" id="{F726A1D4-B2FB-40A0-E839-E17FE1870B1A}"/>
              </a:ext>
            </a:extLst>
          </p:cNvPr>
          <p:cNvPicPr>
            <a:picLocks noChangeAspect="1"/>
          </p:cNvPicPr>
          <p:nvPr/>
        </p:nvPicPr>
        <p:blipFill>
          <a:blip r:embed="rId3"/>
          <a:stretch>
            <a:fillRect/>
          </a:stretch>
        </p:blipFill>
        <p:spPr>
          <a:xfrm>
            <a:off x="5218674" y="2321431"/>
            <a:ext cx="4489791" cy="2870745"/>
          </a:xfrm>
          <a:prstGeom prst="rect">
            <a:avLst/>
          </a:prstGeom>
        </p:spPr>
      </p:pic>
      <p:pic>
        <p:nvPicPr>
          <p:cNvPr id="9" name="Picture 8">
            <a:extLst>
              <a:ext uri="{FF2B5EF4-FFF2-40B4-BE49-F238E27FC236}">
                <a16:creationId xmlns:a16="http://schemas.microsoft.com/office/drawing/2014/main" id="{483CA2EB-F8CF-60B3-C3C5-E695C8591363}"/>
              </a:ext>
            </a:extLst>
          </p:cNvPr>
          <p:cNvPicPr>
            <a:picLocks noChangeAspect="1"/>
          </p:cNvPicPr>
          <p:nvPr/>
        </p:nvPicPr>
        <p:blipFill>
          <a:blip r:embed="rId4"/>
          <a:stretch>
            <a:fillRect/>
          </a:stretch>
        </p:blipFill>
        <p:spPr>
          <a:xfrm>
            <a:off x="7703203" y="832329"/>
            <a:ext cx="887460" cy="1480444"/>
          </a:xfrm>
          <a:prstGeom prst="rect">
            <a:avLst/>
          </a:prstGeom>
        </p:spPr>
      </p:pic>
    </p:spTree>
    <p:extLst>
      <p:ext uri="{BB962C8B-B14F-4D97-AF65-F5344CB8AC3E}">
        <p14:creationId xmlns:p14="http://schemas.microsoft.com/office/powerpoint/2010/main" val="1255480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8A35C-E608-9473-083A-A020FCB07A8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526947C-F31B-8E37-81F5-674A6315869F}"/>
              </a:ext>
            </a:extLst>
          </p:cNvPr>
          <p:cNvSpPr>
            <a:spLocks noGrp="1"/>
          </p:cNvSpPr>
          <p:nvPr>
            <p:ph idx="1"/>
          </p:nvPr>
        </p:nvSpPr>
        <p:spPr>
          <a:xfrm>
            <a:off x="677335" y="1854275"/>
            <a:ext cx="7149700" cy="2223144"/>
          </a:xfrm>
        </p:spPr>
        <p:txBody>
          <a:bodyPr numCol="1">
            <a:normAutofit/>
          </a:bodyPr>
          <a:lstStyle/>
          <a:p>
            <a:pPr marL="0" indent="0">
              <a:buNone/>
            </a:pPr>
            <a:r>
              <a:rPr lang="en-US" sz="1600" noProof="0"/>
              <a:t>We transformed the original </a:t>
            </a:r>
            <a:r>
              <a:rPr lang="en-US" sz="1600" b="1" noProof="0" err="1"/>
              <a:t>LearnCodeAI</a:t>
            </a:r>
            <a:r>
              <a:rPr lang="en-US" sz="1600" noProof="0"/>
              <a:t> variable into a binary indicator capturing whether respondents engaged in AI-related learning during the past year. Responses indicating the learning of AI-enabled tools, either for professional development or personal curiosity, were grouped under </a:t>
            </a:r>
            <a:r>
              <a:rPr lang="en-US" sz="1600" b="1" noProof="0"/>
              <a:t>TRUE</a:t>
            </a:r>
            <a:r>
              <a:rPr lang="en-US" sz="1600" noProof="0"/>
              <a:t>, while all other responses, including non-AI learning or no learning activity, were assigned to </a:t>
            </a:r>
            <a:r>
              <a:rPr lang="en-US" sz="1600" b="1" noProof="0"/>
              <a:t>FALSE</a:t>
            </a:r>
            <a:r>
              <a:rPr lang="en-US" sz="1600" noProof="0"/>
              <a:t>.</a:t>
            </a:r>
          </a:p>
          <a:p>
            <a:pPr marL="0" indent="0">
              <a:buNone/>
            </a:pPr>
            <a:r>
              <a:rPr lang="en-US" sz="1600" noProof="0"/>
              <a:t>This transformation reduces category complexity and allows the variable to be used effectively in models that require numerical or binary inputs</a:t>
            </a:r>
          </a:p>
        </p:txBody>
      </p:sp>
      <p:sp>
        <p:nvSpPr>
          <p:cNvPr id="7" name="Title 6">
            <a:extLst>
              <a:ext uri="{FF2B5EF4-FFF2-40B4-BE49-F238E27FC236}">
                <a16:creationId xmlns:a16="http://schemas.microsoft.com/office/drawing/2014/main" id="{CBE7BD17-7DEF-C556-B6C4-970F9381D935}"/>
              </a:ext>
            </a:extLst>
          </p:cNvPr>
          <p:cNvSpPr>
            <a:spLocks noGrp="1"/>
          </p:cNvSpPr>
          <p:nvPr>
            <p:ph type="title"/>
          </p:nvPr>
        </p:nvSpPr>
        <p:spPr>
          <a:xfrm>
            <a:off x="677334" y="609599"/>
            <a:ext cx="8596668" cy="1334703"/>
          </a:xfrm>
        </p:spPr>
        <p:txBody>
          <a:bodyPr>
            <a:noAutofit/>
          </a:bodyPr>
          <a:lstStyle/>
          <a:p>
            <a:r>
              <a:rPr lang="en-US" noProof="0">
                <a:solidFill>
                  <a:srgbClr val="EAA748"/>
                </a:solidFill>
              </a:rPr>
              <a:t>Feature engineering – </a:t>
            </a:r>
            <a:r>
              <a:rPr lang="en-US" noProof="0" err="1">
                <a:solidFill>
                  <a:srgbClr val="EAA748"/>
                </a:solidFill>
              </a:rPr>
              <a:t>LearnCodeAI</a:t>
            </a:r>
            <a:r>
              <a:rPr lang="en-US" noProof="0">
                <a:solidFill>
                  <a:srgbClr val="EAA748"/>
                </a:solidFill>
              </a:rPr>
              <a:t> and </a:t>
            </a:r>
            <a:r>
              <a:rPr lang="en-US" noProof="0" err="1">
                <a:solidFill>
                  <a:srgbClr val="EAA748"/>
                </a:solidFill>
              </a:rPr>
              <a:t>NewRole</a:t>
            </a:r>
            <a:endParaRPr lang="en-US" noProof="0">
              <a:solidFill>
                <a:srgbClr val="EAA748"/>
              </a:solidFill>
            </a:endParaRPr>
          </a:p>
        </p:txBody>
      </p:sp>
      <p:sp>
        <p:nvSpPr>
          <p:cNvPr id="3" name="Slide Number Placeholder 2">
            <a:extLst>
              <a:ext uri="{FF2B5EF4-FFF2-40B4-BE49-F238E27FC236}">
                <a16:creationId xmlns:a16="http://schemas.microsoft.com/office/drawing/2014/main" id="{8BDBE17E-69B3-5F80-33CC-5060841AA780}"/>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59</a:t>
            </a:fld>
            <a:endParaRPr lang="en-US" noProof="0"/>
          </a:p>
        </p:txBody>
      </p:sp>
      <p:pic>
        <p:nvPicPr>
          <p:cNvPr id="6" name="Picture 5">
            <a:extLst>
              <a:ext uri="{FF2B5EF4-FFF2-40B4-BE49-F238E27FC236}">
                <a16:creationId xmlns:a16="http://schemas.microsoft.com/office/drawing/2014/main" id="{79ADA394-37E5-504E-D772-B3023C5CB268}"/>
              </a:ext>
            </a:extLst>
          </p:cNvPr>
          <p:cNvPicPr>
            <a:picLocks noChangeAspect="1"/>
          </p:cNvPicPr>
          <p:nvPr/>
        </p:nvPicPr>
        <p:blipFill>
          <a:blip r:embed="rId3"/>
          <a:stretch>
            <a:fillRect/>
          </a:stretch>
        </p:blipFill>
        <p:spPr>
          <a:xfrm>
            <a:off x="8088810" y="1711915"/>
            <a:ext cx="1185192" cy="1758784"/>
          </a:xfrm>
          <a:prstGeom prst="rect">
            <a:avLst/>
          </a:prstGeom>
        </p:spPr>
      </p:pic>
      <p:sp>
        <p:nvSpPr>
          <p:cNvPr id="9" name="TextBox 8">
            <a:extLst>
              <a:ext uri="{FF2B5EF4-FFF2-40B4-BE49-F238E27FC236}">
                <a16:creationId xmlns:a16="http://schemas.microsoft.com/office/drawing/2014/main" id="{ADE5F7AA-3F99-6CC7-BB63-8F712D23709B}"/>
              </a:ext>
            </a:extLst>
          </p:cNvPr>
          <p:cNvSpPr txBox="1"/>
          <p:nvPr/>
        </p:nvSpPr>
        <p:spPr>
          <a:xfrm>
            <a:off x="3523891" y="4414154"/>
            <a:ext cx="5523535" cy="1815882"/>
          </a:xfrm>
          <a:prstGeom prst="rect">
            <a:avLst/>
          </a:prstGeom>
          <a:noFill/>
        </p:spPr>
        <p:txBody>
          <a:bodyPr wrap="square">
            <a:spAutoFit/>
          </a:bodyPr>
          <a:lstStyle/>
          <a:p>
            <a:r>
              <a:rPr lang="en-US" sz="1600" noProof="0">
                <a:solidFill>
                  <a:schemeClr val="tx1">
                    <a:lumMod val="75000"/>
                    <a:lumOff val="25000"/>
                  </a:schemeClr>
                </a:solidFill>
              </a:rPr>
              <a:t>The answers to </a:t>
            </a:r>
            <a:r>
              <a:rPr lang="en-US" sz="1600" b="1" noProof="0" err="1">
                <a:solidFill>
                  <a:schemeClr val="tx1">
                    <a:lumMod val="75000"/>
                    <a:lumOff val="25000"/>
                  </a:schemeClr>
                </a:solidFill>
              </a:rPr>
              <a:t>NewRole</a:t>
            </a:r>
            <a:r>
              <a:rPr lang="en-US" sz="1600" noProof="0">
                <a:solidFill>
                  <a:schemeClr val="tx1">
                    <a:lumMod val="75000"/>
                    <a:lumOff val="25000"/>
                  </a:schemeClr>
                </a:solidFill>
              </a:rPr>
              <a:t> variable were just renamed to allow a clearer One-hot encoding</a:t>
            </a:r>
            <a:r>
              <a:rPr lang="en-US" sz="1600">
                <a:solidFill>
                  <a:schemeClr val="tx1">
                    <a:lumMod val="75000"/>
                    <a:lumOff val="25000"/>
                  </a:schemeClr>
                </a:solidFill>
              </a:rPr>
              <a:t>: </a:t>
            </a:r>
            <a:r>
              <a:rPr lang="en-US" sz="1600" i="1" err="1">
                <a:solidFill>
                  <a:schemeClr val="tx1">
                    <a:lumMod val="75000"/>
                    <a:lumOff val="25000"/>
                  </a:schemeClr>
                </a:solidFill>
              </a:rPr>
              <a:t>NewRole_Stable</a:t>
            </a:r>
            <a:r>
              <a:rPr lang="en-US" sz="1600" i="1">
                <a:solidFill>
                  <a:schemeClr val="tx1">
                    <a:lumMod val="75000"/>
                    <a:lumOff val="25000"/>
                  </a:schemeClr>
                </a:solidFill>
              </a:rPr>
              <a:t>, </a:t>
            </a:r>
            <a:r>
              <a:rPr lang="en-US" sz="1600" i="1" err="1">
                <a:solidFill>
                  <a:schemeClr val="tx1">
                    <a:lumMod val="75000"/>
                    <a:lumOff val="25000"/>
                  </a:schemeClr>
                </a:solidFill>
              </a:rPr>
              <a:t>NewRole_Cons_Somewhat</a:t>
            </a:r>
            <a:r>
              <a:rPr lang="en-US" sz="1600" i="1">
                <a:solidFill>
                  <a:schemeClr val="tx1">
                    <a:lumMod val="75000"/>
                    <a:lumOff val="25000"/>
                  </a:schemeClr>
                </a:solidFill>
              </a:rPr>
              <a:t>, </a:t>
            </a:r>
            <a:r>
              <a:rPr lang="en-US" sz="1600" i="1" err="1">
                <a:solidFill>
                  <a:schemeClr val="tx1">
                    <a:lumMod val="75000"/>
                    <a:lumOff val="25000"/>
                  </a:schemeClr>
                </a:solidFill>
              </a:rPr>
              <a:t>NewRole_Cons_Strongly</a:t>
            </a:r>
            <a:r>
              <a:rPr lang="en-US" sz="1600" i="1">
                <a:solidFill>
                  <a:schemeClr val="tx1">
                    <a:lumMod val="75000"/>
                    <a:lumOff val="25000"/>
                  </a:schemeClr>
                </a:solidFill>
              </a:rPr>
              <a:t>, </a:t>
            </a:r>
            <a:r>
              <a:rPr lang="en-US" sz="1600" i="1" err="1">
                <a:solidFill>
                  <a:schemeClr val="tx1">
                    <a:lumMod val="75000"/>
                    <a:lumOff val="25000"/>
                  </a:schemeClr>
                </a:solidFill>
              </a:rPr>
              <a:t>NewRole_Trans_Invol</a:t>
            </a:r>
            <a:r>
              <a:rPr lang="en-US" sz="1600" i="1">
                <a:solidFill>
                  <a:schemeClr val="tx1">
                    <a:lumMod val="75000"/>
                    <a:lumOff val="25000"/>
                  </a:schemeClr>
                </a:solidFill>
              </a:rPr>
              <a:t>, </a:t>
            </a:r>
            <a:r>
              <a:rPr lang="en-US" sz="1600" i="1" err="1">
                <a:solidFill>
                  <a:schemeClr val="tx1">
                    <a:lumMod val="75000"/>
                    <a:lumOff val="25000"/>
                  </a:schemeClr>
                </a:solidFill>
              </a:rPr>
              <a:t>NewRole_Trans_Vol</a:t>
            </a:r>
            <a:r>
              <a:rPr lang="en-US" sz="1600" i="1">
                <a:solidFill>
                  <a:schemeClr val="tx1">
                    <a:lumMod val="75000"/>
                    <a:lumOff val="25000"/>
                  </a:schemeClr>
                </a:solidFill>
              </a:rPr>
              <a:t>.</a:t>
            </a:r>
          </a:p>
          <a:p>
            <a:r>
              <a:rPr lang="en-US" sz="1600" noProof="0">
                <a:solidFill>
                  <a:schemeClr val="tx1">
                    <a:lumMod val="75000"/>
                    <a:lumOff val="25000"/>
                  </a:schemeClr>
                </a:solidFill>
              </a:rPr>
              <a:t>Missing or uncategorized responses (missing values and remaining responses) were assigned to </a:t>
            </a:r>
            <a:r>
              <a:rPr lang="en-US" sz="1600" b="1" noProof="0" err="1">
                <a:solidFill>
                  <a:schemeClr val="tx1">
                    <a:lumMod val="75000"/>
                    <a:lumOff val="25000"/>
                  </a:schemeClr>
                </a:solidFill>
              </a:rPr>
              <a:t>NewRole_Unknown</a:t>
            </a:r>
            <a:r>
              <a:rPr lang="en-US" sz="1600" noProof="0">
                <a:solidFill>
                  <a:schemeClr val="tx1">
                    <a:lumMod val="75000"/>
                    <a:lumOff val="25000"/>
                  </a:schemeClr>
                </a:solidFill>
              </a:rPr>
              <a:t> or </a:t>
            </a:r>
            <a:r>
              <a:rPr lang="en-US" sz="1600" b="1" noProof="0" err="1">
                <a:solidFill>
                  <a:schemeClr val="tx1">
                    <a:lumMod val="75000"/>
                    <a:lumOff val="25000"/>
                  </a:schemeClr>
                </a:solidFill>
              </a:rPr>
              <a:t>NewRole_Other</a:t>
            </a:r>
            <a:r>
              <a:rPr lang="en-US" sz="1600" noProof="0">
                <a:solidFill>
                  <a:schemeClr val="tx1">
                    <a:lumMod val="75000"/>
                    <a:lumOff val="25000"/>
                  </a:schemeClr>
                </a:solidFill>
              </a:rPr>
              <a:t>.</a:t>
            </a:r>
          </a:p>
        </p:txBody>
      </p:sp>
      <p:pic>
        <p:nvPicPr>
          <p:cNvPr id="11" name="Picture 10">
            <a:extLst>
              <a:ext uri="{FF2B5EF4-FFF2-40B4-BE49-F238E27FC236}">
                <a16:creationId xmlns:a16="http://schemas.microsoft.com/office/drawing/2014/main" id="{C12CE3B7-9123-AE95-5289-DCCF7677F2B9}"/>
              </a:ext>
            </a:extLst>
          </p:cNvPr>
          <p:cNvPicPr>
            <a:picLocks noChangeAspect="1"/>
          </p:cNvPicPr>
          <p:nvPr/>
        </p:nvPicPr>
        <p:blipFill>
          <a:blip r:embed="rId4"/>
          <a:stretch>
            <a:fillRect/>
          </a:stretch>
        </p:blipFill>
        <p:spPr>
          <a:xfrm>
            <a:off x="1108058" y="4540434"/>
            <a:ext cx="1939942" cy="1313009"/>
          </a:xfrm>
          <a:prstGeom prst="rect">
            <a:avLst/>
          </a:prstGeom>
        </p:spPr>
      </p:pic>
    </p:spTree>
    <p:extLst>
      <p:ext uri="{BB962C8B-B14F-4D97-AF65-F5344CB8AC3E}">
        <p14:creationId xmlns:p14="http://schemas.microsoft.com/office/powerpoint/2010/main" val="131445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D73466-4744-2A7B-0A56-09B4AA3B495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3"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Isosceles Triangle 2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Isosceles Triangle 2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14" name="Rectangle 13">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6" name="Group 25">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28" name="Straight Connector 27">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2"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3" name="Isosceles Triangle 3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4"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5" name="Isosceles Triangle 3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10" name="Title 9">
            <a:extLst>
              <a:ext uri="{FF2B5EF4-FFF2-40B4-BE49-F238E27FC236}">
                <a16:creationId xmlns:a16="http://schemas.microsoft.com/office/drawing/2014/main" id="{C0351A97-8C7E-6CAF-3F22-97FABC3D9732}"/>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noProof="0"/>
              <a:t>2. Data description</a:t>
            </a:r>
            <a:br>
              <a:rPr lang="en-US" sz="5400" noProof="0"/>
            </a:br>
            <a:r>
              <a:rPr lang="en-US" sz="3200" noProof="0">
                <a:solidFill>
                  <a:srgbClr val="EAA748"/>
                </a:solidFill>
              </a:rPr>
              <a:t>UNIVARIATE ANALYSIS</a:t>
            </a:r>
            <a:endParaRPr lang="en-US" noProof="0"/>
          </a:p>
        </p:txBody>
      </p:sp>
      <p:sp>
        <p:nvSpPr>
          <p:cNvPr id="46" name="Freeform: Shape 3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4" name="TextBox 3">
            <a:extLst>
              <a:ext uri="{FF2B5EF4-FFF2-40B4-BE49-F238E27FC236}">
                <a16:creationId xmlns:a16="http://schemas.microsoft.com/office/drawing/2014/main" id="{E2B31963-B0D2-F3CC-4BC9-C5E5ABCD0610}"/>
              </a:ext>
            </a:extLst>
          </p:cNvPr>
          <p:cNvSpPr txBox="1"/>
          <p:nvPr/>
        </p:nvSpPr>
        <p:spPr>
          <a:xfrm>
            <a:off x="11669486" y="2786743"/>
            <a:ext cx="184731" cy="369332"/>
          </a:xfrm>
          <a:prstGeom prst="rect">
            <a:avLst/>
          </a:prstGeom>
          <a:noFill/>
        </p:spPr>
        <p:txBody>
          <a:bodyPr wrap="none" rtlCol="0">
            <a:spAutoFit/>
          </a:bodyPr>
          <a:lstStyle/>
          <a:p>
            <a:endParaRPr lang="en-US" noProof="0"/>
          </a:p>
        </p:txBody>
      </p:sp>
      <p:sp>
        <p:nvSpPr>
          <p:cNvPr id="2" name="Slide Number Placeholder 1">
            <a:extLst>
              <a:ext uri="{FF2B5EF4-FFF2-40B4-BE49-F238E27FC236}">
                <a16:creationId xmlns:a16="http://schemas.microsoft.com/office/drawing/2014/main" id="{4A93B10D-5B04-02AF-2AD5-ACC2D85E31F3}"/>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6</a:t>
            </a:fld>
            <a:endParaRPr lang="en-US" noProof="0"/>
          </a:p>
        </p:txBody>
      </p:sp>
    </p:spTree>
    <p:extLst>
      <p:ext uri="{BB962C8B-B14F-4D97-AF65-F5344CB8AC3E}">
        <p14:creationId xmlns:p14="http://schemas.microsoft.com/office/powerpoint/2010/main" val="125162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58E96-0803-16A3-E6DC-AEE0A94ACB2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DF637E-781E-B2DA-2167-2B488D3D45EC}"/>
              </a:ext>
            </a:extLst>
          </p:cNvPr>
          <p:cNvSpPr>
            <a:spLocks noGrp="1"/>
          </p:cNvSpPr>
          <p:nvPr>
            <p:ph idx="1"/>
          </p:nvPr>
        </p:nvSpPr>
        <p:spPr>
          <a:xfrm>
            <a:off x="677334" y="2142226"/>
            <a:ext cx="4470605" cy="3240745"/>
          </a:xfrm>
        </p:spPr>
        <p:txBody>
          <a:bodyPr numCol="1">
            <a:normAutofit/>
          </a:bodyPr>
          <a:lstStyle/>
          <a:p>
            <a:pPr marL="0" indent="0">
              <a:buNone/>
            </a:pPr>
            <a:r>
              <a:rPr lang="en-US" sz="1600" noProof="0" dirty="0"/>
              <a:t>The variable </a:t>
            </a:r>
            <a:r>
              <a:rPr lang="en-US" sz="1600" b="1" noProof="0" dirty="0" err="1"/>
              <a:t>AISelect</a:t>
            </a:r>
            <a:r>
              <a:rPr lang="en-US" sz="1600" noProof="0" dirty="0"/>
              <a:t> originally included several textual descriptions about how frequently respondents use AI tools. To simplify this feature, we convert these qualitative responses into a </a:t>
            </a:r>
            <a:r>
              <a:rPr lang="en-US" sz="1600" b="1" noProof="0" dirty="0"/>
              <a:t>binary indicator</a:t>
            </a:r>
            <a:r>
              <a:rPr lang="en-US" sz="1600" noProof="0" dirty="0"/>
              <a:t> of AI usage.</a:t>
            </a:r>
          </a:p>
          <a:p>
            <a:pPr marL="0" indent="0">
              <a:buNone/>
            </a:pPr>
            <a:r>
              <a:rPr lang="en-US" sz="1600" noProof="0" dirty="0"/>
              <a:t>All respondents who reported using AI tools </a:t>
            </a:r>
            <a:r>
              <a:rPr lang="en-US" sz="1600" i="1" noProof="0" dirty="0"/>
              <a:t>daily</a:t>
            </a:r>
            <a:r>
              <a:rPr lang="en-US" sz="1600" noProof="0" dirty="0"/>
              <a:t>, </a:t>
            </a:r>
            <a:r>
              <a:rPr lang="en-US" sz="1600" i="1" noProof="0" dirty="0"/>
              <a:t>weekly</a:t>
            </a:r>
            <a:r>
              <a:rPr lang="en-US" sz="1600" noProof="0" dirty="0"/>
              <a:t>, or </a:t>
            </a:r>
            <a:r>
              <a:rPr lang="en-US" sz="1600" i="1" noProof="0" dirty="0"/>
              <a:t>monthly</a:t>
            </a:r>
            <a:r>
              <a:rPr lang="en-US" sz="1600" noProof="0" dirty="0"/>
              <a:t> were assigned a value of </a:t>
            </a:r>
            <a:r>
              <a:rPr lang="en-US" sz="1600" b="1" noProof="0" dirty="0"/>
              <a:t>1</a:t>
            </a:r>
            <a:r>
              <a:rPr lang="en-US" sz="1600" noProof="0" dirty="0"/>
              <a:t>, identifying them as active AI users.</a:t>
            </a:r>
            <a:br>
              <a:rPr lang="en-US" sz="1600" noProof="0" dirty="0"/>
            </a:br>
            <a:r>
              <a:rPr lang="en-US" sz="1600" noProof="0" dirty="0"/>
              <a:t>All remaining or unspecified responses were assigned </a:t>
            </a:r>
            <a:r>
              <a:rPr lang="en-US" sz="1600" b="1" noProof="0" dirty="0"/>
              <a:t>0</a:t>
            </a:r>
            <a:r>
              <a:rPr lang="en-US" sz="1600" noProof="0" dirty="0"/>
              <a:t>, indicating little to no AI tool usage.</a:t>
            </a:r>
          </a:p>
        </p:txBody>
      </p:sp>
      <p:sp>
        <p:nvSpPr>
          <p:cNvPr id="7" name="Title 6">
            <a:extLst>
              <a:ext uri="{FF2B5EF4-FFF2-40B4-BE49-F238E27FC236}">
                <a16:creationId xmlns:a16="http://schemas.microsoft.com/office/drawing/2014/main" id="{F2D3C044-684E-CDB8-D5F0-DC1262DBCE9A}"/>
              </a:ext>
            </a:extLst>
          </p:cNvPr>
          <p:cNvSpPr>
            <a:spLocks noGrp="1"/>
          </p:cNvSpPr>
          <p:nvPr>
            <p:ph type="title"/>
          </p:nvPr>
        </p:nvSpPr>
        <p:spPr>
          <a:xfrm>
            <a:off x="677334" y="609600"/>
            <a:ext cx="8596668" cy="638284"/>
          </a:xfrm>
        </p:spPr>
        <p:txBody>
          <a:bodyPr>
            <a:noAutofit/>
          </a:bodyPr>
          <a:lstStyle/>
          <a:p>
            <a:r>
              <a:rPr lang="en-US" noProof="0" dirty="0">
                <a:solidFill>
                  <a:srgbClr val="EAA748"/>
                </a:solidFill>
              </a:rPr>
              <a:t>Feature engineering – AI Select</a:t>
            </a:r>
          </a:p>
        </p:txBody>
      </p:sp>
      <p:sp>
        <p:nvSpPr>
          <p:cNvPr id="3" name="Slide Number Placeholder 2">
            <a:extLst>
              <a:ext uri="{FF2B5EF4-FFF2-40B4-BE49-F238E27FC236}">
                <a16:creationId xmlns:a16="http://schemas.microsoft.com/office/drawing/2014/main" id="{81473B7D-8196-68AB-41BB-BE23ACF42D11}"/>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60</a:t>
            </a:fld>
            <a:endParaRPr lang="en-US" noProof="0"/>
          </a:p>
        </p:txBody>
      </p:sp>
      <p:pic>
        <p:nvPicPr>
          <p:cNvPr id="8" name="Immagine 7">
            <a:extLst>
              <a:ext uri="{FF2B5EF4-FFF2-40B4-BE49-F238E27FC236}">
                <a16:creationId xmlns:a16="http://schemas.microsoft.com/office/drawing/2014/main" id="{81CB538E-F97E-750E-DD38-4E6B7B108F99}"/>
              </a:ext>
            </a:extLst>
          </p:cNvPr>
          <p:cNvPicPr>
            <a:picLocks noChangeAspect="1"/>
          </p:cNvPicPr>
          <p:nvPr/>
        </p:nvPicPr>
        <p:blipFill>
          <a:blip r:embed="rId3"/>
          <a:stretch>
            <a:fillRect/>
          </a:stretch>
        </p:blipFill>
        <p:spPr>
          <a:xfrm>
            <a:off x="5073177" y="2084723"/>
            <a:ext cx="4470605" cy="3144274"/>
          </a:xfrm>
          <a:prstGeom prst="rect">
            <a:avLst/>
          </a:prstGeom>
        </p:spPr>
      </p:pic>
    </p:spTree>
    <p:extLst>
      <p:ext uri="{BB962C8B-B14F-4D97-AF65-F5344CB8AC3E}">
        <p14:creationId xmlns:p14="http://schemas.microsoft.com/office/powerpoint/2010/main" val="1787712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CE75-F001-0847-21F0-86B5DA8CCE5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03C6050-CE7E-605C-88B5-FC8E1ADAE894}"/>
              </a:ext>
            </a:extLst>
          </p:cNvPr>
          <p:cNvSpPr>
            <a:spLocks noGrp="1"/>
          </p:cNvSpPr>
          <p:nvPr>
            <p:ph idx="1"/>
          </p:nvPr>
        </p:nvSpPr>
        <p:spPr>
          <a:xfrm>
            <a:off x="677333" y="1704623"/>
            <a:ext cx="5579693" cy="3971558"/>
          </a:xfrm>
        </p:spPr>
        <p:txBody>
          <a:bodyPr numCol="1">
            <a:normAutofit/>
          </a:bodyPr>
          <a:lstStyle/>
          <a:p>
            <a:pPr marL="0" indent="0">
              <a:buNone/>
            </a:pPr>
            <a:r>
              <a:rPr lang="en-US" noProof="0" dirty="0"/>
              <a:t>The variable </a:t>
            </a:r>
            <a:r>
              <a:rPr lang="en-US" b="1" noProof="0" dirty="0" err="1"/>
              <a:t>AIAgents</a:t>
            </a:r>
            <a:r>
              <a:rPr lang="en-US" noProof="0" dirty="0"/>
              <a:t> captures how often respondents use AI agents in their daily work. To simplify the feature and make it suitable for analysis, the original textual responses were converted into a </a:t>
            </a:r>
            <a:r>
              <a:rPr lang="en-US" b="1" noProof="0" dirty="0"/>
              <a:t>binary indicator</a:t>
            </a:r>
            <a:r>
              <a:rPr lang="en-US" noProof="0" dirty="0"/>
              <a:t>.</a:t>
            </a:r>
          </a:p>
          <a:p>
            <a:pPr marL="0" indent="0">
              <a:buNone/>
            </a:pPr>
            <a:r>
              <a:rPr lang="en-US" noProof="0" dirty="0"/>
              <a:t>Respondents who reported using AI agents </a:t>
            </a:r>
            <a:r>
              <a:rPr lang="en-US" i="1" noProof="0" dirty="0"/>
              <a:t>daily</a:t>
            </a:r>
            <a:r>
              <a:rPr lang="en-US" noProof="0" dirty="0"/>
              <a:t>, </a:t>
            </a:r>
            <a:r>
              <a:rPr lang="en-US" i="1" noProof="0" dirty="0"/>
              <a:t>weekly</a:t>
            </a:r>
            <a:r>
              <a:rPr lang="en-US" noProof="0" dirty="0"/>
              <a:t>, or even </a:t>
            </a:r>
            <a:r>
              <a:rPr lang="en-US" i="1" noProof="0" dirty="0"/>
              <a:t>monthly/infrequently</a:t>
            </a:r>
            <a:r>
              <a:rPr lang="en-US" noProof="0" dirty="0"/>
              <a:t> were assigned a value of </a:t>
            </a:r>
            <a:r>
              <a:rPr lang="en-US" b="1" noProof="0" dirty="0"/>
              <a:t>1</a:t>
            </a:r>
            <a:r>
              <a:rPr lang="en-US" noProof="0" dirty="0"/>
              <a:t>, marking them as active AI-agent users. Those who use AI agents only in autocomplete/copilot mode, do not use them, or plan to use them in the future were assigned </a:t>
            </a:r>
            <a:r>
              <a:rPr lang="en-US" b="1" noProof="0" dirty="0"/>
              <a:t>0</a:t>
            </a:r>
            <a:r>
              <a:rPr lang="en-US" noProof="0" dirty="0"/>
              <a:t>.</a:t>
            </a:r>
          </a:p>
        </p:txBody>
      </p:sp>
      <p:sp>
        <p:nvSpPr>
          <p:cNvPr id="7" name="Title 6">
            <a:extLst>
              <a:ext uri="{FF2B5EF4-FFF2-40B4-BE49-F238E27FC236}">
                <a16:creationId xmlns:a16="http://schemas.microsoft.com/office/drawing/2014/main" id="{D4356B86-FA73-8E92-98DA-5316ED64F341}"/>
              </a:ext>
            </a:extLst>
          </p:cNvPr>
          <p:cNvSpPr>
            <a:spLocks noGrp="1"/>
          </p:cNvSpPr>
          <p:nvPr>
            <p:ph type="title"/>
          </p:nvPr>
        </p:nvSpPr>
        <p:spPr>
          <a:xfrm>
            <a:off x="677334" y="609600"/>
            <a:ext cx="8596668" cy="638284"/>
          </a:xfrm>
        </p:spPr>
        <p:txBody>
          <a:bodyPr>
            <a:noAutofit/>
          </a:bodyPr>
          <a:lstStyle/>
          <a:p>
            <a:r>
              <a:rPr lang="en-US" noProof="0">
                <a:solidFill>
                  <a:srgbClr val="EAA748"/>
                </a:solidFill>
              </a:rPr>
              <a:t>Feature engineering – </a:t>
            </a:r>
            <a:r>
              <a:rPr lang="en-US" noProof="0" err="1">
                <a:solidFill>
                  <a:srgbClr val="EAA748"/>
                </a:solidFill>
              </a:rPr>
              <a:t>AIAgents</a:t>
            </a:r>
            <a:endParaRPr lang="en-US" noProof="0">
              <a:solidFill>
                <a:srgbClr val="EAA748"/>
              </a:solidFill>
            </a:endParaRPr>
          </a:p>
        </p:txBody>
      </p:sp>
      <p:sp>
        <p:nvSpPr>
          <p:cNvPr id="3" name="Slide Number Placeholder 2">
            <a:extLst>
              <a:ext uri="{FF2B5EF4-FFF2-40B4-BE49-F238E27FC236}">
                <a16:creationId xmlns:a16="http://schemas.microsoft.com/office/drawing/2014/main" id="{CAD1C5C3-C66A-8004-8282-6C041B1349A2}"/>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61</a:t>
            </a:fld>
            <a:endParaRPr lang="en-US" noProof="0"/>
          </a:p>
        </p:txBody>
      </p:sp>
    </p:spTree>
    <p:extLst>
      <p:ext uri="{BB962C8B-B14F-4D97-AF65-F5344CB8AC3E}">
        <p14:creationId xmlns:p14="http://schemas.microsoft.com/office/powerpoint/2010/main" val="2770880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441A57-21B3-C03C-EF10-37296D53A5BF}"/>
              </a:ext>
            </a:extLst>
          </p:cNvPr>
          <p:cNvSpPr>
            <a:spLocks noGrp="1"/>
          </p:cNvSpPr>
          <p:nvPr>
            <p:ph type="title"/>
          </p:nvPr>
        </p:nvSpPr>
        <p:spPr>
          <a:xfrm>
            <a:off x="677334" y="609600"/>
            <a:ext cx="8596668" cy="653143"/>
          </a:xfrm>
        </p:spPr>
        <p:txBody>
          <a:bodyPr/>
          <a:lstStyle/>
          <a:p>
            <a:r>
              <a:rPr lang="en-US" noProof="0" dirty="0">
                <a:solidFill>
                  <a:srgbClr val="EAA748"/>
                </a:solidFill>
              </a:rPr>
              <a:t>Feature engineering - </a:t>
            </a:r>
            <a:r>
              <a:rPr lang="en-US" noProof="0" dirty="0" err="1">
                <a:solidFill>
                  <a:srgbClr val="EAA748"/>
                </a:solidFill>
              </a:rPr>
              <a:t>YearsCode</a:t>
            </a:r>
            <a:endParaRPr lang="en-US" noProof="0" dirty="0">
              <a:solidFill>
                <a:srgbClr val="EAA748"/>
              </a:solidFill>
            </a:endParaRPr>
          </a:p>
        </p:txBody>
      </p:sp>
      <p:sp>
        <p:nvSpPr>
          <p:cNvPr id="3" name="Segnaposto contenuto 2">
            <a:extLst>
              <a:ext uri="{FF2B5EF4-FFF2-40B4-BE49-F238E27FC236}">
                <a16:creationId xmlns:a16="http://schemas.microsoft.com/office/drawing/2014/main" id="{B9A2BACE-D6FB-443B-1011-6705256538C7}"/>
              </a:ext>
            </a:extLst>
          </p:cNvPr>
          <p:cNvSpPr>
            <a:spLocks noGrp="1"/>
          </p:cNvSpPr>
          <p:nvPr>
            <p:ph sz="half" idx="1"/>
          </p:nvPr>
        </p:nvSpPr>
        <p:spPr>
          <a:xfrm>
            <a:off x="677334" y="1469571"/>
            <a:ext cx="8836780" cy="4571790"/>
          </a:xfrm>
        </p:spPr>
        <p:txBody>
          <a:bodyPr>
            <a:normAutofit/>
          </a:bodyPr>
          <a:lstStyle/>
          <a:p>
            <a:pPr marL="0" indent="0">
              <a:buNone/>
            </a:pPr>
            <a:r>
              <a:rPr lang="en-US" b="1" noProof="0" dirty="0"/>
              <a:t>Outliers</a:t>
            </a:r>
            <a:r>
              <a:rPr lang="en-US" noProof="0" dirty="0"/>
              <a:t> in experience-related variables were handled across both preprocessing stages using explicit thresholds to ensure realistic values. In the basic preprocessing, </a:t>
            </a:r>
            <a:r>
              <a:rPr lang="en-US" b="1" noProof="0" dirty="0" err="1"/>
              <a:t>WorkExp</a:t>
            </a:r>
            <a:r>
              <a:rPr lang="en-US" noProof="0" dirty="0"/>
              <a:t> contained implausible entries such as </a:t>
            </a:r>
            <a:r>
              <a:rPr lang="en-US" b="1" noProof="0" dirty="0"/>
              <a:t>100 years of work experience</a:t>
            </a:r>
            <a:r>
              <a:rPr lang="en-US" noProof="0" dirty="0"/>
              <a:t>, which were directly removed as they could not represent credible career spans.</a:t>
            </a:r>
          </a:p>
          <a:p>
            <a:pPr marL="0" indent="0">
              <a:buNone/>
            </a:pPr>
            <a:r>
              <a:rPr lang="en-US" noProof="0" dirty="0"/>
              <a:t>In the additional preprocessing, </a:t>
            </a:r>
            <a:r>
              <a:rPr lang="en-US" b="1" noProof="0" dirty="0" err="1"/>
              <a:t>YearsCode</a:t>
            </a:r>
            <a:r>
              <a:rPr lang="en-US" noProof="0" dirty="0"/>
              <a:t> was refined by identifying all values </a:t>
            </a:r>
            <a:r>
              <a:rPr lang="en-US" b="1" noProof="0" dirty="0"/>
              <a:t>greater than 45 years</a:t>
            </a:r>
            <a:r>
              <a:rPr lang="en-US" noProof="0" dirty="0"/>
              <a:t> as unrealistic for coding experience; these extreme entries were first consolidated into a placeholder to capture them consistently and were then removed through a row filter. This approach ensured that both variables remained within plausible ranges and did not introduce distortion into downstream analyses. </a:t>
            </a:r>
          </a:p>
          <a:p>
            <a:pPr marL="0" indent="0">
              <a:buNone/>
            </a:pPr>
            <a:r>
              <a:rPr lang="it-IT" dirty="0"/>
              <a:t>In the </a:t>
            </a:r>
            <a:r>
              <a:rPr lang="it-IT" dirty="0" err="1"/>
              <a:t>same</a:t>
            </a:r>
            <a:r>
              <a:rPr lang="it-IT" dirty="0"/>
              <a:t> step, </a:t>
            </a:r>
            <a:r>
              <a:rPr lang="it-IT" b="1" dirty="0" err="1"/>
              <a:t>EdLevel</a:t>
            </a:r>
            <a:r>
              <a:rPr lang="it-IT" dirty="0"/>
              <a:t> </a:t>
            </a:r>
            <a:r>
              <a:rPr lang="it-IT" dirty="0" err="1"/>
              <a:t>was</a:t>
            </a:r>
            <a:r>
              <a:rPr lang="it-IT" dirty="0"/>
              <a:t> </a:t>
            </a:r>
            <a:r>
              <a:rPr lang="it-IT" dirty="0" err="1"/>
              <a:t>cleaned</a:t>
            </a:r>
            <a:r>
              <a:rPr lang="it-IT" dirty="0"/>
              <a:t> by </a:t>
            </a:r>
            <a:r>
              <a:rPr lang="it-IT" dirty="0" err="1"/>
              <a:t>excluding</a:t>
            </a:r>
            <a:r>
              <a:rPr lang="it-IT" dirty="0"/>
              <a:t> </a:t>
            </a:r>
            <a:r>
              <a:rPr lang="it-IT" dirty="0" err="1"/>
              <a:t>observations</a:t>
            </a:r>
            <a:r>
              <a:rPr lang="it-IT" dirty="0"/>
              <a:t> </a:t>
            </a:r>
            <a:r>
              <a:rPr lang="it-IT" dirty="0" err="1"/>
              <a:t>where</a:t>
            </a:r>
            <a:r>
              <a:rPr lang="it-IT" dirty="0"/>
              <a:t> </a:t>
            </a:r>
            <a:r>
              <a:rPr lang="it-IT" dirty="0" err="1"/>
              <a:t>respondents</a:t>
            </a:r>
            <a:r>
              <a:rPr lang="it-IT" dirty="0"/>
              <a:t> </a:t>
            </a:r>
            <a:r>
              <a:rPr lang="it-IT" dirty="0" err="1"/>
              <a:t>selected</a:t>
            </a:r>
            <a:r>
              <a:rPr lang="it-IT" dirty="0"/>
              <a:t> “</a:t>
            </a:r>
            <a:r>
              <a:rPr lang="it-IT" dirty="0" err="1"/>
              <a:t>Other</a:t>
            </a:r>
            <a:r>
              <a:rPr lang="it-IT" dirty="0"/>
              <a:t>,” </a:t>
            </a:r>
            <a:r>
              <a:rPr lang="it-IT" dirty="0" err="1"/>
              <a:t>as</a:t>
            </a:r>
            <a:r>
              <a:rPr lang="it-IT" dirty="0"/>
              <a:t> </a:t>
            </a:r>
            <a:r>
              <a:rPr lang="it-IT" dirty="0" err="1"/>
              <a:t>this</a:t>
            </a:r>
            <a:r>
              <a:rPr lang="it-IT" dirty="0"/>
              <a:t> </a:t>
            </a:r>
            <a:r>
              <a:rPr lang="it-IT" dirty="0" err="1"/>
              <a:t>category</a:t>
            </a:r>
            <a:r>
              <a:rPr lang="it-IT" dirty="0"/>
              <a:t> </a:t>
            </a:r>
            <a:r>
              <a:rPr lang="it-IT" dirty="0" err="1"/>
              <a:t>did</a:t>
            </a:r>
            <a:r>
              <a:rPr lang="it-IT" dirty="0"/>
              <a:t> </a:t>
            </a:r>
            <a:r>
              <a:rPr lang="it-IT" dirty="0" err="1"/>
              <a:t>not</a:t>
            </a:r>
            <a:r>
              <a:rPr lang="it-IT" dirty="0"/>
              <a:t> </a:t>
            </a:r>
            <a:r>
              <a:rPr lang="it-IT" dirty="0" err="1"/>
              <a:t>provide</a:t>
            </a:r>
            <a:r>
              <a:rPr lang="it-IT" dirty="0"/>
              <a:t> </a:t>
            </a:r>
            <a:r>
              <a:rPr lang="it-IT" dirty="0" err="1"/>
              <a:t>meaningful</a:t>
            </a:r>
            <a:r>
              <a:rPr lang="it-IT" dirty="0"/>
              <a:t> educational information and </a:t>
            </a:r>
            <a:r>
              <a:rPr lang="it-IT" dirty="0" err="1"/>
              <a:t>would</a:t>
            </a:r>
            <a:r>
              <a:rPr lang="it-IT" dirty="0"/>
              <a:t> </a:t>
            </a:r>
            <a:r>
              <a:rPr lang="it-IT" dirty="0" err="1"/>
              <a:t>not</a:t>
            </a:r>
            <a:r>
              <a:rPr lang="it-IT" dirty="0"/>
              <a:t> be </a:t>
            </a:r>
            <a:r>
              <a:rPr lang="it-IT" dirty="0" err="1"/>
              <a:t>useful</a:t>
            </a:r>
            <a:r>
              <a:rPr lang="it-IT" dirty="0"/>
              <a:t> for downstream </a:t>
            </a:r>
            <a:r>
              <a:rPr lang="it-IT" dirty="0" err="1"/>
              <a:t>encoding</a:t>
            </a:r>
            <a:r>
              <a:rPr lang="it-IT" dirty="0"/>
              <a:t> or </a:t>
            </a:r>
            <a:r>
              <a:rPr lang="it-IT" dirty="0" err="1"/>
              <a:t>modelling</a:t>
            </a:r>
            <a:r>
              <a:rPr lang="it-IT" dirty="0"/>
              <a:t>. </a:t>
            </a:r>
            <a:endParaRPr lang="en-US" dirty="0"/>
          </a:p>
        </p:txBody>
      </p:sp>
      <p:sp>
        <p:nvSpPr>
          <p:cNvPr id="5" name="Segnaposto numero diapositiva 4">
            <a:extLst>
              <a:ext uri="{FF2B5EF4-FFF2-40B4-BE49-F238E27FC236}">
                <a16:creationId xmlns:a16="http://schemas.microsoft.com/office/drawing/2014/main" id="{6EA3C30E-B41F-E851-01B2-54C53ACB3C8E}"/>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62</a:t>
            </a:fld>
            <a:endParaRPr lang="en-US" noProof="0"/>
          </a:p>
        </p:txBody>
      </p:sp>
    </p:spTree>
    <p:extLst>
      <p:ext uri="{BB962C8B-B14F-4D97-AF65-F5344CB8AC3E}">
        <p14:creationId xmlns:p14="http://schemas.microsoft.com/office/powerpoint/2010/main" val="3885939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A44869-53E7-0159-C343-0BE92FF9F21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2A0FB68-A9DB-691C-00B6-38B9A81C0B93}"/>
              </a:ext>
            </a:extLst>
          </p:cNvPr>
          <p:cNvSpPr>
            <a:spLocks noGrp="1"/>
          </p:cNvSpPr>
          <p:nvPr>
            <p:ph type="title"/>
          </p:nvPr>
        </p:nvSpPr>
        <p:spPr>
          <a:xfrm>
            <a:off x="764394" y="278867"/>
            <a:ext cx="4831274" cy="1505639"/>
          </a:xfrm>
        </p:spPr>
        <p:txBody>
          <a:bodyPr anchor="ctr">
            <a:normAutofit/>
          </a:bodyPr>
          <a:lstStyle/>
          <a:p>
            <a:r>
              <a:rPr lang="en-US" noProof="0" dirty="0">
                <a:solidFill>
                  <a:srgbClr val="EAA748"/>
                </a:solidFill>
              </a:rPr>
              <a:t>Variable encoding</a:t>
            </a:r>
          </a:p>
        </p:txBody>
      </p:sp>
      <p:sp>
        <p:nvSpPr>
          <p:cNvPr id="4" name="Content Placeholder 3">
            <a:extLst>
              <a:ext uri="{FF2B5EF4-FFF2-40B4-BE49-F238E27FC236}">
                <a16:creationId xmlns:a16="http://schemas.microsoft.com/office/drawing/2014/main" id="{3AECFE48-7D80-3555-2731-DD5516C2E9D4}"/>
              </a:ext>
            </a:extLst>
          </p:cNvPr>
          <p:cNvSpPr>
            <a:spLocks noGrp="1"/>
          </p:cNvSpPr>
          <p:nvPr>
            <p:ph idx="1"/>
          </p:nvPr>
        </p:nvSpPr>
        <p:spPr>
          <a:xfrm>
            <a:off x="764394" y="1424357"/>
            <a:ext cx="6372527" cy="1952499"/>
          </a:xfrm>
        </p:spPr>
        <p:txBody>
          <a:bodyPr numCol="1">
            <a:noAutofit/>
          </a:bodyPr>
          <a:lstStyle/>
          <a:p>
            <a:pPr marL="0" indent="0">
              <a:buNone/>
            </a:pPr>
            <a:r>
              <a:rPr lang="it-IT" dirty="0"/>
              <a:t>In the </a:t>
            </a:r>
            <a:r>
              <a:rPr lang="it-IT" dirty="0" err="1"/>
              <a:t>final</a:t>
            </a:r>
            <a:r>
              <a:rPr lang="it-IT" dirty="0"/>
              <a:t> stage of the </a:t>
            </a:r>
            <a:r>
              <a:rPr lang="it-IT" dirty="0" err="1"/>
              <a:t>additional</a:t>
            </a:r>
            <a:r>
              <a:rPr lang="it-IT" dirty="0"/>
              <a:t> </a:t>
            </a:r>
            <a:r>
              <a:rPr lang="it-IT" dirty="0" err="1"/>
              <a:t>preprocessing</a:t>
            </a:r>
            <a:r>
              <a:rPr lang="it-IT" dirty="0"/>
              <a:t>, the </a:t>
            </a:r>
            <a:r>
              <a:rPr lang="it-IT" b="1" dirty="0"/>
              <a:t>Domain </a:t>
            </a:r>
            <a:r>
              <a:rPr lang="it-IT" b="1" dirty="0" err="1"/>
              <a:t>Calculator</a:t>
            </a:r>
            <a:r>
              <a:rPr lang="it-IT" dirty="0"/>
              <a:t> </a:t>
            </a:r>
            <a:r>
              <a:rPr lang="it-IT" dirty="0" err="1"/>
              <a:t>was</a:t>
            </a:r>
            <a:r>
              <a:rPr lang="it-IT" dirty="0"/>
              <a:t> </a:t>
            </a:r>
            <a:r>
              <a:rPr lang="it-IT" dirty="0" err="1"/>
              <a:t>used</a:t>
            </a:r>
            <a:r>
              <a:rPr lang="it-IT" dirty="0"/>
              <a:t> to update and </a:t>
            </a:r>
            <a:r>
              <a:rPr lang="it-IT" dirty="0" err="1"/>
              <a:t>correct</a:t>
            </a:r>
            <a:r>
              <a:rPr lang="it-IT" dirty="0"/>
              <a:t> the metadata of the </a:t>
            </a:r>
            <a:r>
              <a:rPr lang="it-IT" dirty="0" err="1"/>
              <a:t>cleaned</a:t>
            </a:r>
            <a:r>
              <a:rPr lang="it-IT" dirty="0"/>
              <a:t> dataset. Once the domains </a:t>
            </a:r>
            <a:r>
              <a:rPr lang="it-IT" dirty="0" err="1"/>
              <a:t>were</a:t>
            </a:r>
            <a:r>
              <a:rPr lang="it-IT" dirty="0"/>
              <a:t> </a:t>
            </a:r>
            <a:r>
              <a:rPr lang="it-IT" dirty="0" err="1"/>
              <a:t>aligned</a:t>
            </a:r>
            <a:r>
              <a:rPr lang="it-IT" dirty="0"/>
              <a:t> with the </a:t>
            </a:r>
            <a:r>
              <a:rPr lang="it-IT" dirty="0" err="1"/>
              <a:t>cleaned</a:t>
            </a:r>
            <a:r>
              <a:rPr lang="it-IT" dirty="0"/>
              <a:t> data, the </a:t>
            </a:r>
            <a:r>
              <a:rPr lang="it-IT" b="1" dirty="0"/>
              <a:t>One-to-</a:t>
            </a:r>
            <a:r>
              <a:rPr lang="it-IT" b="1" dirty="0" err="1"/>
              <a:t>Many</a:t>
            </a:r>
            <a:r>
              <a:rPr lang="it-IT" dirty="0"/>
              <a:t> </a:t>
            </a:r>
            <a:r>
              <a:rPr lang="it-IT" dirty="0" err="1"/>
              <a:t>node</a:t>
            </a:r>
            <a:r>
              <a:rPr lang="it-IT" dirty="0"/>
              <a:t> </a:t>
            </a:r>
            <a:r>
              <a:rPr lang="it-IT" dirty="0" err="1"/>
              <a:t>was</a:t>
            </a:r>
            <a:r>
              <a:rPr lang="it-IT" dirty="0"/>
              <a:t> </a:t>
            </a:r>
            <a:r>
              <a:rPr lang="it-IT" dirty="0" err="1"/>
              <a:t>applied</a:t>
            </a:r>
            <a:r>
              <a:rPr lang="it-IT" dirty="0"/>
              <a:t> to </a:t>
            </a:r>
            <a:r>
              <a:rPr lang="it-IT" dirty="0" err="1"/>
              <a:t>transform</a:t>
            </a:r>
            <a:r>
              <a:rPr lang="it-IT" dirty="0"/>
              <a:t> the </a:t>
            </a:r>
            <a:r>
              <a:rPr lang="it-IT" dirty="0" err="1"/>
              <a:t>selected</a:t>
            </a:r>
            <a:r>
              <a:rPr lang="it-IT" dirty="0"/>
              <a:t> </a:t>
            </a:r>
            <a:r>
              <a:rPr lang="it-IT" dirty="0" err="1"/>
              <a:t>categorical</a:t>
            </a:r>
            <a:r>
              <a:rPr lang="it-IT" dirty="0"/>
              <a:t> </a:t>
            </a:r>
            <a:r>
              <a:rPr lang="it-IT" dirty="0" err="1"/>
              <a:t>variables</a:t>
            </a:r>
            <a:r>
              <a:rPr lang="it-IT" dirty="0"/>
              <a:t> </a:t>
            </a:r>
            <a:r>
              <a:rPr lang="it-IT" dirty="0" err="1"/>
              <a:t>into</a:t>
            </a:r>
            <a:r>
              <a:rPr lang="it-IT" dirty="0"/>
              <a:t> dummy </a:t>
            </a:r>
            <a:r>
              <a:rPr lang="it-IT" dirty="0" err="1"/>
              <a:t>variables</a:t>
            </a:r>
            <a:r>
              <a:rPr lang="it-IT" dirty="0"/>
              <a:t>.</a:t>
            </a:r>
            <a:endParaRPr lang="en-US" noProof="0" dirty="0"/>
          </a:p>
        </p:txBody>
      </p:sp>
      <p:pic>
        <p:nvPicPr>
          <p:cNvPr id="3" name="Immagine 2" descr="Immagine che contiene testo, schermata, linea, Carattere&#10;&#10;Il contenuto generato dall'IA potrebbe non essere corretto.">
            <a:extLst>
              <a:ext uri="{FF2B5EF4-FFF2-40B4-BE49-F238E27FC236}">
                <a16:creationId xmlns:a16="http://schemas.microsoft.com/office/drawing/2014/main" id="{EF97AE69-3CC6-1208-315D-FA5523930B33}"/>
              </a:ext>
            </a:extLst>
          </p:cNvPr>
          <p:cNvPicPr>
            <a:picLocks noChangeAspect="1"/>
          </p:cNvPicPr>
          <p:nvPr/>
        </p:nvPicPr>
        <p:blipFill>
          <a:blip r:embed="rId3"/>
          <a:stretch>
            <a:fillRect/>
          </a:stretch>
        </p:blipFill>
        <p:spPr>
          <a:xfrm>
            <a:off x="2602504" y="3525740"/>
            <a:ext cx="4341557" cy="1812601"/>
          </a:xfrm>
          <a:prstGeom prst="rect">
            <a:avLst/>
          </a:prstGeom>
        </p:spPr>
      </p:pic>
      <p:sp>
        <p:nvSpPr>
          <p:cNvPr id="2" name="Slide Number Placeholder 1">
            <a:extLst>
              <a:ext uri="{FF2B5EF4-FFF2-40B4-BE49-F238E27FC236}">
                <a16:creationId xmlns:a16="http://schemas.microsoft.com/office/drawing/2014/main" id="{EA4D0D5C-9AC6-76A2-C13C-88EE618076BF}"/>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63</a:t>
            </a:fld>
            <a:endParaRPr lang="en-US" noProof="0"/>
          </a:p>
        </p:txBody>
      </p:sp>
    </p:spTree>
    <p:extLst>
      <p:ext uri="{BB962C8B-B14F-4D97-AF65-F5344CB8AC3E}">
        <p14:creationId xmlns:p14="http://schemas.microsoft.com/office/powerpoint/2010/main" val="1378400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2A262-3F7C-7730-8687-291BCD74C72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35EA0C0-5FD5-71AB-9C87-6A755B1097DE}"/>
              </a:ext>
            </a:extLst>
          </p:cNvPr>
          <p:cNvSpPr>
            <a:spLocks noGrp="1"/>
          </p:cNvSpPr>
          <p:nvPr>
            <p:ph type="title"/>
          </p:nvPr>
        </p:nvSpPr>
        <p:spPr>
          <a:xfrm>
            <a:off x="511749" y="-215518"/>
            <a:ext cx="8890789" cy="2094068"/>
          </a:xfrm>
        </p:spPr>
        <p:txBody>
          <a:bodyPr anchor="ctr">
            <a:normAutofit/>
          </a:bodyPr>
          <a:lstStyle/>
          <a:p>
            <a:r>
              <a:rPr lang="en-US" noProof="0">
                <a:solidFill>
                  <a:srgbClr val="EAA748"/>
                </a:solidFill>
              </a:rPr>
              <a:t>Removing Empty Columns and Multicollinearity</a:t>
            </a:r>
          </a:p>
        </p:txBody>
      </p:sp>
      <p:sp>
        <p:nvSpPr>
          <p:cNvPr id="4" name="Content Placeholder 3">
            <a:extLst>
              <a:ext uri="{FF2B5EF4-FFF2-40B4-BE49-F238E27FC236}">
                <a16:creationId xmlns:a16="http://schemas.microsoft.com/office/drawing/2014/main" id="{9DD3F445-58CB-3AD1-05D6-52A6E3330812}"/>
              </a:ext>
            </a:extLst>
          </p:cNvPr>
          <p:cNvSpPr>
            <a:spLocks noGrp="1"/>
          </p:cNvSpPr>
          <p:nvPr>
            <p:ph idx="1"/>
          </p:nvPr>
        </p:nvSpPr>
        <p:spPr>
          <a:xfrm>
            <a:off x="511749" y="2515758"/>
            <a:ext cx="7852338" cy="5228280"/>
          </a:xfrm>
        </p:spPr>
        <p:txBody>
          <a:bodyPr numCol="1">
            <a:noAutofit/>
          </a:bodyPr>
          <a:lstStyle/>
          <a:p>
            <a:pPr marL="0" indent="0">
              <a:buNone/>
            </a:pPr>
            <a:r>
              <a:rPr lang="it-IT" sz="1700"/>
              <a:t>In the </a:t>
            </a:r>
            <a:r>
              <a:rPr lang="it-IT" sz="1700" err="1"/>
              <a:t>final</a:t>
            </a:r>
            <a:r>
              <a:rPr lang="it-IT" sz="1700"/>
              <a:t> stage of the </a:t>
            </a:r>
            <a:r>
              <a:rPr lang="it-IT" sz="1700" err="1"/>
              <a:t>additional</a:t>
            </a:r>
            <a:r>
              <a:rPr lang="it-IT" sz="1700"/>
              <a:t> </a:t>
            </a:r>
            <a:r>
              <a:rPr lang="it-IT" sz="1700" err="1"/>
              <a:t>preprocessing</a:t>
            </a:r>
            <a:r>
              <a:rPr lang="it-IT" sz="1700"/>
              <a:t>, </a:t>
            </a:r>
            <a:r>
              <a:rPr lang="it-IT" sz="1700" err="1"/>
              <a:t>two</a:t>
            </a:r>
            <a:r>
              <a:rPr lang="it-IT" sz="1700"/>
              <a:t> </a:t>
            </a:r>
            <a:r>
              <a:rPr lang="it-IT" sz="1700" err="1"/>
              <a:t>Column</a:t>
            </a:r>
            <a:r>
              <a:rPr lang="it-IT" sz="1700"/>
              <a:t> Filter </a:t>
            </a:r>
            <a:r>
              <a:rPr lang="it-IT" sz="1700" err="1"/>
              <a:t>nodes</a:t>
            </a:r>
            <a:r>
              <a:rPr lang="it-IT" sz="1700"/>
              <a:t> </a:t>
            </a:r>
            <a:r>
              <a:rPr lang="it-IT" sz="1700" err="1"/>
              <a:t>were</a:t>
            </a:r>
            <a:r>
              <a:rPr lang="it-IT" sz="1700"/>
              <a:t> </a:t>
            </a:r>
            <a:r>
              <a:rPr lang="it-IT" sz="1700" err="1"/>
              <a:t>applied</a:t>
            </a:r>
            <a:r>
              <a:rPr lang="it-IT" sz="1700"/>
              <a:t> to </a:t>
            </a:r>
            <a:r>
              <a:rPr lang="it-IT" sz="1700" err="1"/>
              <a:t>refine</a:t>
            </a:r>
            <a:r>
              <a:rPr lang="it-IT" sz="1700"/>
              <a:t> the feature set </a:t>
            </a:r>
            <a:r>
              <a:rPr lang="it-IT" sz="1700" err="1"/>
              <a:t>generated</a:t>
            </a:r>
            <a:r>
              <a:rPr lang="it-IT" sz="1700"/>
              <a:t> after one-hot </a:t>
            </a:r>
            <a:r>
              <a:rPr lang="it-IT" sz="1700" err="1"/>
              <a:t>encoding</a:t>
            </a:r>
            <a:r>
              <a:rPr lang="it-IT" sz="1700"/>
              <a:t>. </a:t>
            </a:r>
            <a:r>
              <a:rPr lang="it-IT" sz="1700" err="1"/>
              <a:t>Although</a:t>
            </a:r>
            <a:r>
              <a:rPr lang="it-IT" sz="1700"/>
              <a:t> the dataset </a:t>
            </a:r>
            <a:r>
              <a:rPr lang="it-IT" sz="1700" err="1"/>
              <a:t>now</a:t>
            </a:r>
            <a:r>
              <a:rPr lang="it-IT" sz="1700"/>
              <a:t> </a:t>
            </a:r>
            <a:r>
              <a:rPr lang="it-IT" sz="1700" err="1"/>
              <a:t>contained</a:t>
            </a:r>
            <a:r>
              <a:rPr lang="it-IT" sz="1700"/>
              <a:t> </a:t>
            </a:r>
            <a:r>
              <a:rPr lang="it-IT" sz="1700" b="1"/>
              <a:t>119 </a:t>
            </a:r>
            <a:r>
              <a:rPr lang="it-IT" sz="1700" b="1" err="1"/>
              <a:t>columns</a:t>
            </a:r>
            <a:r>
              <a:rPr lang="it-IT" sz="1700"/>
              <a:t>, </a:t>
            </a:r>
            <a:r>
              <a:rPr lang="it-IT" sz="1700" err="1"/>
              <a:t>only</a:t>
            </a:r>
            <a:r>
              <a:rPr lang="it-IT" sz="1700"/>
              <a:t> a </a:t>
            </a:r>
            <a:r>
              <a:rPr lang="it-IT" sz="1700" err="1"/>
              <a:t>portion</a:t>
            </a:r>
            <a:r>
              <a:rPr lang="it-IT" sz="1700"/>
              <a:t> of </a:t>
            </a:r>
            <a:r>
              <a:rPr lang="it-IT" sz="1700" err="1"/>
              <a:t>these</a:t>
            </a:r>
            <a:r>
              <a:rPr lang="it-IT" sz="1700"/>
              <a:t> </a:t>
            </a:r>
            <a:r>
              <a:rPr lang="it-IT" sz="1700" err="1"/>
              <a:t>were</a:t>
            </a:r>
            <a:r>
              <a:rPr lang="it-IT" sz="1700"/>
              <a:t> dummy </a:t>
            </a:r>
            <a:r>
              <a:rPr lang="it-IT" sz="1700" err="1"/>
              <a:t>variables</a:t>
            </a:r>
            <a:r>
              <a:rPr lang="it-IT" sz="1700"/>
              <a:t> </a:t>
            </a:r>
            <a:r>
              <a:rPr lang="it-IT" sz="1700" err="1"/>
              <a:t>created</a:t>
            </a:r>
            <a:r>
              <a:rPr lang="it-IT" sz="1700"/>
              <a:t> from </a:t>
            </a:r>
            <a:r>
              <a:rPr lang="it-IT" sz="1700" err="1"/>
              <a:t>categorical</a:t>
            </a:r>
            <a:r>
              <a:rPr lang="it-IT" sz="1700"/>
              <a:t> features; the </a:t>
            </a:r>
            <a:r>
              <a:rPr lang="it-IT" sz="1700" err="1"/>
              <a:t>remaining</a:t>
            </a:r>
            <a:r>
              <a:rPr lang="it-IT" sz="1700"/>
              <a:t> </a:t>
            </a:r>
            <a:r>
              <a:rPr lang="it-IT" sz="1700" err="1"/>
              <a:t>columns</a:t>
            </a:r>
            <a:r>
              <a:rPr lang="it-IT" sz="1700"/>
              <a:t> </a:t>
            </a:r>
            <a:r>
              <a:rPr lang="it-IT" sz="1700" err="1"/>
              <a:t>were</a:t>
            </a:r>
            <a:r>
              <a:rPr lang="it-IT" sz="1700"/>
              <a:t> </a:t>
            </a:r>
            <a:r>
              <a:rPr lang="it-IT" sz="1700" err="1"/>
              <a:t>numerical</a:t>
            </a:r>
            <a:r>
              <a:rPr lang="it-IT" sz="1700"/>
              <a:t> or </a:t>
            </a:r>
            <a:r>
              <a:rPr lang="it-IT" sz="1700" err="1"/>
              <a:t>transformed</a:t>
            </a:r>
            <a:r>
              <a:rPr lang="it-IT" sz="1700"/>
              <a:t> </a:t>
            </a:r>
            <a:r>
              <a:rPr lang="it-IT" sz="1700" err="1"/>
              <a:t>variables</a:t>
            </a:r>
            <a:r>
              <a:rPr lang="it-IT" sz="1700"/>
              <a:t>.</a:t>
            </a:r>
          </a:p>
          <a:p>
            <a:pPr marL="0" indent="0">
              <a:buNone/>
            </a:pPr>
            <a:r>
              <a:rPr lang="it-IT" sz="1700"/>
              <a:t>The first </a:t>
            </a:r>
            <a:r>
              <a:rPr lang="it-IT" sz="1700" err="1"/>
              <a:t>Column</a:t>
            </a:r>
            <a:r>
              <a:rPr lang="it-IT" sz="1700"/>
              <a:t> Filter </a:t>
            </a:r>
            <a:r>
              <a:rPr lang="it-IT" sz="1700" err="1"/>
              <a:t>removed</a:t>
            </a:r>
            <a:r>
              <a:rPr lang="it-IT" sz="1700"/>
              <a:t> </a:t>
            </a:r>
            <a:r>
              <a:rPr lang="it-IT" sz="1700" err="1"/>
              <a:t>empty</a:t>
            </a:r>
            <a:r>
              <a:rPr lang="it-IT" sz="1700"/>
              <a:t> dummy </a:t>
            </a:r>
            <a:r>
              <a:rPr lang="it-IT" sz="1700" err="1"/>
              <a:t>columns</a:t>
            </a:r>
            <a:r>
              <a:rPr lang="it-IT" sz="1700"/>
              <a:t>, </a:t>
            </a:r>
            <a:r>
              <a:rPr lang="it-IT" sz="1700" err="1"/>
              <a:t>generated</a:t>
            </a:r>
            <a:r>
              <a:rPr lang="it-IT" sz="1700"/>
              <a:t> </a:t>
            </a:r>
            <a:r>
              <a:rPr lang="it-IT" sz="1700" err="1"/>
              <a:t>during</a:t>
            </a:r>
            <a:r>
              <a:rPr lang="it-IT" sz="1700"/>
              <a:t> one hot </a:t>
            </a:r>
            <a:r>
              <a:rPr lang="it-IT" sz="1700" err="1"/>
              <a:t>encoding</a:t>
            </a:r>
            <a:r>
              <a:rPr lang="it-IT" sz="1700"/>
              <a:t> with no data for the </a:t>
            </a:r>
            <a:r>
              <a:rPr lang="it-IT" sz="1700" err="1"/>
              <a:t>specific</a:t>
            </a:r>
            <a:r>
              <a:rPr lang="it-IT" sz="1700"/>
              <a:t> </a:t>
            </a:r>
            <a:r>
              <a:rPr lang="it-IT" sz="1700" err="1"/>
              <a:t>category</a:t>
            </a:r>
            <a:r>
              <a:rPr lang="it-IT" sz="1700"/>
              <a:t>. </a:t>
            </a:r>
          </a:p>
          <a:p>
            <a:pPr marL="0" indent="0">
              <a:buNone/>
            </a:pPr>
            <a:r>
              <a:rPr lang="it-IT" sz="1700"/>
              <a:t>The second </a:t>
            </a:r>
            <a:r>
              <a:rPr lang="it-IT" sz="1700" err="1"/>
              <a:t>Column</a:t>
            </a:r>
            <a:r>
              <a:rPr lang="it-IT" sz="1700"/>
              <a:t> Filter </a:t>
            </a:r>
            <a:r>
              <a:rPr lang="it-IT" sz="1700" err="1"/>
              <a:t>addressed</a:t>
            </a:r>
            <a:r>
              <a:rPr lang="it-IT" sz="1700"/>
              <a:t> </a:t>
            </a:r>
            <a:r>
              <a:rPr lang="it-IT" sz="1700" b="1" err="1"/>
              <a:t>multicollinearity</a:t>
            </a:r>
            <a:r>
              <a:rPr lang="it-IT" sz="1700"/>
              <a:t>: </a:t>
            </a:r>
            <a:r>
              <a:rPr lang="it-IT" sz="1700" b="1" err="1"/>
              <a:t>WorkExp</a:t>
            </a:r>
            <a:r>
              <a:rPr lang="it-IT" sz="1700"/>
              <a:t> </a:t>
            </a:r>
            <a:r>
              <a:rPr lang="it-IT" sz="1700" err="1"/>
              <a:t>was</a:t>
            </a:r>
            <a:r>
              <a:rPr lang="it-IT" sz="1700"/>
              <a:t> </a:t>
            </a:r>
            <a:r>
              <a:rPr lang="it-IT" sz="1700" err="1"/>
              <a:t>removed</a:t>
            </a:r>
            <a:r>
              <a:rPr lang="it-IT" sz="1700"/>
              <a:t> due to </a:t>
            </a:r>
            <a:r>
              <a:rPr lang="it-IT" sz="1700" err="1"/>
              <a:t>its</a:t>
            </a:r>
            <a:r>
              <a:rPr lang="it-IT" sz="1700"/>
              <a:t> strong </a:t>
            </a:r>
            <a:r>
              <a:rPr lang="it-IT" sz="1700" err="1"/>
              <a:t>correlation</a:t>
            </a:r>
            <a:r>
              <a:rPr lang="it-IT" sz="1700"/>
              <a:t> with </a:t>
            </a:r>
            <a:r>
              <a:rPr lang="it-IT" sz="1700" b="1" err="1"/>
              <a:t>YearsCode</a:t>
            </a:r>
            <a:r>
              <a:rPr lang="it-IT" sz="1700"/>
              <a:t>, </a:t>
            </a:r>
            <a:r>
              <a:rPr lang="it-IT" sz="1700" err="1"/>
              <a:t>which</a:t>
            </a:r>
            <a:r>
              <a:rPr lang="it-IT" sz="1700"/>
              <a:t> </a:t>
            </a:r>
            <a:r>
              <a:rPr lang="it-IT" sz="1700" err="1"/>
              <a:t>was</a:t>
            </a:r>
            <a:r>
              <a:rPr lang="it-IT" sz="1700"/>
              <a:t> </a:t>
            </a:r>
            <a:r>
              <a:rPr lang="it-IT" sz="1700" err="1"/>
              <a:t>retained</a:t>
            </a:r>
            <a:r>
              <a:rPr lang="it-IT" sz="1700"/>
              <a:t> </a:t>
            </a:r>
            <a:r>
              <a:rPr lang="it-IT" sz="1700" err="1"/>
              <a:t>as</a:t>
            </a:r>
            <a:r>
              <a:rPr lang="it-IT" sz="1700"/>
              <a:t> </a:t>
            </a:r>
            <a:r>
              <a:rPr lang="it-IT" sz="1700" err="1"/>
              <a:t>it</a:t>
            </a:r>
            <a:r>
              <a:rPr lang="it-IT" sz="1700"/>
              <a:t> shows the </a:t>
            </a:r>
            <a:r>
              <a:rPr lang="it-IT" sz="1700" err="1"/>
              <a:t>highest</a:t>
            </a:r>
            <a:r>
              <a:rPr lang="it-IT" sz="1700"/>
              <a:t> </a:t>
            </a:r>
            <a:r>
              <a:rPr lang="it-IT" sz="1700" err="1"/>
              <a:t>correlation</a:t>
            </a:r>
            <a:r>
              <a:rPr lang="it-IT" sz="1700"/>
              <a:t> with the target </a:t>
            </a:r>
            <a:r>
              <a:rPr lang="it-IT" sz="1700" err="1"/>
              <a:t>variable</a:t>
            </a:r>
            <a:r>
              <a:rPr lang="it-IT" sz="1700"/>
              <a:t>. </a:t>
            </a:r>
            <a:r>
              <a:rPr lang="it-IT" sz="1700" err="1"/>
              <a:t>Additional</a:t>
            </a:r>
            <a:r>
              <a:rPr lang="it-IT" sz="1700"/>
              <a:t> </a:t>
            </a:r>
            <a:r>
              <a:rPr lang="it-IT" sz="1700" err="1"/>
              <a:t>excluded</a:t>
            </a:r>
            <a:r>
              <a:rPr lang="it-IT" sz="1700"/>
              <a:t> </a:t>
            </a:r>
            <a:r>
              <a:rPr lang="it-IT" sz="1700" err="1"/>
              <a:t>columns</a:t>
            </a:r>
            <a:r>
              <a:rPr lang="it-IT" sz="1700"/>
              <a:t> are the baselines of the </a:t>
            </a:r>
            <a:r>
              <a:rPr lang="it-IT" sz="1700" err="1"/>
              <a:t>regression</a:t>
            </a:r>
            <a:r>
              <a:rPr lang="it-IT" sz="1700"/>
              <a:t>, </a:t>
            </a:r>
            <a:r>
              <a:rPr lang="it-IT" sz="1700" err="1"/>
              <a:t>removed</a:t>
            </a:r>
            <a:r>
              <a:rPr lang="it-IT" sz="1700"/>
              <a:t> after one hot </a:t>
            </a:r>
            <a:r>
              <a:rPr lang="it-IT" sz="1700" err="1"/>
              <a:t>encoding</a:t>
            </a:r>
            <a:r>
              <a:rPr lang="it-IT" sz="1700"/>
              <a:t> to </a:t>
            </a:r>
            <a:r>
              <a:rPr lang="it-IT" sz="1700" err="1"/>
              <a:t>address</a:t>
            </a:r>
            <a:r>
              <a:rPr lang="it-IT" sz="1700"/>
              <a:t> </a:t>
            </a:r>
            <a:r>
              <a:rPr lang="it-IT" sz="1700" err="1"/>
              <a:t>multicollinearity</a:t>
            </a:r>
            <a:r>
              <a:rPr lang="it-IT" sz="1600"/>
              <a:t>.</a:t>
            </a:r>
          </a:p>
          <a:p>
            <a:pPr marL="0" indent="0">
              <a:buNone/>
            </a:pPr>
            <a:r>
              <a:rPr lang="it-IT" sz="1600"/>
              <a:t>After </a:t>
            </a:r>
            <a:r>
              <a:rPr lang="it-IT" sz="1600" err="1"/>
              <a:t>applying</a:t>
            </a:r>
            <a:r>
              <a:rPr lang="it-IT" sz="1600"/>
              <a:t> </a:t>
            </a:r>
            <a:r>
              <a:rPr lang="it-IT" sz="1600" err="1"/>
              <a:t>both</a:t>
            </a:r>
            <a:r>
              <a:rPr lang="it-IT" sz="1600"/>
              <a:t> filters, the </a:t>
            </a:r>
            <a:r>
              <a:rPr lang="it-IT" sz="1600" err="1"/>
              <a:t>final</a:t>
            </a:r>
            <a:r>
              <a:rPr lang="it-IT" sz="1600"/>
              <a:t> dataset </a:t>
            </a:r>
            <a:r>
              <a:rPr lang="it-IT" sz="1600" err="1"/>
              <a:t>used</a:t>
            </a:r>
            <a:r>
              <a:rPr lang="it-IT" sz="1600"/>
              <a:t> for </a:t>
            </a:r>
            <a:r>
              <a:rPr lang="it-IT" sz="1600" err="1"/>
              <a:t>modeling</a:t>
            </a:r>
            <a:r>
              <a:rPr lang="it-IT" sz="1600"/>
              <a:t> </a:t>
            </a:r>
            <a:r>
              <a:rPr lang="it-IT" sz="1600" err="1"/>
              <a:t>consisted</a:t>
            </a:r>
            <a:r>
              <a:rPr lang="it-IT" sz="1600"/>
              <a:t> of </a:t>
            </a:r>
            <a:r>
              <a:rPr lang="it-IT" sz="1600" b="1"/>
              <a:t>81 </a:t>
            </a:r>
            <a:r>
              <a:rPr lang="it-IT" sz="1600" b="1" err="1"/>
              <a:t>variables</a:t>
            </a:r>
            <a:r>
              <a:rPr lang="it-IT" sz="1600"/>
              <a:t>.</a:t>
            </a:r>
          </a:p>
        </p:txBody>
      </p:sp>
      <p:sp>
        <p:nvSpPr>
          <p:cNvPr id="2" name="Slide Number Placeholder 1">
            <a:extLst>
              <a:ext uri="{FF2B5EF4-FFF2-40B4-BE49-F238E27FC236}">
                <a16:creationId xmlns:a16="http://schemas.microsoft.com/office/drawing/2014/main" id="{7FDE0F66-C82E-2D0B-1A6A-A7B478BEF498}"/>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64</a:t>
            </a:fld>
            <a:endParaRPr lang="en-US" noProof="0"/>
          </a:p>
        </p:txBody>
      </p:sp>
      <p:pic>
        <p:nvPicPr>
          <p:cNvPr id="6" name="Picture 5" descr="A diagram of a diagram&#10;&#10;AI-generated content may be incorrect.">
            <a:extLst>
              <a:ext uri="{FF2B5EF4-FFF2-40B4-BE49-F238E27FC236}">
                <a16:creationId xmlns:a16="http://schemas.microsoft.com/office/drawing/2014/main" id="{B2117F76-C5C2-735F-C4D6-03CF8C3D14D9}"/>
              </a:ext>
            </a:extLst>
          </p:cNvPr>
          <p:cNvPicPr>
            <a:picLocks noChangeAspect="1"/>
          </p:cNvPicPr>
          <p:nvPr/>
        </p:nvPicPr>
        <p:blipFill>
          <a:blip r:embed="rId3"/>
          <a:stretch>
            <a:fillRect/>
          </a:stretch>
        </p:blipFill>
        <p:spPr>
          <a:xfrm>
            <a:off x="4512788" y="922131"/>
            <a:ext cx="3166424" cy="1503012"/>
          </a:xfrm>
          <a:prstGeom prst="rect">
            <a:avLst/>
          </a:prstGeom>
        </p:spPr>
      </p:pic>
    </p:spTree>
    <p:extLst>
      <p:ext uri="{BB962C8B-B14F-4D97-AF65-F5344CB8AC3E}">
        <p14:creationId xmlns:p14="http://schemas.microsoft.com/office/powerpoint/2010/main" val="36053324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2E9469-C323-3570-632E-B584D9240922}"/>
              </a:ext>
            </a:extLst>
          </p:cNvPr>
          <p:cNvSpPr>
            <a:spLocks noGrp="1"/>
          </p:cNvSpPr>
          <p:nvPr>
            <p:ph type="title"/>
          </p:nvPr>
        </p:nvSpPr>
        <p:spPr>
          <a:xfrm>
            <a:off x="677334" y="609600"/>
            <a:ext cx="8596668" cy="896471"/>
          </a:xfrm>
        </p:spPr>
        <p:txBody>
          <a:bodyPr/>
          <a:lstStyle/>
          <a:p>
            <a:r>
              <a:rPr lang="it-IT">
                <a:solidFill>
                  <a:srgbClr val="EAA748"/>
                </a:solidFill>
              </a:rPr>
              <a:t>Baseline </a:t>
            </a:r>
            <a:r>
              <a:rPr lang="it-IT" err="1">
                <a:solidFill>
                  <a:srgbClr val="EAA748"/>
                </a:solidFill>
              </a:rPr>
              <a:t>Categories</a:t>
            </a:r>
            <a:r>
              <a:rPr lang="it-IT">
                <a:solidFill>
                  <a:srgbClr val="EAA748"/>
                </a:solidFill>
              </a:rPr>
              <a:t> in </a:t>
            </a:r>
            <a:r>
              <a:rPr lang="it-IT" err="1">
                <a:solidFill>
                  <a:srgbClr val="EAA748"/>
                </a:solidFill>
              </a:rPr>
              <a:t>Regression</a:t>
            </a:r>
            <a:r>
              <a:rPr lang="it-IT">
                <a:solidFill>
                  <a:srgbClr val="EAA748"/>
                </a:solidFill>
              </a:rPr>
              <a:t> Models</a:t>
            </a:r>
          </a:p>
        </p:txBody>
      </p:sp>
      <p:sp>
        <p:nvSpPr>
          <p:cNvPr id="3" name="Segnaposto contenuto 2">
            <a:extLst>
              <a:ext uri="{FF2B5EF4-FFF2-40B4-BE49-F238E27FC236}">
                <a16:creationId xmlns:a16="http://schemas.microsoft.com/office/drawing/2014/main" id="{16533559-3CC0-EB44-8760-59A423F5D1B2}"/>
              </a:ext>
            </a:extLst>
          </p:cNvPr>
          <p:cNvSpPr>
            <a:spLocks noGrp="1"/>
          </p:cNvSpPr>
          <p:nvPr>
            <p:ph sz="half" idx="1"/>
          </p:nvPr>
        </p:nvSpPr>
        <p:spPr>
          <a:xfrm>
            <a:off x="677334" y="1506071"/>
            <a:ext cx="8940002" cy="4535290"/>
          </a:xfrm>
        </p:spPr>
        <p:txBody>
          <a:bodyPr/>
          <a:lstStyle/>
          <a:p>
            <a:pPr marL="0" indent="0">
              <a:buNone/>
            </a:pPr>
            <a:r>
              <a:rPr lang="it-IT"/>
              <a:t>Baseline </a:t>
            </a:r>
            <a:r>
              <a:rPr lang="it-IT" err="1"/>
              <a:t>categories</a:t>
            </a:r>
            <a:r>
              <a:rPr lang="it-IT"/>
              <a:t> in the </a:t>
            </a:r>
            <a:r>
              <a:rPr lang="it-IT" err="1"/>
              <a:t>regression</a:t>
            </a:r>
            <a:r>
              <a:rPr lang="it-IT"/>
              <a:t> models are the </a:t>
            </a:r>
            <a:r>
              <a:rPr lang="it-IT" err="1"/>
              <a:t>result</a:t>
            </a:r>
            <a:r>
              <a:rPr lang="it-IT"/>
              <a:t> of the One-to-</a:t>
            </a:r>
            <a:r>
              <a:rPr lang="it-IT" err="1"/>
              <a:t>Many</a:t>
            </a:r>
            <a:r>
              <a:rPr lang="it-IT"/>
              <a:t> </a:t>
            </a:r>
            <a:r>
              <a:rPr lang="it-IT" err="1"/>
              <a:t>encoding</a:t>
            </a:r>
            <a:r>
              <a:rPr lang="it-IT"/>
              <a:t>, </a:t>
            </a:r>
            <a:r>
              <a:rPr lang="it-IT" err="1"/>
              <a:t>where</a:t>
            </a:r>
            <a:r>
              <a:rPr lang="it-IT"/>
              <a:t> one </a:t>
            </a:r>
            <a:r>
              <a:rPr lang="it-IT" err="1"/>
              <a:t>category</a:t>
            </a:r>
            <a:r>
              <a:rPr lang="it-IT"/>
              <a:t> per </a:t>
            </a:r>
            <a:r>
              <a:rPr lang="it-IT" err="1"/>
              <a:t>categorical</a:t>
            </a:r>
            <a:r>
              <a:rPr lang="it-IT"/>
              <a:t> </a:t>
            </a:r>
            <a:r>
              <a:rPr lang="it-IT" err="1"/>
              <a:t>variable</a:t>
            </a:r>
            <a:r>
              <a:rPr lang="it-IT"/>
              <a:t> </a:t>
            </a:r>
            <a:r>
              <a:rPr lang="it-IT" err="1"/>
              <a:t>is</a:t>
            </a:r>
            <a:r>
              <a:rPr lang="it-IT"/>
              <a:t> omitted. </a:t>
            </a:r>
            <a:r>
              <a:rPr lang="it-IT" err="1"/>
              <a:t>These</a:t>
            </a:r>
            <a:r>
              <a:rPr lang="it-IT"/>
              <a:t> </a:t>
            </a:r>
            <a:r>
              <a:rPr lang="it-IT" err="1"/>
              <a:t>omitted</a:t>
            </a:r>
            <a:r>
              <a:rPr lang="it-IT"/>
              <a:t> </a:t>
            </a:r>
            <a:r>
              <a:rPr lang="it-IT" err="1"/>
              <a:t>categories</a:t>
            </a:r>
            <a:r>
              <a:rPr lang="it-IT"/>
              <a:t> serve </a:t>
            </a:r>
            <a:r>
              <a:rPr lang="it-IT" err="1"/>
              <a:t>as</a:t>
            </a:r>
            <a:r>
              <a:rPr lang="it-IT"/>
              <a:t> the </a:t>
            </a:r>
            <a:r>
              <a:rPr lang="it-IT" b="1" err="1"/>
              <a:t>reference</a:t>
            </a:r>
            <a:r>
              <a:rPr lang="it-IT" b="1"/>
              <a:t> </a:t>
            </a:r>
            <a:r>
              <a:rPr lang="it-IT" b="1" err="1"/>
              <a:t>levels</a:t>
            </a:r>
            <a:r>
              <a:rPr lang="it-IT"/>
              <a:t> </a:t>
            </a:r>
            <a:r>
              <a:rPr lang="it-IT" err="1"/>
              <a:t>against</a:t>
            </a:r>
            <a:r>
              <a:rPr lang="it-IT"/>
              <a:t> </a:t>
            </a:r>
            <a:r>
              <a:rPr lang="it-IT" err="1"/>
              <a:t>which</a:t>
            </a:r>
            <a:r>
              <a:rPr lang="it-IT"/>
              <a:t> </a:t>
            </a:r>
            <a:r>
              <a:rPr lang="it-IT" err="1"/>
              <a:t>all</a:t>
            </a:r>
            <a:r>
              <a:rPr lang="it-IT"/>
              <a:t> </a:t>
            </a:r>
            <a:r>
              <a:rPr lang="it-IT" err="1"/>
              <a:t>other</a:t>
            </a:r>
            <a:r>
              <a:rPr lang="it-IT"/>
              <a:t> dummy </a:t>
            </a:r>
            <a:r>
              <a:rPr lang="it-IT" err="1"/>
              <a:t>variables</a:t>
            </a:r>
            <a:r>
              <a:rPr lang="it-IT"/>
              <a:t> are </a:t>
            </a:r>
            <a:r>
              <a:rPr lang="it-IT" err="1"/>
              <a:t>compared</a:t>
            </a:r>
            <a:r>
              <a:rPr lang="it-IT"/>
              <a:t> in the linear and </a:t>
            </a:r>
            <a:r>
              <a:rPr lang="it-IT" err="1"/>
              <a:t>logistic</a:t>
            </a:r>
            <a:r>
              <a:rPr lang="it-IT"/>
              <a:t> </a:t>
            </a:r>
            <a:r>
              <a:rPr lang="it-IT" err="1"/>
              <a:t>regression</a:t>
            </a:r>
            <a:r>
              <a:rPr lang="it-IT"/>
              <a:t> models.</a:t>
            </a:r>
          </a:p>
          <a:p>
            <a:pPr marL="0" indent="0">
              <a:buNone/>
            </a:pPr>
            <a:r>
              <a:rPr lang="it-IT"/>
              <a:t>The </a:t>
            </a:r>
            <a:r>
              <a:rPr lang="it-IT" err="1"/>
              <a:t>variables</a:t>
            </a:r>
            <a:r>
              <a:rPr lang="it-IT"/>
              <a:t> </a:t>
            </a:r>
            <a:r>
              <a:rPr lang="it-IT" err="1"/>
              <a:t>removed</a:t>
            </a:r>
            <a:r>
              <a:rPr lang="it-IT"/>
              <a:t> in the </a:t>
            </a:r>
            <a:r>
              <a:rPr lang="it-IT" err="1"/>
              <a:t>multicollinearity</a:t>
            </a:r>
            <a:r>
              <a:rPr lang="it-IT"/>
              <a:t> </a:t>
            </a:r>
            <a:r>
              <a:rPr lang="it-IT" err="1"/>
              <a:t>Column</a:t>
            </a:r>
            <a:r>
              <a:rPr lang="it-IT"/>
              <a:t> Filter (</a:t>
            </a:r>
            <a:r>
              <a:rPr lang="it-IT" err="1"/>
              <a:t>except</a:t>
            </a:r>
            <a:r>
              <a:rPr lang="it-IT"/>
              <a:t> for </a:t>
            </a:r>
            <a:r>
              <a:rPr lang="it-IT" err="1"/>
              <a:t>WorkExp</a:t>
            </a:r>
            <a:r>
              <a:rPr lang="it-IT"/>
              <a:t>) </a:t>
            </a:r>
            <a:r>
              <a:rPr lang="it-IT" err="1"/>
              <a:t>correspond</a:t>
            </a:r>
            <a:r>
              <a:rPr lang="it-IT"/>
              <a:t> </a:t>
            </a:r>
            <a:r>
              <a:rPr lang="it-IT" err="1"/>
              <a:t>exactly</a:t>
            </a:r>
            <a:r>
              <a:rPr lang="it-IT"/>
              <a:t> to </a:t>
            </a:r>
            <a:r>
              <a:rPr lang="it-IT" err="1"/>
              <a:t>these</a:t>
            </a:r>
            <a:r>
              <a:rPr lang="it-IT"/>
              <a:t> baselines. For </a:t>
            </a:r>
            <a:r>
              <a:rPr lang="it-IT" err="1"/>
              <a:t>example</a:t>
            </a:r>
            <a:r>
              <a:rPr lang="it-IT"/>
              <a:t>, </a:t>
            </a:r>
            <a:r>
              <a:rPr lang="it-IT" err="1"/>
              <a:t>removing</a:t>
            </a:r>
            <a:r>
              <a:rPr lang="it-IT"/>
              <a:t> </a:t>
            </a:r>
            <a:r>
              <a:rPr lang="it-IT" i="1" err="1"/>
              <a:t>Employed_Employment</a:t>
            </a:r>
            <a:r>
              <a:rPr lang="it-IT"/>
              <a:t> </a:t>
            </a:r>
            <a:r>
              <a:rPr lang="it-IT" err="1"/>
              <a:t>indicates</a:t>
            </a:r>
            <a:r>
              <a:rPr lang="it-IT"/>
              <a:t> </a:t>
            </a:r>
            <a:r>
              <a:rPr lang="it-IT" err="1"/>
              <a:t>that</a:t>
            </a:r>
            <a:r>
              <a:rPr lang="it-IT"/>
              <a:t> “</a:t>
            </a:r>
            <a:r>
              <a:rPr lang="it-IT" err="1"/>
              <a:t>Employed</a:t>
            </a:r>
            <a:r>
              <a:rPr lang="it-IT"/>
              <a:t>” </a:t>
            </a:r>
            <a:r>
              <a:rPr lang="it-IT" err="1"/>
              <a:t>is</a:t>
            </a:r>
            <a:r>
              <a:rPr lang="it-IT"/>
              <a:t> the baseline for </a:t>
            </a:r>
            <a:r>
              <a:rPr lang="it-IT" err="1"/>
              <a:t>Employment</a:t>
            </a:r>
            <a:r>
              <a:rPr lang="it-IT"/>
              <a:t>; </a:t>
            </a:r>
            <a:r>
              <a:rPr lang="it-IT" err="1"/>
              <a:t>removing</a:t>
            </a:r>
            <a:r>
              <a:rPr lang="it-IT"/>
              <a:t> </a:t>
            </a:r>
            <a:r>
              <a:rPr lang="it-IT" i="1" err="1"/>
              <a:t>OpSys_MacOS</a:t>
            </a:r>
            <a:r>
              <a:rPr lang="it-IT"/>
              <a:t> makes MacOS the </a:t>
            </a:r>
            <a:r>
              <a:rPr lang="it-IT" err="1"/>
              <a:t>reference</a:t>
            </a:r>
            <a:r>
              <a:rPr lang="it-IT"/>
              <a:t> </a:t>
            </a:r>
            <a:r>
              <a:rPr lang="it-IT" err="1"/>
              <a:t>operating</a:t>
            </a:r>
            <a:r>
              <a:rPr lang="it-IT"/>
              <a:t> system; </a:t>
            </a:r>
            <a:r>
              <a:rPr lang="it-IT" err="1"/>
              <a:t>removing</a:t>
            </a:r>
            <a:r>
              <a:rPr lang="it-IT"/>
              <a:t> </a:t>
            </a:r>
            <a:r>
              <a:rPr lang="it-IT" i="1" err="1"/>
              <a:t>Language_Python</a:t>
            </a:r>
            <a:r>
              <a:rPr lang="it-IT"/>
              <a:t> sets Python </a:t>
            </a:r>
            <a:r>
              <a:rPr lang="it-IT" err="1"/>
              <a:t>as</a:t>
            </a:r>
            <a:r>
              <a:rPr lang="it-IT"/>
              <a:t> the baseline programming </a:t>
            </a:r>
            <a:r>
              <a:rPr lang="it-IT" err="1"/>
              <a:t>language</a:t>
            </a:r>
            <a:r>
              <a:rPr lang="it-IT"/>
              <a:t>, and so on.</a:t>
            </a:r>
          </a:p>
          <a:p>
            <a:pPr marL="0" indent="0">
              <a:buNone/>
            </a:pPr>
            <a:r>
              <a:rPr lang="it-IT" err="1"/>
              <a:t>This</a:t>
            </a:r>
            <a:r>
              <a:rPr lang="it-IT"/>
              <a:t> </a:t>
            </a:r>
            <a:r>
              <a:rPr lang="it-IT" err="1"/>
              <a:t>structure</a:t>
            </a:r>
            <a:r>
              <a:rPr lang="it-IT"/>
              <a:t> </a:t>
            </a:r>
            <a:r>
              <a:rPr lang="it-IT" err="1"/>
              <a:t>ensures</a:t>
            </a:r>
            <a:r>
              <a:rPr lang="it-IT"/>
              <a:t> </a:t>
            </a:r>
            <a:r>
              <a:rPr lang="it-IT" err="1"/>
              <a:t>that</a:t>
            </a:r>
            <a:r>
              <a:rPr lang="it-IT"/>
              <a:t> </a:t>
            </a:r>
            <a:r>
              <a:rPr lang="it-IT" err="1"/>
              <a:t>regression</a:t>
            </a:r>
            <a:r>
              <a:rPr lang="it-IT"/>
              <a:t> </a:t>
            </a:r>
            <a:r>
              <a:rPr lang="it-IT" err="1"/>
              <a:t>coefficients</a:t>
            </a:r>
            <a:r>
              <a:rPr lang="it-IT"/>
              <a:t> are </a:t>
            </a:r>
            <a:r>
              <a:rPr lang="it-IT" err="1"/>
              <a:t>interpretable</a:t>
            </a:r>
            <a:r>
              <a:rPr lang="it-IT"/>
              <a:t> — </a:t>
            </a:r>
            <a:r>
              <a:rPr lang="it-IT" err="1"/>
              <a:t>each</a:t>
            </a:r>
            <a:r>
              <a:rPr lang="it-IT"/>
              <a:t> dummy </a:t>
            </a:r>
            <a:r>
              <a:rPr lang="it-IT" err="1"/>
              <a:t>coefficient</a:t>
            </a:r>
            <a:r>
              <a:rPr lang="it-IT"/>
              <a:t> </a:t>
            </a:r>
            <a:r>
              <a:rPr lang="it-IT" err="1"/>
              <a:t>represents</a:t>
            </a:r>
            <a:r>
              <a:rPr lang="it-IT"/>
              <a:t> the </a:t>
            </a:r>
            <a:r>
              <a:rPr lang="it-IT" err="1"/>
              <a:t>effect</a:t>
            </a:r>
            <a:r>
              <a:rPr lang="it-IT"/>
              <a:t> of </a:t>
            </a:r>
            <a:r>
              <a:rPr lang="it-IT" err="1"/>
              <a:t>being</a:t>
            </a:r>
            <a:r>
              <a:rPr lang="it-IT"/>
              <a:t> in a </a:t>
            </a:r>
            <a:r>
              <a:rPr lang="it-IT" err="1"/>
              <a:t>given</a:t>
            </a:r>
            <a:r>
              <a:rPr lang="it-IT"/>
              <a:t> </a:t>
            </a:r>
            <a:r>
              <a:rPr lang="it-IT" err="1"/>
              <a:t>category</a:t>
            </a:r>
            <a:r>
              <a:rPr lang="it-IT"/>
              <a:t> </a:t>
            </a:r>
            <a:r>
              <a:rPr lang="it-IT" b="1"/>
              <a:t>relative to the </a:t>
            </a:r>
            <a:r>
              <a:rPr lang="it-IT" b="1" err="1"/>
              <a:t>omitted</a:t>
            </a:r>
            <a:r>
              <a:rPr lang="it-IT" b="1"/>
              <a:t> baseline</a:t>
            </a:r>
            <a:r>
              <a:rPr lang="it-IT"/>
              <a:t> — and </a:t>
            </a:r>
            <a:r>
              <a:rPr lang="it-IT" err="1"/>
              <a:t>that</a:t>
            </a:r>
            <a:r>
              <a:rPr lang="it-IT"/>
              <a:t> the model </a:t>
            </a:r>
            <a:r>
              <a:rPr lang="it-IT" err="1"/>
              <a:t>matrix</a:t>
            </a:r>
            <a:r>
              <a:rPr lang="it-IT"/>
              <a:t> </a:t>
            </a:r>
            <a:r>
              <a:rPr lang="it-IT" err="1"/>
              <a:t>does</a:t>
            </a:r>
            <a:r>
              <a:rPr lang="it-IT"/>
              <a:t> </a:t>
            </a:r>
            <a:r>
              <a:rPr lang="it-IT" err="1"/>
              <a:t>not</a:t>
            </a:r>
            <a:r>
              <a:rPr lang="it-IT"/>
              <a:t> </a:t>
            </a:r>
            <a:r>
              <a:rPr lang="it-IT" err="1"/>
              <a:t>suffer</a:t>
            </a:r>
            <a:r>
              <a:rPr lang="it-IT"/>
              <a:t> from </a:t>
            </a:r>
            <a:r>
              <a:rPr lang="it-IT" err="1"/>
              <a:t>collinearity</a:t>
            </a:r>
            <a:r>
              <a:rPr lang="it-IT"/>
              <a:t> </a:t>
            </a:r>
            <a:r>
              <a:rPr lang="it-IT" err="1"/>
              <a:t>issues</a:t>
            </a:r>
            <a:r>
              <a:rPr lang="it-IT"/>
              <a:t>.</a:t>
            </a:r>
          </a:p>
          <a:p>
            <a:pPr marL="0" indent="0">
              <a:buNone/>
            </a:pPr>
            <a:endParaRPr lang="it-IT"/>
          </a:p>
        </p:txBody>
      </p:sp>
      <p:sp>
        <p:nvSpPr>
          <p:cNvPr id="5" name="Segnaposto numero diapositiva 4">
            <a:extLst>
              <a:ext uri="{FF2B5EF4-FFF2-40B4-BE49-F238E27FC236}">
                <a16:creationId xmlns:a16="http://schemas.microsoft.com/office/drawing/2014/main" id="{1CD412A1-90FC-AA84-7111-C41F404C2B34}"/>
              </a:ext>
            </a:extLst>
          </p:cNvPr>
          <p:cNvSpPr>
            <a:spLocks noGrp="1"/>
          </p:cNvSpPr>
          <p:nvPr>
            <p:ph type="sldNum" sz="quarter" idx="4"/>
          </p:nvPr>
        </p:nvSpPr>
        <p:spPr>
          <a:xfrm>
            <a:off x="11413939" y="6229928"/>
            <a:ext cx="683339" cy="365125"/>
          </a:xfrm>
        </p:spPr>
        <p:txBody>
          <a:bodyPr/>
          <a:lstStyle/>
          <a:p>
            <a:fld id="{250650D2-30E5-7247-A12B-70384019356E}" type="slidenum">
              <a:rPr lang="en-IT" smtClean="0"/>
              <a:t>65</a:t>
            </a:fld>
            <a:endParaRPr lang="en-IT"/>
          </a:p>
        </p:txBody>
      </p:sp>
    </p:spTree>
    <p:extLst>
      <p:ext uri="{BB962C8B-B14F-4D97-AF65-F5344CB8AC3E}">
        <p14:creationId xmlns:p14="http://schemas.microsoft.com/office/powerpoint/2010/main" val="1636349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24CAB1-0EDE-BFB1-8844-3531C34D72F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3"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Isosceles Triangle 2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Isosceles Triangle 2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13" name="Rectangle 12">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4" name="Group 13">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30" name="Straight Connector 29">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4" name="Isosceles Triangle 3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6" name="Isosceles Triangle 3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10" name="Title 9">
            <a:extLst>
              <a:ext uri="{FF2B5EF4-FFF2-40B4-BE49-F238E27FC236}">
                <a16:creationId xmlns:a16="http://schemas.microsoft.com/office/drawing/2014/main" id="{2797718B-F33C-71FA-2923-E7549A0AD61B}"/>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a:t>6</a:t>
            </a:r>
            <a:r>
              <a:rPr lang="en-US" sz="5400" noProof="0"/>
              <a:t>. Modeling</a:t>
            </a:r>
            <a:br>
              <a:rPr lang="en-US" sz="5400" noProof="0"/>
            </a:br>
            <a:endParaRPr lang="en-US" sz="5400" noProof="0"/>
          </a:p>
        </p:txBody>
      </p:sp>
      <p:sp>
        <p:nvSpPr>
          <p:cNvPr id="26" name="Freeform: Shape 3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 name="Slide Number Placeholder 1">
            <a:extLst>
              <a:ext uri="{FF2B5EF4-FFF2-40B4-BE49-F238E27FC236}">
                <a16:creationId xmlns:a16="http://schemas.microsoft.com/office/drawing/2014/main" id="{0F5E564D-E1C8-5CF2-DF92-A66D09CA605D}"/>
              </a:ext>
            </a:extLst>
          </p:cNvPr>
          <p:cNvSpPr>
            <a:spLocks noGrp="1"/>
          </p:cNvSpPr>
          <p:nvPr>
            <p:ph type="sldNum" sz="quarter" idx="4294967295"/>
          </p:nvPr>
        </p:nvSpPr>
        <p:spPr>
          <a:xfrm>
            <a:off x="8590663" y="6041362"/>
            <a:ext cx="683339" cy="365125"/>
          </a:xfrm>
        </p:spPr>
        <p:txBody>
          <a:bodyPr vert="horz" lIns="91440" tIns="45720" rIns="91440" bIns="45720" rtlCol="0" anchor="ctr">
            <a:normAutofit/>
          </a:bodyPr>
          <a:lstStyle/>
          <a:p>
            <a:pPr>
              <a:spcAft>
                <a:spcPts val="600"/>
              </a:spcAft>
            </a:pPr>
            <a:fld id="{250650D2-30E5-7247-A12B-70384019356E}" type="slidenum">
              <a:rPr lang="en-US" kern="1200" noProof="0">
                <a:solidFill>
                  <a:srgbClr val="FFFFFF"/>
                </a:solidFill>
                <a:latin typeface="+mn-lt"/>
                <a:ea typeface="+mn-ea"/>
                <a:cs typeface="+mn-cs"/>
              </a:rPr>
              <a:pPr>
                <a:spcAft>
                  <a:spcPts val="600"/>
                </a:spcAft>
              </a:pPr>
              <a:t>66</a:t>
            </a:fld>
            <a:endParaRPr lang="en-US" kern="1200" noProof="0">
              <a:solidFill>
                <a:srgbClr val="FFFFFF"/>
              </a:solidFill>
              <a:latin typeface="+mn-lt"/>
              <a:ea typeface="+mn-ea"/>
              <a:cs typeface="+mn-cs"/>
            </a:endParaRPr>
          </a:p>
        </p:txBody>
      </p:sp>
      <p:sp>
        <p:nvSpPr>
          <p:cNvPr id="4" name="TextBox 3">
            <a:extLst>
              <a:ext uri="{FF2B5EF4-FFF2-40B4-BE49-F238E27FC236}">
                <a16:creationId xmlns:a16="http://schemas.microsoft.com/office/drawing/2014/main" id="{3D1689D4-66BA-F761-E0CA-04D31EEED298}"/>
              </a:ext>
            </a:extLst>
          </p:cNvPr>
          <p:cNvSpPr txBox="1"/>
          <p:nvPr/>
        </p:nvSpPr>
        <p:spPr>
          <a:xfrm>
            <a:off x="11669486" y="2786743"/>
            <a:ext cx="184731" cy="369332"/>
          </a:xfrm>
          <a:prstGeom prst="rect">
            <a:avLst/>
          </a:prstGeom>
          <a:noFill/>
        </p:spPr>
        <p:txBody>
          <a:bodyPr wrap="none" rtlCol="0">
            <a:spAutoFit/>
          </a:bodyPr>
          <a:lstStyle/>
          <a:p>
            <a:endParaRPr lang="en-US" noProof="0"/>
          </a:p>
        </p:txBody>
      </p:sp>
    </p:spTree>
    <p:extLst>
      <p:ext uri="{BB962C8B-B14F-4D97-AF65-F5344CB8AC3E}">
        <p14:creationId xmlns:p14="http://schemas.microsoft.com/office/powerpoint/2010/main" val="56456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15BB19-D005-DF4A-5B19-58052D8753AC}"/>
              </a:ext>
            </a:extLst>
          </p:cNvPr>
          <p:cNvSpPr>
            <a:spLocks noGrp="1"/>
          </p:cNvSpPr>
          <p:nvPr>
            <p:ph type="title"/>
          </p:nvPr>
        </p:nvSpPr>
        <p:spPr>
          <a:xfrm>
            <a:off x="677334" y="609600"/>
            <a:ext cx="8596668" cy="831925"/>
          </a:xfrm>
        </p:spPr>
        <p:txBody>
          <a:bodyPr/>
          <a:lstStyle/>
          <a:p>
            <a:r>
              <a:rPr lang="en-US" noProof="0">
                <a:solidFill>
                  <a:srgbClr val="EAA748"/>
                </a:solidFill>
              </a:rPr>
              <a:t>Models used</a:t>
            </a:r>
          </a:p>
        </p:txBody>
      </p:sp>
      <p:sp>
        <p:nvSpPr>
          <p:cNvPr id="3" name="Segnaposto contenuto 2">
            <a:extLst>
              <a:ext uri="{FF2B5EF4-FFF2-40B4-BE49-F238E27FC236}">
                <a16:creationId xmlns:a16="http://schemas.microsoft.com/office/drawing/2014/main" id="{6C410342-1A16-EF0B-6082-21EAECF8C4C2}"/>
              </a:ext>
            </a:extLst>
          </p:cNvPr>
          <p:cNvSpPr>
            <a:spLocks noGrp="1"/>
          </p:cNvSpPr>
          <p:nvPr>
            <p:ph idx="1"/>
          </p:nvPr>
        </p:nvSpPr>
        <p:spPr>
          <a:xfrm>
            <a:off x="677334" y="1925619"/>
            <a:ext cx="8596668" cy="4115743"/>
          </a:xfrm>
        </p:spPr>
        <p:txBody>
          <a:bodyPr>
            <a:normAutofit/>
          </a:bodyPr>
          <a:lstStyle/>
          <a:p>
            <a:pPr marL="0" indent="0">
              <a:buNone/>
            </a:pPr>
            <a:r>
              <a:rPr lang="it-IT"/>
              <a:t>In </a:t>
            </a:r>
            <a:r>
              <a:rPr lang="it-IT" err="1"/>
              <a:t>this</a:t>
            </a:r>
            <a:r>
              <a:rPr lang="it-IT"/>
              <a:t> project, </a:t>
            </a:r>
            <a:r>
              <a:rPr lang="it-IT" err="1"/>
              <a:t>we</a:t>
            </a:r>
            <a:r>
              <a:rPr lang="it-IT"/>
              <a:t> </a:t>
            </a:r>
            <a:r>
              <a:rPr lang="it-IT" err="1"/>
              <a:t>implement</a:t>
            </a:r>
            <a:r>
              <a:rPr lang="it-IT"/>
              <a:t> a range of </a:t>
            </a:r>
            <a:r>
              <a:rPr lang="it-IT" err="1"/>
              <a:t>predictive</a:t>
            </a:r>
            <a:r>
              <a:rPr lang="it-IT"/>
              <a:t> models to </a:t>
            </a:r>
            <a:r>
              <a:rPr lang="it-IT" err="1"/>
              <a:t>capture</a:t>
            </a:r>
            <a:r>
              <a:rPr lang="it-IT"/>
              <a:t> </a:t>
            </a:r>
            <a:r>
              <a:rPr lang="it-IT" err="1"/>
              <a:t>both</a:t>
            </a:r>
            <a:r>
              <a:rPr lang="it-IT"/>
              <a:t> linear and non-linear </a:t>
            </a:r>
            <a:r>
              <a:rPr lang="it-IT" err="1"/>
              <a:t>relationships</a:t>
            </a:r>
            <a:r>
              <a:rPr lang="it-IT"/>
              <a:t> in the data. Tree-</a:t>
            </a:r>
            <a:r>
              <a:rPr lang="it-IT" err="1"/>
              <a:t>based</a:t>
            </a:r>
            <a:r>
              <a:rPr lang="it-IT"/>
              <a:t> </a:t>
            </a:r>
            <a:r>
              <a:rPr lang="it-IT" err="1"/>
              <a:t>methods</a:t>
            </a:r>
            <a:r>
              <a:rPr lang="it-IT"/>
              <a:t> </a:t>
            </a:r>
            <a:r>
              <a:rPr lang="it-IT" err="1"/>
              <a:t>such</a:t>
            </a:r>
            <a:r>
              <a:rPr lang="it-IT"/>
              <a:t> </a:t>
            </a:r>
            <a:r>
              <a:rPr lang="it-IT" err="1"/>
              <a:t>as</a:t>
            </a:r>
            <a:r>
              <a:rPr lang="it-IT"/>
              <a:t> Random </a:t>
            </a:r>
            <a:r>
              <a:rPr lang="it-IT" err="1"/>
              <a:t>Forest</a:t>
            </a:r>
            <a:r>
              <a:rPr lang="it-IT"/>
              <a:t> and </a:t>
            </a:r>
            <a:r>
              <a:rPr lang="it-IT" err="1"/>
              <a:t>Gradient</a:t>
            </a:r>
            <a:r>
              <a:rPr lang="it-IT"/>
              <a:t> </a:t>
            </a:r>
            <a:r>
              <a:rPr lang="it-IT" err="1"/>
              <a:t>Boosting</a:t>
            </a:r>
            <a:r>
              <a:rPr lang="it-IT"/>
              <a:t> are </a:t>
            </a:r>
            <a:r>
              <a:rPr lang="it-IT" err="1"/>
              <a:t>applied</a:t>
            </a:r>
            <a:r>
              <a:rPr lang="it-IT"/>
              <a:t> </a:t>
            </a:r>
            <a:r>
              <a:rPr lang="it-IT" err="1"/>
              <a:t>directly</a:t>
            </a:r>
            <a:r>
              <a:rPr lang="it-IT"/>
              <a:t> after the </a:t>
            </a:r>
            <a:r>
              <a:rPr lang="it-IT" err="1"/>
              <a:t>basic</a:t>
            </a:r>
            <a:r>
              <a:rPr lang="it-IT"/>
              <a:t> </a:t>
            </a:r>
            <a:r>
              <a:rPr lang="it-IT" err="1"/>
              <a:t>preprocessing</a:t>
            </a:r>
            <a:r>
              <a:rPr lang="it-IT"/>
              <a:t> pipeline, </a:t>
            </a:r>
            <a:r>
              <a:rPr lang="it-IT" err="1"/>
              <a:t>as</a:t>
            </a:r>
            <a:r>
              <a:rPr lang="it-IT"/>
              <a:t> </a:t>
            </a:r>
            <a:r>
              <a:rPr lang="it-IT" err="1"/>
              <a:t>these</a:t>
            </a:r>
            <a:r>
              <a:rPr lang="it-IT"/>
              <a:t> </a:t>
            </a:r>
            <a:r>
              <a:rPr lang="it-IT" err="1"/>
              <a:t>algorithms</a:t>
            </a:r>
            <a:r>
              <a:rPr lang="it-IT"/>
              <a:t> can </a:t>
            </a:r>
            <a:r>
              <a:rPr lang="it-IT" err="1"/>
              <a:t>inherently</a:t>
            </a:r>
            <a:r>
              <a:rPr lang="it-IT"/>
              <a:t> </a:t>
            </a:r>
            <a:r>
              <a:rPr lang="it-IT" err="1"/>
              <a:t>manage</a:t>
            </a:r>
            <a:r>
              <a:rPr lang="it-IT"/>
              <a:t> </a:t>
            </a:r>
            <a:r>
              <a:rPr lang="it-IT" err="1"/>
              <a:t>categorical</a:t>
            </a:r>
            <a:r>
              <a:rPr lang="it-IT"/>
              <a:t> </a:t>
            </a:r>
            <a:r>
              <a:rPr lang="it-IT" err="1"/>
              <a:t>variables</a:t>
            </a:r>
            <a:r>
              <a:rPr lang="it-IT"/>
              <a:t>. In </a:t>
            </a:r>
            <a:r>
              <a:rPr lang="it-IT" err="1"/>
              <a:t>contrast</a:t>
            </a:r>
            <a:r>
              <a:rPr lang="it-IT"/>
              <a:t>, linear and </a:t>
            </a:r>
            <a:r>
              <a:rPr lang="it-IT" err="1"/>
              <a:t>polynomial</a:t>
            </a:r>
            <a:r>
              <a:rPr lang="it-IT"/>
              <a:t> </a:t>
            </a:r>
            <a:r>
              <a:rPr lang="it-IT" err="1"/>
              <a:t>regression</a:t>
            </a:r>
            <a:r>
              <a:rPr lang="it-IT"/>
              <a:t> models </a:t>
            </a:r>
            <a:r>
              <a:rPr lang="it-IT" err="1"/>
              <a:t>rely</a:t>
            </a:r>
            <a:r>
              <a:rPr lang="it-IT"/>
              <a:t> on an </a:t>
            </a:r>
            <a:r>
              <a:rPr lang="it-IT" err="1"/>
              <a:t>extended</a:t>
            </a:r>
            <a:r>
              <a:rPr lang="it-IT"/>
              <a:t> </a:t>
            </a:r>
            <a:r>
              <a:rPr lang="it-IT" err="1"/>
              <a:t>preprocessing</a:t>
            </a:r>
            <a:r>
              <a:rPr lang="it-IT"/>
              <a:t> workflow </a:t>
            </a:r>
            <a:r>
              <a:rPr lang="it-IT" err="1"/>
              <a:t>that</a:t>
            </a:r>
            <a:r>
              <a:rPr lang="it-IT"/>
              <a:t> </a:t>
            </a:r>
            <a:r>
              <a:rPr lang="it-IT" err="1"/>
              <a:t>includes</a:t>
            </a:r>
            <a:r>
              <a:rPr lang="it-IT"/>
              <a:t> </a:t>
            </a:r>
            <a:r>
              <a:rPr lang="it-IT" err="1"/>
              <a:t>numerical</a:t>
            </a:r>
            <a:r>
              <a:rPr lang="it-IT"/>
              <a:t> </a:t>
            </a:r>
            <a:r>
              <a:rPr lang="it-IT" err="1"/>
              <a:t>encoding</a:t>
            </a:r>
            <a:r>
              <a:rPr lang="it-IT"/>
              <a:t> and feature </a:t>
            </a:r>
            <a:r>
              <a:rPr lang="it-IT" err="1"/>
              <a:t>normalization</a:t>
            </a:r>
            <a:r>
              <a:rPr lang="it-IT"/>
              <a:t>. The </a:t>
            </a:r>
            <a:r>
              <a:rPr lang="it-IT" err="1"/>
              <a:t>same</a:t>
            </a:r>
            <a:r>
              <a:rPr lang="it-IT"/>
              <a:t> </a:t>
            </a:r>
            <a:r>
              <a:rPr lang="it-IT" err="1"/>
              <a:t>preprocessed</a:t>
            </a:r>
            <a:r>
              <a:rPr lang="it-IT"/>
              <a:t> data </a:t>
            </a:r>
            <a:r>
              <a:rPr lang="it-IT" err="1"/>
              <a:t>is</a:t>
            </a:r>
            <a:r>
              <a:rPr lang="it-IT"/>
              <a:t> </a:t>
            </a:r>
            <a:r>
              <a:rPr lang="it-IT" err="1"/>
              <a:t>also</a:t>
            </a:r>
            <a:r>
              <a:rPr lang="it-IT"/>
              <a:t> </a:t>
            </a:r>
            <a:r>
              <a:rPr lang="it-IT" err="1"/>
              <a:t>used</a:t>
            </a:r>
            <a:r>
              <a:rPr lang="it-IT"/>
              <a:t> to </a:t>
            </a:r>
            <a:r>
              <a:rPr lang="it-IT" err="1"/>
              <a:t>train</a:t>
            </a:r>
            <a:r>
              <a:rPr lang="it-IT"/>
              <a:t> a </a:t>
            </a:r>
            <a:r>
              <a:rPr lang="it-IT" err="1"/>
              <a:t>Multilayer</a:t>
            </a:r>
            <a:r>
              <a:rPr lang="it-IT"/>
              <a:t> </a:t>
            </a:r>
            <a:r>
              <a:rPr lang="it-IT" err="1"/>
              <a:t>Perceptron</a:t>
            </a:r>
            <a:r>
              <a:rPr lang="it-IT"/>
              <a:t>, </a:t>
            </a:r>
            <a:r>
              <a:rPr lang="it-IT" err="1"/>
              <a:t>ensuring</a:t>
            </a:r>
            <a:r>
              <a:rPr lang="it-IT"/>
              <a:t> </a:t>
            </a:r>
            <a:r>
              <a:rPr lang="it-IT" err="1"/>
              <a:t>that</a:t>
            </a:r>
            <a:r>
              <a:rPr lang="it-IT"/>
              <a:t> </a:t>
            </a:r>
            <a:r>
              <a:rPr lang="it-IT" err="1"/>
              <a:t>all</a:t>
            </a:r>
            <a:r>
              <a:rPr lang="it-IT"/>
              <a:t> </a:t>
            </a:r>
            <a:r>
              <a:rPr lang="it-IT" err="1"/>
              <a:t>algorithms</a:t>
            </a:r>
            <a:r>
              <a:rPr lang="it-IT"/>
              <a:t> </a:t>
            </a:r>
            <a:r>
              <a:rPr lang="it-IT" err="1"/>
              <a:t>requiring</a:t>
            </a:r>
            <a:r>
              <a:rPr lang="it-IT"/>
              <a:t> </a:t>
            </a:r>
            <a:r>
              <a:rPr lang="it-IT" err="1"/>
              <a:t>numerical</a:t>
            </a:r>
            <a:r>
              <a:rPr lang="it-IT"/>
              <a:t> input operate on a </a:t>
            </a:r>
            <a:r>
              <a:rPr lang="it-IT" err="1"/>
              <a:t>consistent</a:t>
            </a:r>
            <a:r>
              <a:rPr lang="it-IT"/>
              <a:t> and </a:t>
            </a:r>
            <a:r>
              <a:rPr lang="it-IT" err="1"/>
              <a:t>properly</a:t>
            </a:r>
            <a:r>
              <a:rPr lang="it-IT"/>
              <a:t> </a:t>
            </a:r>
            <a:r>
              <a:rPr lang="it-IT" err="1"/>
              <a:t>scaled</a:t>
            </a:r>
            <a:r>
              <a:rPr lang="it-IT"/>
              <a:t> feature set.</a:t>
            </a:r>
          </a:p>
        </p:txBody>
      </p:sp>
      <p:sp>
        <p:nvSpPr>
          <p:cNvPr id="4" name="Segnaposto numero diapositiva 3">
            <a:extLst>
              <a:ext uri="{FF2B5EF4-FFF2-40B4-BE49-F238E27FC236}">
                <a16:creationId xmlns:a16="http://schemas.microsoft.com/office/drawing/2014/main" id="{5F3F4D34-3AD4-53AD-9ED6-B0AE8D057498}"/>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67</a:t>
            </a:fld>
            <a:endParaRPr lang="en-US" noProof="0"/>
          </a:p>
        </p:txBody>
      </p:sp>
    </p:spTree>
    <p:extLst>
      <p:ext uri="{BB962C8B-B14F-4D97-AF65-F5344CB8AC3E}">
        <p14:creationId xmlns:p14="http://schemas.microsoft.com/office/powerpoint/2010/main" val="4046358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8CC91B-A93C-5139-5771-C2568B36964D}"/>
              </a:ext>
            </a:extLst>
          </p:cNvPr>
          <p:cNvSpPr>
            <a:spLocks noGrp="1"/>
          </p:cNvSpPr>
          <p:nvPr>
            <p:ph type="title"/>
          </p:nvPr>
        </p:nvSpPr>
        <p:spPr>
          <a:xfrm>
            <a:off x="677334" y="609600"/>
            <a:ext cx="8596668" cy="682777"/>
          </a:xfrm>
        </p:spPr>
        <p:txBody>
          <a:bodyPr/>
          <a:lstStyle/>
          <a:p>
            <a:r>
              <a:rPr lang="en-US" noProof="0">
                <a:solidFill>
                  <a:srgbClr val="EAA748"/>
                </a:solidFill>
              </a:rPr>
              <a:t>Regressions</a:t>
            </a:r>
            <a:endParaRPr lang="en-US" noProof="0"/>
          </a:p>
        </p:txBody>
      </p:sp>
      <p:sp>
        <p:nvSpPr>
          <p:cNvPr id="3" name="Segnaposto contenuto 2">
            <a:extLst>
              <a:ext uri="{FF2B5EF4-FFF2-40B4-BE49-F238E27FC236}">
                <a16:creationId xmlns:a16="http://schemas.microsoft.com/office/drawing/2014/main" id="{6A8313AF-4D8D-77C3-878B-C86BFDC87633}"/>
              </a:ext>
            </a:extLst>
          </p:cNvPr>
          <p:cNvSpPr>
            <a:spLocks noGrp="1"/>
          </p:cNvSpPr>
          <p:nvPr>
            <p:ph idx="1"/>
          </p:nvPr>
        </p:nvSpPr>
        <p:spPr>
          <a:xfrm>
            <a:off x="677334" y="1292377"/>
            <a:ext cx="8800153" cy="5387009"/>
          </a:xfrm>
        </p:spPr>
        <p:txBody>
          <a:bodyPr>
            <a:normAutofit/>
          </a:bodyPr>
          <a:lstStyle/>
          <a:p>
            <a:pPr marL="0" indent="0">
              <a:buNone/>
            </a:pPr>
            <a:r>
              <a:rPr lang="en-US" sz="1600" noProof="0"/>
              <a:t>For both regression models, we applied an 80–20 table partitioning strategy, resulting in 11,706 rows for training and 2,927 rows for testing. Before model fitting, we created two parallel preprocessing pipelines: one applying z-score standardization to all numerical predictors, and one leaving the original, unscaled values. Standardization does not change the underlying structure of the data but places all predictors on a comparable scale, allowing regression coefficients to be directly interpreted in relative terms.</a:t>
            </a:r>
            <a:br>
              <a:rPr lang="en-US" sz="1600" noProof="0"/>
            </a:br>
            <a:r>
              <a:rPr lang="en-US" sz="1600" noProof="0"/>
              <a:t>In contrast, the non-standardized models retain coefficients in their original units, making them useful for interpreting the absolute effect of each feature on the target variable. Using both approaches therefore provides a more comprehensive interpretability framework.</a:t>
            </a:r>
          </a:p>
          <a:p>
            <a:pPr marL="0" indent="0">
              <a:buNone/>
            </a:pPr>
            <a:r>
              <a:rPr lang="en-US" sz="1600" noProof="0"/>
              <a:t>To prevent </a:t>
            </a:r>
            <a:r>
              <a:rPr lang="en-US" sz="1600" b="1" noProof="0"/>
              <a:t>data leakage</a:t>
            </a:r>
            <a:r>
              <a:rPr lang="en-US" sz="1600" noProof="0"/>
              <a:t>, missing values were imputed exclusively on the training data. The imputation model, based on the median of each numerical feature, was learned on the training split and then applied unchanged to the test split. This ensures that no information from the test set influences the model during preprocessing, keeping the test data completely untouched.</a:t>
            </a:r>
          </a:p>
          <a:p>
            <a:pPr marL="0" indent="0">
              <a:buNone/>
            </a:pPr>
            <a:r>
              <a:rPr lang="en-US" sz="1600" noProof="0"/>
              <a:t>The workflow for both regression models is organized into two parallel branches. The first branch trains the model and evaluates its performance on the training set, while the second branch applies the trained model to the test set. This structure allows for a direct comparison between training and test performance, enabling us to detect and assess potential overfitting.</a:t>
            </a:r>
          </a:p>
          <a:p>
            <a:pPr marL="0" indent="0">
              <a:buNone/>
            </a:pPr>
            <a:endParaRPr lang="en-US" noProof="0"/>
          </a:p>
        </p:txBody>
      </p:sp>
      <p:sp>
        <p:nvSpPr>
          <p:cNvPr id="4" name="Segnaposto numero diapositiva 3">
            <a:extLst>
              <a:ext uri="{FF2B5EF4-FFF2-40B4-BE49-F238E27FC236}">
                <a16:creationId xmlns:a16="http://schemas.microsoft.com/office/drawing/2014/main" id="{3E643170-D35B-DED5-A005-9D92FB773751}"/>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68</a:t>
            </a:fld>
            <a:endParaRPr lang="en-US" noProof="0"/>
          </a:p>
        </p:txBody>
      </p:sp>
    </p:spTree>
    <p:extLst>
      <p:ext uri="{BB962C8B-B14F-4D97-AF65-F5344CB8AC3E}">
        <p14:creationId xmlns:p14="http://schemas.microsoft.com/office/powerpoint/2010/main" val="3681888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0DAA11-DF5D-964A-8848-6042903462A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E1E198-9BDE-5ACC-913B-D4486014B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Isosceles Triangle 10">
            <a:extLst>
              <a:ext uri="{FF2B5EF4-FFF2-40B4-BE49-F238E27FC236}">
                <a16:creationId xmlns:a16="http://schemas.microsoft.com/office/drawing/2014/main" id="{41D118BC-F332-4B0F-35F8-3A531C812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70620556-E495-6AD1-01CE-51E1951211FC}"/>
              </a:ext>
            </a:extLst>
          </p:cNvPr>
          <p:cNvSpPr>
            <a:spLocks noGrp="1"/>
          </p:cNvSpPr>
          <p:nvPr>
            <p:ph type="sldNum" sz="quarter" idx="4294967295"/>
          </p:nvPr>
        </p:nvSpPr>
        <p:spPr>
          <a:xfrm>
            <a:off x="8590663" y="6041362"/>
            <a:ext cx="683339" cy="365125"/>
          </a:xfrm>
        </p:spPr>
        <p:txBody>
          <a:bodyPr>
            <a:normAutofit/>
          </a:bodyPr>
          <a:lstStyle/>
          <a:p>
            <a:pPr>
              <a:spcAft>
                <a:spcPts val="600"/>
              </a:spcAft>
            </a:pPr>
            <a:fld id="{250650D2-30E5-7247-A12B-70384019356E}" type="slidenum">
              <a:rPr lang="en-US" noProof="0" smtClean="0"/>
              <a:pPr>
                <a:spcAft>
                  <a:spcPts val="600"/>
                </a:spcAft>
              </a:pPr>
              <a:t>69</a:t>
            </a:fld>
            <a:endParaRPr lang="en-US" noProof="0"/>
          </a:p>
        </p:txBody>
      </p:sp>
      <p:sp>
        <p:nvSpPr>
          <p:cNvPr id="13" name="Isosceles Triangle 12">
            <a:extLst>
              <a:ext uri="{FF2B5EF4-FFF2-40B4-BE49-F238E27FC236}">
                <a16:creationId xmlns:a16="http://schemas.microsoft.com/office/drawing/2014/main" id="{5D88E468-7A93-5A45-12A7-C0BCADE64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 name="CasellaDiTesto 6">
            <a:extLst>
              <a:ext uri="{FF2B5EF4-FFF2-40B4-BE49-F238E27FC236}">
                <a16:creationId xmlns:a16="http://schemas.microsoft.com/office/drawing/2014/main" id="{63900CAD-BDBD-D041-08EC-988A8EF82843}"/>
              </a:ext>
            </a:extLst>
          </p:cNvPr>
          <p:cNvSpPr txBox="1"/>
          <p:nvPr/>
        </p:nvSpPr>
        <p:spPr>
          <a:xfrm>
            <a:off x="713575" y="1616362"/>
            <a:ext cx="2492204" cy="2185214"/>
          </a:xfrm>
          <a:prstGeom prst="rect">
            <a:avLst/>
          </a:prstGeom>
          <a:noFill/>
        </p:spPr>
        <p:txBody>
          <a:bodyPr wrap="square">
            <a:spAutoFit/>
          </a:bodyPr>
          <a:lstStyle/>
          <a:p>
            <a:pPr>
              <a:buNone/>
            </a:pPr>
            <a:r>
              <a:rPr lang="en-US" sz="1700" noProof="0" dirty="0">
                <a:solidFill>
                  <a:schemeClr val="tx1">
                    <a:lumMod val="75000"/>
                    <a:lumOff val="25000"/>
                  </a:schemeClr>
                </a:solidFill>
              </a:rPr>
              <a:t>In the upper branch, the normalized training data is passed to the Linear Regression Learner, which fits the regression model using the standardized features. </a:t>
            </a:r>
          </a:p>
        </p:txBody>
      </p:sp>
      <p:sp>
        <p:nvSpPr>
          <p:cNvPr id="10" name="CasellaDiTesto 9">
            <a:extLst>
              <a:ext uri="{FF2B5EF4-FFF2-40B4-BE49-F238E27FC236}">
                <a16:creationId xmlns:a16="http://schemas.microsoft.com/office/drawing/2014/main" id="{7B3E5DCE-A6EB-AE7D-3A10-D3A94FC3DCC8}"/>
              </a:ext>
            </a:extLst>
          </p:cNvPr>
          <p:cNvSpPr txBox="1"/>
          <p:nvPr/>
        </p:nvSpPr>
        <p:spPr>
          <a:xfrm>
            <a:off x="713575" y="3801576"/>
            <a:ext cx="10640225" cy="2446824"/>
          </a:xfrm>
          <a:prstGeom prst="rect">
            <a:avLst/>
          </a:prstGeom>
          <a:noFill/>
        </p:spPr>
        <p:txBody>
          <a:bodyPr wrap="square">
            <a:spAutoFit/>
          </a:bodyPr>
          <a:lstStyle/>
          <a:p>
            <a:r>
              <a:rPr lang="en-US" sz="1700" noProof="0" dirty="0">
                <a:solidFill>
                  <a:schemeClr val="tx1">
                    <a:lumMod val="75000"/>
                    <a:lumOff val="25000"/>
                  </a:schemeClr>
                </a:solidFill>
              </a:rPr>
              <a:t>The trained model is then connected to a Regression Predictor, which generates predictions on the same training set. These predictions are evaluated by the Numeric Scorer, which computes performance metrics for the training phase.</a:t>
            </a:r>
          </a:p>
          <a:p>
            <a:endParaRPr lang="en-US" sz="1700" noProof="0" dirty="0">
              <a:solidFill>
                <a:schemeClr val="tx1">
                  <a:lumMod val="75000"/>
                  <a:lumOff val="25000"/>
                </a:schemeClr>
              </a:solidFill>
            </a:endParaRPr>
          </a:p>
          <a:p>
            <a:pPr>
              <a:buNone/>
            </a:pPr>
            <a:r>
              <a:rPr lang="en-US" sz="1700" noProof="0" dirty="0">
                <a:solidFill>
                  <a:schemeClr val="tx1">
                    <a:lumMod val="75000"/>
                    <a:lumOff val="25000"/>
                  </a:schemeClr>
                </a:solidFill>
              </a:rPr>
              <a:t>In the lower branch, the normalized test data is then passed to another Regression Predictor, which uses the previously trained model to compute predictions on the hold-out test set. These predictions are evaluated using a second Numeric Scorer, providing the test-set performance metrics.</a:t>
            </a:r>
          </a:p>
          <a:p>
            <a:pPr>
              <a:buNone/>
            </a:pPr>
            <a:r>
              <a:rPr lang="en-US" sz="1700" noProof="0" dirty="0">
                <a:solidFill>
                  <a:schemeClr val="tx1">
                    <a:lumMod val="75000"/>
                    <a:lumOff val="25000"/>
                  </a:schemeClr>
                </a:solidFill>
              </a:rPr>
              <a:t>This structure guarantees a clean separation between training and testing, and a reliable evaluation of the model’s generalization ability.</a:t>
            </a:r>
          </a:p>
        </p:txBody>
      </p:sp>
      <p:pic>
        <p:nvPicPr>
          <p:cNvPr id="16" name="Segnaposto contenuto 15" descr="Immagine che contiene diagramma, linea, testo, Diagramma&#10;&#10;Il contenuto generato dall'IA potrebbe non essere corretto.">
            <a:extLst>
              <a:ext uri="{FF2B5EF4-FFF2-40B4-BE49-F238E27FC236}">
                <a16:creationId xmlns:a16="http://schemas.microsoft.com/office/drawing/2014/main" id="{2AC65678-A438-9CCF-B693-23EDF2EC4C53}"/>
              </a:ext>
            </a:extLst>
          </p:cNvPr>
          <p:cNvPicPr>
            <a:picLocks noGrp="1" noChangeAspect="1"/>
          </p:cNvPicPr>
          <p:nvPr>
            <p:ph idx="1"/>
          </p:nvPr>
        </p:nvPicPr>
        <p:blipFill>
          <a:blip r:embed="rId2"/>
          <a:stretch>
            <a:fillRect/>
          </a:stretch>
        </p:blipFill>
        <p:spPr>
          <a:xfrm>
            <a:off x="3983418" y="1123434"/>
            <a:ext cx="6512203" cy="2554951"/>
          </a:xfrm>
        </p:spPr>
      </p:pic>
      <p:sp>
        <p:nvSpPr>
          <p:cNvPr id="15" name="Titolo 1">
            <a:extLst>
              <a:ext uri="{FF2B5EF4-FFF2-40B4-BE49-F238E27FC236}">
                <a16:creationId xmlns:a16="http://schemas.microsoft.com/office/drawing/2014/main" id="{141FD390-F3E3-37E5-944B-4E9A072C2E8F}"/>
              </a:ext>
            </a:extLst>
          </p:cNvPr>
          <p:cNvSpPr txBox="1">
            <a:spLocks/>
          </p:cNvSpPr>
          <p:nvPr/>
        </p:nvSpPr>
        <p:spPr>
          <a:xfrm>
            <a:off x="677334" y="609600"/>
            <a:ext cx="8596668" cy="68277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noProof="0">
                <a:solidFill>
                  <a:srgbClr val="EAA748"/>
                </a:solidFill>
              </a:rPr>
              <a:t>Linear regression</a:t>
            </a:r>
            <a:endParaRPr lang="en-US" noProof="0"/>
          </a:p>
        </p:txBody>
      </p:sp>
    </p:spTree>
    <p:extLst>
      <p:ext uri="{BB962C8B-B14F-4D97-AF65-F5344CB8AC3E}">
        <p14:creationId xmlns:p14="http://schemas.microsoft.com/office/powerpoint/2010/main" val="3528611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C84F6-BD03-31D6-F99E-09462C22A7A7}"/>
              </a:ext>
            </a:extLst>
          </p:cNvPr>
          <p:cNvSpPr>
            <a:spLocks noGrp="1"/>
          </p:cNvSpPr>
          <p:nvPr>
            <p:ph type="title"/>
          </p:nvPr>
        </p:nvSpPr>
        <p:spPr>
          <a:xfrm>
            <a:off x="614274" y="609600"/>
            <a:ext cx="8596668" cy="709061"/>
          </a:xfrm>
        </p:spPr>
        <p:txBody>
          <a:bodyPr/>
          <a:lstStyle/>
          <a:p>
            <a:r>
              <a:rPr lang="en-US" noProof="0">
                <a:solidFill>
                  <a:srgbClr val="EAA748"/>
                </a:solidFill>
              </a:rPr>
              <a:t>Overview</a:t>
            </a:r>
          </a:p>
        </p:txBody>
      </p:sp>
      <p:sp>
        <p:nvSpPr>
          <p:cNvPr id="3" name="Segnaposto contenuto 2">
            <a:extLst>
              <a:ext uri="{FF2B5EF4-FFF2-40B4-BE49-F238E27FC236}">
                <a16:creationId xmlns:a16="http://schemas.microsoft.com/office/drawing/2014/main" id="{059ADB40-39AC-D16C-2473-9816CD4890CF}"/>
              </a:ext>
            </a:extLst>
          </p:cNvPr>
          <p:cNvSpPr>
            <a:spLocks noGrp="1"/>
          </p:cNvSpPr>
          <p:nvPr>
            <p:ph idx="1"/>
          </p:nvPr>
        </p:nvSpPr>
        <p:spPr>
          <a:xfrm>
            <a:off x="652350" y="1318661"/>
            <a:ext cx="8590423" cy="5543140"/>
          </a:xfrm>
        </p:spPr>
        <p:txBody>
          <a:bodyPr vert="horz" lIns="91440" tIns="45720" rIns="91440" bIns="45720" rtlCol="0" anchor="t">
            <a:normAutofit/>
          </a:bodyPr>
          <a:lstStyle/>
          <a:p>
            <a:pPr marL="0" indent="0">
              <a:buNone/>
            </a:pPr>
            <a:r>
              <a:rPr lang="en-US" noProof="0"/>
              <a:t>Before conducting detailed data preparation and feature engineering steps, </a:t>
            </a:r>
            <a:r>
              <a:rPr lang="en-US" noProof="0">
                <a:ea typeface="+mn-lt"/>
                <a:cs typeface="+mn-lt"/>
              </a:rPr>
              <a:t>the </a:t>
            </a:r>
            <a:r>
              <a:rPr lang="en-US" b="1" noProof="0">
                <a:ea typeface="+mn-lt"/>
                <a:cs typeface="+mn-lt"/>
              </a:rPr>
              <a:t>univariate analysis</a:t>
            </a:r>
            <a:r>
              <a:rPr lang="en-US" noProof="0">
                <a:ea typeface="+mn-lt"/>
                <a:cs typeface="+mn-lt"/>
              </a:rPr>
              <a:t> provides an initial understanding of each variable in the dataset. In the context of the Stack Overflow Developer Survey, we specifically explore </a:t>
            </a:r>
            <a:endParaRPr lang="en-US" noProof="0"/>
          </a:p>
          <a:p>
            <a:pPr marL="0" indent="0">
              <a:buNone/>
            </a:pPr>
            <a:r>
              <a:rPr lang="en-US" noProof="0">
                <a:ea typeface="+mn-lt"/>
                <a:cs typeface="+mn-lt"/>
              </a:rPr>
              <a:t>We begin by examining the main variables that are theoretically expected to influence developers’ yearly compensation, based on preliminary assumptions regarding their potential relevance for salary prediction.</a:t>
            </a:r>
            <a:endParaRPr lang="en-US" noProof="0"/>
          </a:p>
          <a:p>
            <a:pPr marL="0" indent="0">
              <a:buNone/>
            </a:pPr>
            <a:r>
              <a:rPr lang="en-US" noProof="0"/>
              <a:t>In</a:t>
            </a:r>
            <a:r>
              <a:rPr lang="en-US" noProof="0">
                <a:ea typeface="+mn-lt"/>
                <a:cs typeface="+mn-lt"/>
              </a:rPr>
              <a:t> the context of the Stack Overflow Developer Survey, we also explore variables that are more closely tied to developers' professional characteristics (e.g., programming languages) which may have a direct impact on compensation. </a:t>
            </a:r>
            <a:endParaRPr lang="en-US" noProof="0">
              <a:solidFill>
                <a:srgbClr val="404040"/>
              </a:solidFill>
              <a:latin typeface="Trebuchet MS" panose="020B0603020202020204"/>
              <a:ea typeface="+mn-lt"/>
              <a:cs typeface="Segoe UI"/>
            </a:endParaRPr>
          </a:p>
          <a:p>
            <a:pPr marL="0" indent="0">
              <a:buNone/>
            </a:pPr>
            <a:r>
              <a:rPr lang="en-US" noProof="0">
                <a:solidFill>
                  <a:srgbClr val="333333"/>
                </a:solidFill>
                <a:latin typeface="Trebuchet MS"/>
                <a:ea typeface="+mn-lt"/>
                <a:cs typeface="Segoe UI"/>
              </a:rPr>
              <a:t>Finally</a:t>
            </a:r>
            <a:r>
              <a:rPr lang="en-US" noProof="0">
                <a:solidFill>
                  <a:srgbClr val="333333"/>
                </a:solidFill>
                <a:latin typeface="Trebuchet MS"/>
                <a:cs typeface="Segoe UI"/>
              </a:rPr>
              <a:t>, given the growing role of AI in software development, we include a set of </a:t>
            </a:r>
            <a:r>
              <a:rPr lang="en-US" noProof="0" err="1">
                <a:solidFill>
                  <a:srgbClr val="333333"/>
                </a:solidFill>
                <a:latin typeface="Trebuchet MS"/>
                <a:cs typeface="Segoe UI"/>
              </a:rPr>
              <a:t>behavioural</a:t>
            </a:r>
            <a:r>
              <a:rPr lang="en-US" noProof="0">
                <a:solidFill>
                  <a:srgbClr val="333333"/>
                </a:solidFill>
                <a:latin typeface="Trebuchet MS"/>
                <a:cs typeface="Segoe UI"/>
              </a:rPr>
              <a:t> variables related to AI usage and adoption to assess how they might influence or interact with compensation patterns</a:t>
            </a:r>
            <a:r>
              <a:rPr lang="en-US" sz="900" noProof="0">
                <a:solidFill>
                  <a:srgbClr val="333333"/>
                </a:solidFill>
                <a:latin typeface="Segoe UI"/>
                <a:cs typeface="Segoe UI"/>
              </a:rPr>
              <a:t>.</a:t>
            </a:r>
            <a:endParaRPr lang="en-US" noProof="0">
              <a:solidFill>
                <a:srgbClr val="404040"/>
              </a:solidFill>
              <a:latin typeface="Trebuchet MS" panose="020B0603020202020204"/>
              <a:cs typeface="Segoe UI"/>
            </a:endParaRPr>
          </a:p>
        </p:txBody>
      </p:sp>
      <p:sp>
        <p:nvSpPr>
          <p:cNvPr id="4" name="Segnaposto numero diapositiva 3">
            <a:extLst>
              <a:ext uri="{FF2B5EF4-FFF2-40B4-BE49-F238E27FC236}">
                <a16:creationId xmlns:a16="http://schemas.microsoft.com/office/drawing/2014/main" id="{2DA51CD4-23C9-CF21-008A-62C9AA3E8103}"/>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7</a:t>
            </a:fld>
            <a:endParaRPr lang="en-US" noProof="0"/>
          </a:p>
        </p:txBody>
      </p:sp>
    </p:spTree>
    <p:extLst>
      <p:ext uri="{BB962C8B-B14F-4D97-AF65-F5344CB8AC3E}">
        <p14:creationId xmlns:p14="http://schemas.microsoft.com/office/powerpoint/2010/main" val="641292849"/>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564718-5690-F0D3-1F01-27AB3331043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C1FC14-95D6-01E4-B298-89B9DAF16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Isosceles Triangle 10">
            <a:extLst>
              <a:ext uri="{FF2B5EF4-FFF2-40B4-BE49-F238E27FC236}">
                <a16:creationId xmlns:a16="http://schemas.microsoft.com/office/drawing/2014/main" id="{DAD438D7-B55A-BFBA-B708-98FB49CAA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D3DEB6AB-12B0-E96B-4A5D-F5975C43CFAC}"/>
              </a:ext>
            </a:extLst>
          </p:cNvPr>
          <p:cNvSpPr>
            <a:spLocks noGrp="1"/>
          </p:cNvSpPr>
          <p:nvPr>
            <p:ph type="sldNum" sz="quarter" idx="4294967295"/>
          </p:nvPr>
        </p:nvSpPr>
        <p:spPr>
          <a:xfrm>
            <a:off x="10768432" y="6400375"/>
            <a:ext cx="683339" cy="365125"/>
          </a:xfrm>
        </p:spPr>
        <p:txBody>
          <a:bodyPr>
            <a:normAutofit/>
          </a:bodyPr>
          <a:lstStyle/>
          <a:p>
            <a:pPr>
              <a:spcAft>
                <a:spcPts val="600"/>
              </a:spcAft>
            </a:pPr>
            <a:fld id="{250650D2-30E5-7247-A12B-70384019356E}" type="slidenum">
              <a:rPr lang="en-US" noProof="0" smtClean="0"/>
              <a:pPr>
                <a:spcAft>
                  <a:spcPts val="600"/>
                </a:spcAft>
              </a:pPr>
              <a:t>70</a:t>
            </a:fld>
            <a:endParaRPr lang="en-US" noProof="0"/>
          </a:p>
        </p:txBody>
      </p:sp>
      <p:sp>
        <p:nvSpPr>
          <p:cNvPr id="13" name="Isosceles Triangle 12">
            <a:extLst>
              <a:ext uri="{FF2B5EF4-FFF2-40B4-BE49-F238E27FC236}">
                <a16:creationId xmlns:a16="http://schemas.microsoft.com/office/drawing/2014/main" id="{E30B8373-2D3D-EDAE-A895-3B9E4BF19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CasellaDiTesto 24">
            <a:extLst>
              <a:ext uri="{FF2B5EF4-FFF2-40B4-BE49-F238E27FC236}">
                <a16:creationId xmlns:a16="http://schemas.microsoft.com/office/drawing/2014/main" id="{9809E69F-FBA7-7269-FF70-56726CF02E2C}"/>
              </a:ext>
            </a:extLst>
          </p:cNvPr>
          <p:cNvSpPr txBox="1"/>
          <p:nvPr/>
        </p:nvSpPr>
        <p:spPr>
          <a:xfrm>
            <a:off x="677335" y="1257193"/>
            <a:ext cx="11199108" cy="2446824"/>
          </a:xfrm>
          <a:prstGeom prst="rect">
            <a:avLst/>
          </a:prstGeom>
          <a:noFill/>
        </p:spPr>
        <p:txBody>
          <a:bodyPr wrap="square">
            <a:spAutoFit/>
          </a:bodyPr>
          <a:lstStyle/>
          <a:p>
            <a:pPr>
              <a:buNone/>
            </a:pPr>
            <a:r>
              <a:rPr lang="en-US" sz="1700" noProof="0">
                <a:solidFill>
                  <a:schemeClr val="tx1">
                    <a:lumMod val="75000"/>
                    <a:lumOff val="25000"/>
                  </a:schemeClr>
                </a:solidFill>
              </a:rPr>
              <a:t>The workflow differs from the standard linear workflow in one key aspect: only a selected set of variables is transformed by adding their squared terms.</a:t>
            </a:r>
          </a:p>
          <a:p>
            <a:pPr>
              <a:buNone/>
            </a:pPr>
            <a:r>
              <a:rPr lang="en-US" sz="1700" noProof="0">
                <a:solidFill>
                  <a:schemeClr val="tx1">
                    <a:lumMod val="75000"/>
                    <a:lumOff val="25000"/>
                  </a:schemeClr>
                </a:solidFill>
              </a:rPr>
              <a:t>Instead of using KNIME’s Polynomial Regression Learner, which automatically generates squared terms for all input variables, including one-hot encoded categorical features, leading to redundant or meaningless polynomial expansions, we manually created the quadratic features. This was done using a dedicated “Squaring variables” step applied only to the variables where a non-linear effect is reasonable. These squared columns were then appended to the dataset while all other variables remained in their original linear form. This approach avoids unnecessary expansion of number of predictors, and prevents the model from being cluttered with redundant or collinear features. </a:t>
            </a:r>
          </a:p>
        </p:txBody>
      </p:sp>
      <p:sp>
        <p:nvSpPr>
          <p:cNvPr id="27" name="CasellaDiTesto 26">
            <a:extLst>
              <a:ext uri="{FF2B5EF4-FFF2-40B4-BE49-F238E27FC236}">
                <a16:creationId xmlns:a16="http://schemas.microsoft.com/office/drawing/2014/main" id="{C4D1B028-26C7-2362-18B1-7877EC304EC4}"/>
              </a:ext>
            </a:extLst>
          </p:cNvPr>
          <p:cNvSpPr txBox="1"/>
          <p:nvPr/>
        </p:nvSpPr>
        <p:spPr>
          <a:xfrm>
            <a:off x="9130599" y="4050770"/>
            <a:ext cx="2612668" cy="2185214"/>
          </a:xfrm>
          <a:prstGeom prst="rect">
            <a:avLst/>
          </a:prstGeom>
          <a:noFill/>
        </p:spPr>
        <p:txBody>
          <a:bodyPr wrap="square">
            <a:spAutoFit/>
          </a:bodyPr>
          <a:lstStyle/>
          <a:p>
            <a:pPr>
              <a:buNone/>
            </a:pPr>
            <a:r>
              <a:rPr lang="en-US" sz="1700" noProof="0">
                <a:solidFill>
                  <a:schemeClr val="tx1">
                    <a:lumMod val="75000"/>
                    <a:lumOff val="25000"/>
                  </a:schemeClr>
                </a:solidFill>
              </a:rPr>
              <a:t>The resulting workflow extends the linear regression model with well-chosen quadratic terms, capturing potential curvature in the relationships without compromising model.</a:t>
            </a:r>
          </a:p>
        </p:txBody>
      </p:sp>
      <p:pic>
        <p:nvPicPr>
          <p:cNvPr id="31" name="Segnaposto contenuto 30" descr="Immagine che contiene linea, diagramma, testo, Diagramma&#10;&#10;Il contenuto generato dall'IA potrebbe non essere corretto.">
            <a:extLst>
              <a:ext uri="{FF2B5EF4-FFF2-40B4-BE49-F238E27FC236}">
                <a16:creationId xmlns:a16="http://schemas.microsoft.com/office/drawing/2014/main" id="{5E4DEFB9-A90D-478A-284F-808DC1CE6DDD}"/>
              </a:ext>
            </a:extLst>
          </p:cNvPr>
          <p:cNvPicPr>
            <a:picLocks noGrp="1" noChangeAspect="1"/>
          </p:cNvPicPr>
          <p:nvPr>
            <p:ph idx="1"/>
          </p:nvPr>
        </p:nvPicPr>
        <p:blipFill>
          <a:blip r:embed="rId3"/>
          <a:stretch>
            <a:fillRect/>
          </a:stretch>
        </p:blipFill>
        <p:spPr>
          <a:xfrm>
            <a:off x="677334" y="3720977"/>
            <a:ext cx="8288003" cy="2844801"/>
          </a:xfrm>
        </p:spPr>
      </p:pic>
      <p:sp>
        <p:nvSpPr>
          <p:cNvPr id="14" name="Titolo 1">
            <a:extLst>
              <a:ext uri="{FF2B5EF4-FFF2-40B4-BE49-F238E27FC236}">
                <a16:creationId xmlns:a16="http://schemas.microsoft.com/office/drawing/2014/main" id="{C481869D-3552-5CCE-5339-CE61B92FD868}"/>
              </a:ext>
            </a:extLst>
          </p:cNvPr>
          <p:cNvSpPr txBox="1">
            <a:spLocks/>
          </p:cNvSpPr>
          <p:nvPr/>
        </p:nvSpPr>
        <p:spPr>
          <a:xfrm>
            <a:off x="677334" y="609600"/>
            <a:ext cx="8596668" cy="68277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noProof="0">
                <a:solidFill>
                  <a:srgbClr val="EAA748"/>
                </a:solidFill>
              </a:rPr>
              <a:t>Polynomial Regression</a:t>
            </a:r>
            <a:endParaRPr lang="en-US" noProof="0"/>
          </a:p>
        </p:txBody>
      </p:sp>
    </p:spTree>
    <p:extLst>
      <p:ext uri="{BB962C8B-B14F-4D97-AF65-F5344CB8AC3E}">
        <p14:creationId xmlns:p14="http://schemas.microsoft.com/office/powerpoint/2010/main" val="616767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59C8CF-8606-FE28-EC9B-E10B2DE32443}"/>
              </a:ext>
            </a:extLst>
          </p:cNvPr>
          <p:cNvSpPr>
            <a:spLocks noGrp="1"/>
          </p:cNvSpPr>
          <p:nvPr>
            <p:ph type="title"/>
          </p:nvPr>
        </p:nvSpPr>
        <p:spPr/>
        <p:txBody>
          <a:bodyPr/>
          <a:lstStyle/>
          <a:p>
            <a:r>
              <a:rPr lang="en-US" noProof="0">
                <a:solidFill>
                  <a:srgbClr val="EAA748"/>
                </a:solidFill>
              </a:rPr>
              <a:t>Regressions </a:t>
            </a:r>
            <a:r>
              <a:rPr lang="en-US">
                <a:solidFill>
                  <a:srgbClr val="EAA748"/>
                </a:solidFill>
              </a:rPr>
              <a:t>r</a:t>
            </a:r>
            <a:r>
              <a:rPr lang="en-US" noProof="0" err="1">
                <a:solidFill>
                  <a:srgbClr val="EAA748"/>
                </a:solidFill>
              </a:rPr>
              <a:t>esults</a:t>
            </a:r>
            <a:endParaRPr lang="en-US" noProof="0"/>
          </a:p>
        </p:txBody>
      </p:sp>
      <p:sp>
        <p:nvSpPr>
          <p:cNvPr id="3" name="Segnaposto contenuto 2">
            <a:extLst>
              <a:ext uri="{FF2B5EF4-FFF2-40B4-BE49-F238E27FC236}">
                <a16:creationId xmlns:a16="http://schemas.microsoft.com/office/drawing/2014/main" id="{35D1690A-B3A0-AD3C-979A-2DAC6911C793}"/>
              </a:ext>
            </a:extLst>
          </p:cNvPr>
          <p:cNvSpPr>
            <a:spLocks noGrp="1"/>
          </p:cNvSpPr>
          <p:nvPr>
            <p:ph idx="1"/>
          </p:nvPr>
        </p:nvSpPr>
        <p:spPr>
          <a:xfrm>
            <a:off x="677335" y="1378227"/>
            <a:ext cx="8821668" cy="5028260"/>
          </a:xfrm>
        </p:spPr>
        <p:txBody>
          <a:bodyPr>
            <a:normAutofit fontScale="92500" lnSpcReduction="10000"/>
          </a:bodyPr>
          <a:lstStyle/>
          <a:p>
            <a:pPr marL="0" indent="0">
              <a:buNone/>
            </a:pPr>
            <a:r>
              <a:rPr lang="en-US" noProof="0"/>
              <a:t>Both regression model shows very similar results on the training and test sets, indicating good generalization and no evident overfitting.</a:t>
            </a:r>
          </a:p>
          <a:p>
            <a:pPr marL="0" indent="0">
              <a:buNone/>
            </a:pPr>
            <a:r>
              <a:rPr lang="en-US" b="1" noProof="0"/>
              <a:t>R² and Adjusted R² on Linear Regression</a:t>
            </a:r>
            <a:endParaRPr lang="en-US" noProof="0"/>
          </a:p>
          <a:p>
            <a:r>
              <a:rPr lang="en-US" i="1" noProof="0"/>
              <a:t>Training :</a:t>
            </a:r>
            <a:r>
              <a:rPr lang="en-US" noProof="0"/>
              <a:t> R² = 0.515, Adjusted R² = 0.512</a:t>
            </a:r>
          </a:p>
          <a:p>
            <a:r>
              <a:rPr lang="en-US" i="1" noProof="0"/>
              <a:t>Test:</a:t>
            </a:r>
            <a:r>
              <a:rPr lang="en-US" noProof="0"/>
              <a:t> R² = 0.511, Adjusted R² = 0.497</a:t>
            </a:r>
            <a:br>
              <a:rPr lang="en-US" noProof="0"/>
            </a:br>
            <a:endParaRPr lang="en-US" noProof="0"/>
          </a:p>
          <a:p>
            <a:pPr marL="0" indent="0">
              <a:buNone/>
            </a:pPr>
            <a:r>
              <a:rPr lang="en-US" b="1" noProof="0"/>
              <a:t>R² and Adjusted R² on Polynomial Regression</a:t>
            </a:r>
            <a:endParaRPr lang="en-US" noProof="0"/>
          </a:p>
          <a:p>
            <a:r>
              <a:rPr lang="en-US" i="1" noProof="0"/>
              <a:t>Training:</a:t>
            </a:r>
            <a:r>
              <a:rPr lang="en-US" noProof="0"/>
              <a:t> R² = 0.545, Adjusted R² = 0.542</a:t>
            </a:r>
          </a:p>
          <a:p>
            <a:r>
              <a:rPr lang="en-US" i="1" noProof="0"/>
              <a:t>Test:</a:t>
            </a:r>
            <a:r>
              <a:rPr lang="en-US" noProof="0"/>
              <a:t> R² = 0.539, Adjusted R² = 0.524</a:t>
            </a:r>
          </a:p>
          <a:p>
            <a:pPr marL="0" indent="0">
              <a:buNone/>
            </a:pPr>
            <a:r>
              <a:rPr lang="en-US" noProof="0"/>
              <a:t>Across both the linear and polynomial models, performance on the training and test sets is highly consistent, indicating good generalization and no signs of overfitting. The linear model explains about 51–52% of the variance in the log of yearly compensation, while the polynomial model increases this to roughly 54–55%, showing a modest improvement in explanatory power. In both cases, the </a:t>
            </a:r>
            <a:r>
              <a:rPr lang="en-US" b="1" noProof="0"/>
              <a:t>adjusted R² remains very close to the regular R²</a:t>
            </a:r>
            <a:r>
              <a:rPr lang="en-US" noProof="0"/>
              <a:t>, indicating that the additional variables included in the models, particularly the polynomial terms, are not penalizing model complexity and therefore provide meaningful contribution.</a:t>
            </a:r>
          </a:p>
          <a:p>
            <a:pPr marL="457200" lvl="1" indent="0">
              <a:buNone/>
            </a:pPr>
            <a:endParaRPr lang="en-US" noProof="0"/>
          </a:p>
          <a:p>
            <a:pPr marL="457200" lvl="1" indent="0">
              <a:buNone/>
            </a:pPr>
            <a:endParaRPr lang="en-US" noProof="0"/>
          </a:p>
        </p:txBody>
      </p:sp>
      <p:sp>
        <p:nvSpPr>
          <p:cNvPr id="4" name="Segnaposto numero diapositiva 3">
            <a:extLst>
              <a:ext uri="{FF2B5EF4-FFF2-40B4-BE49-F238E27FC236}">
                <a16:creationId xmlns:a16="http://schemas.microsoft.com/office/drawing/2014/main" id="{1342AADB-2425-8E2B-708A-F5E85E380C31}"/>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71</a:t>
            </a:fld>
            <a:endParaRPr lang="en-US" noProof="0"/>
          </a:p>
        </p:txBody>
      </p:sp>
    </p:spTree>
    <p:extLst>
      <p:ext uri="{BB962C8B-B14F-4D97-AF65-F5344CB8AC3E}">
        <p14:creationId xmlns:p14="http://schemas.microsoft.com/office/powerpoint/2010/main" val="1303139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CEA3DD6-E8B9-E9A9-DF3D-6465C2C3B475}"/>
              </a:ext>
            </a:extLst>
          </p:cNvPr>
          <p:cNvSpPr>
            <a:spLocks noGrp="1"/>
          </p:cNvSpPr>
          <p:nvPr>
            <p:ph idx="1"/>
          </p:nvPr>
        </p:nvSpPr>
        <p:spPr>
          <a:xfrm>
            <a:off x="677334" y="1841602"/>
            <a:ext cx="8800153" cy="3677072"/>
          </a:xfrm>
        </p:spPr>
        <p:txBody>
          <a:bodyPr>
            <a:normAutofit fontScale="92500" lnSpcReduction="10000"/>
          </a:bodyPr>
          <a:lstStyle/>
          <a:p>
            <a:pPr marL="0" indent="0">
              <a:buNone/>
            </a:pPr>
            <a:r>
              <a:rPr lang="en-US" noProof="0"/>
              <a:t>For the tree-based models (Random Forest and Gradient Boosting), we first transformed all categorical variables using a One to Many node, which applies one-hot encoding. This step converts each categorical feature such as Education Level, Employment Type, </a:t>
            </a:r>
            <a:r>
              <a:rPr lang="en-US" noProof="0" err="1"/>
              <a:t>DevType</a:t>
            </a:r>
            <a:r>
              <a:rPr lang="en-US" noProof="0"/>
              <a:t>, Industry, Country, </a:t>
            </a:r>
            <a:r>
              <a:rPr lang="en-US" noProof="0" err="1"/>
              <a:t>AISelect</a:t>
            </a:r>
            <a:r>
              <a:rPr lang="en-US" noProof="0"/>
              <a:t>, </a:t>
            </a:r>
            <a:r>
              <a:rPr lang="en-US" noProof="0" err="1"/>
              <a:t>AIComplex</a:t>
            </a:r>
            <a:r>
              <a:rPr lang="en-US" noProof="0"/>
              <a:t>, and </a:t>
            </a:r>
            <a:r>
              <a:rPr lang="en-US" noProof="0" err="1"/>
              <a:t>AIAgents</a:t>
            </a:r>
            <a:r>
              <a:rPr lang="en-US" noProof="0"/>
              <a:t>—into a set of binary indicator columns, allowing the models to process them correctly.</a:t>
            </a:r>
          </a:p>
          <a:p>
            <a:pPr marL="0" indent="0">
              <a:buNone/>
            </a:pPr>
            <a:r>
              <a:rPr lang="en-US" noProof="0"/>
              <a:t>After encoding, we applied a Table Partitioner to split the dataset into a 90% training set and a 10% test set. The training portion is later used not only to fit the models but also to perform hyperparameter tuning through cross-validation, ensuring that the selected parameters generalize well.</a:t>
            </a:r>
          </a:p>
          <a:p>
            <a:pPr marL="0" indent="0">
              <a:buNone/>
            </a:pPr>
            <a:r>
              <a:rPr lang="en-US" noProof="0"/>
              <a:t>Following one-hot encoding, the dataset expanded to 276 columns, reflecting the large number of categorical levels. The resulting data split consists of 13,666 observations for training and 1,486 observations for testing, providing a solid basis for both model training and unbiased evaluation.</a:t>
            </a:r>
          </a:p>
          <a:p>
            <a:pPr marL="0" indent="0">
              <a:buNone/>
            </a:pPr>
            <a:endParaRPr lang="en-US" noProof="0"/>
          </a:p>
        </p:txBody>
      </p:sp>
      <p:sp>
        <p:nvSpPr>
          <p:cNvPr id="4" name="Segnaposto numero diapositiva 3">
            <a:extLst>
              <a:ext uri="{FF2B5EF4-FFF2-40B4-BE49-F238E27FC236}">
                <a16:creationId xmlns:a16="http://schemas.microsoft.com/office/drawing/2014/main" id="{7538D87E-735E-F394-65F4-AE0A36482FAE}"/>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72</a:t>
            </a:fld>
            <a:endParaRPr lang="en-US" noProof="0"/>
          </a:p>
        </p:txBody>
      </p:sp>
      <p:sp>
        <p:nvSpPr>
          <p:cNvPr id="6" name="Titolo 5">
            <a:extLst>
              <a:ext uri="{FF2B5EF4-FFF2-40B4-BE49-F238E27FC236}">
                <a16:creationId xmlns:a16="http://schemas.microsoft.com/office/drawing/2014/main" id="{BB7D95A7-AA9A-DE9A-8CC4-485EFAB4AD32}"/>
              </a:ext>
            </a:extLst>
          </p:cNvPr>
          <p:cNvSpPr>
            <a:spLocks noGrp="1"/>
          </p:cNvSpPr>
          <p:nvPr>
            <p:ph type="title"/>
          </p:nvPr>
        </p:nvSpPr>
        <p:spPr/>
        <p:txBody>
          <a:bodyPr/>
          <a:lstStyle/>
          <a:p>
            <a:r>
              <a:rPr lang="en-US" noProof="0">
                <a:solidFill>
                  <a:srgbClr val="EAA748"/>
                </a:solidFill>
              </a:rPr>
              <a:t>Tree Based Models</a:t>
            </a:r>
            <a:endParaRPr lang="en-US" noProof="0"/>
          </a:p>
        </p:txBody>
      </p:sp>
    </p:spTree>
    <p:extLst>
      <p:ext uri="{BB962C8B-B14F-4D97-AF65-F5344CB8AC3E}">
        <p14:creationId xmlns:p14="http://schemas.microsoft.com/office/powerpoint/2010/main" val="15821515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diagramma, linea, Diagramma, schermata&#10;&#10;Il contenuto generato dall'IA potrebbe non essere corretto.">
            <a:extLst>
              <a:ext uri="{FF2B5EF4-FFF2-40B4-BE49-F238E27FC236}">
                <a16:creationId xmlns:a16="http://schemas.microsoft.com/office/drawing/2014/main" id="{36252DB2-A921-E800-41FC-B048E31985BE}"/>
              </a:ext>
            </a:extLst>
          </p:cNvPr>
          <p:cNvPicPr>
            <a:picLocks noChangeAspect="1"/>
          </p:cNvPicPr>
          <p:nvPr/>
        </p:nvPicPr>
        <p:blipFill>
          <a:blip r:embed="rId2"/>
          <a:stretch>
            <a:fillRect/>
          </a:stretch>
        </p:blipFill>
        <p:spPr>
          <a:xfrm>
            <a:off x="829734" y="1320935"/>
            <a:ext cx="8238962" cy="3511202"/>
          </a:xfrm>
          <a:prstGeom prst="rect">
            <a:avLst/>
          </a:prstGeom>
        </p:spPr>
      </p:pic>
      <p:sp>
        <p:nvSpPr>
          <p:cNvPr id="3" name="Segnaposto contenuto 2">
            <a:extLst>
              <a:ext uri="{FF2B5EF4-FFF2-40B4-BE49-F238E27FC236}">
                <a16:creationId xmlns:a16="http://schemas.microsoft.com/office/drawing/2014/main" id="{027118A6-5D71-D3DC-824C-CD205BC2E3F3}"/>
              </a:ext>
            </a:extLst>
          </p:cNvPr>
          <p:cNvSpPr>
            <a:spLocks noGrp="1"/>
          </p:cNvSpPr>
          <p:nvPr>
            <p:ph idx="1"/>
          </p:nvPr>
        </p:nvSpPr>
        <p:spPr>
          <a:xfrm>
            <a:off x="739645" y="4832137"/>
            <a:ext cx="8776845" cy="1851507"/>
          </a:xfrm>
        </p:spPr>
        <p:txBody>
          <a:bodyPr>
            <a:normAutofit fontScale="92500" lnSpcReduction="20000"/>
          </a:bodyPr>
          <a:lstStyle/>
          <a:p>
            <a:pPr marL="0" indent="0">
              <a:buNone/>
            </a:pPr>
            <a:r>
              <a:rPr lang="en-US" noProof="0"/>
              <a:t>The Random Forest workflow begins by imputing missing exclusively on the training data and applying the imputation model to the test split. Then we converted both training and testing data into an H2O frame using the Table to H2O node. Once in H2O format, the training dataset is fed into the H2O Random Forest Learner, which. The trained model is then applied to both the training data and the untouched 10% test split through two separate H2O Predictor branches. Predicted values are converted back into KNIME tables using H2O to Table nodes, and the model’s performance is evaluated separately on each split using Numeric Scorer nodes.</a:t>
            </a:r>
          </a:p>
        </p:txBody>
      </p:sp>
      <p:sp>
        <p:nvSpPr>
          <p:cNvPr id="4" name="Segnaposto numero diapositiva 3">
            <a:extLst>
              <a:ext uri="{FF2B5EF4-FFF2-40B4-BE49-F238E27FC236}">
                <a16:creationId xmlns:a16="http://schemas.microsoft.com/office/drawing/2014/main" id="{82419801-94A1-A4AC-408E-B1C845FCBF91}"/>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73</a:t>
            </a:fld>
            <a:endParaRPr lang="en-US" noProof="0"/>
          </a:p>
        </p:txBody>
      </p:sp>
      <p:sp>
        <p:nvSpPr>
          <p:cNvPr id="9" name="Titolo 5">
            <a:extLst>
              <a:ext uri="{FF2B5EF4-FFF2-40B4-BE49-F238E27FC236}">
                <a16:creationId xmlns:a16="http://schemas.microsoft.com/office/drawing/2014/main" id="{AD99E231-7156-4493-AFFE-175170228384}"/>
              </a:ext>
            </a:extLst>
          </p:cNvPr>
          <p:cNvSpPr>
            <a:spLocks noGrp="1"/>
          </p:cNvSpPr>
          <p:nvPr>
            <p:ph type="title"/>
          </p:nvPr>
        </p:nvSpPr>
        <p:spPr>
          <a:xfrm>
            <a:off x="677334" y="609600"/>
            <a:ext cx="8596668" cy="1320800"/>
          </a:xfrm>
        </p:spPr>
        <p:txBody>
          <a:bodyPr/>
          <a:lstStyle/>
          <a:p>
            <a:r>
              <a:rPr lang="en-US" noProof="0">
                <a:solidFill>
                  <a:srgbClr val="EAA748"/>
                </a:solidFill>
              </a:rPr>
              <a:t>Random Forest</a:t>
            </a:r>
            <a:endParaRPr lang="en-US" noProof="0"/>
          </a:p>
        </p:txBody>
      </p:sp>
    </p:spTree>
    <p:extLst>
      <p:ext uri="{BB962C8B-B14F-4D97-AF65-F5344CB8AC3E}">
        <p14:creationId xmlns:p14="http://schemas.microsoft.com/office/powerpoint/2010/main" val="3176279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4B2490-E9CE-8BDB-E553-6A52C836579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DAC442-AD49-8F0A-CF97-88B71AF2D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Isosceles Triangle 10">
            <a:extLst>
              <a:ext uri="{FF2B5EF4-FFF2-40B4-BE49-F238E27FC236}">
                <a16:creationId xmlns:a16="http://schemas.microsoft.com/office/drawing/2014/main" id="{2A516202-5B6A-B07D-D23E-037C1B5B6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C58484B2-F235-4B95-A290-769AA9EB7CFF}"/>
              </a:ext>
            </a:extLst>
          </p:cNvPr>
          <p:cNvSpPr>
            <a:spLocks noGrp="1"/>
          </p:cNvSpPr>
          <p:nvPr>
            <p:ph type="sldNum" sz="quarter" idx="4294967295"/>
          </p:nvPr>
        </p:nvSpPr>
        <p:spPr>
          <a:xfrm>
            <a:off x="8590663" y="6041362"/>
            <a:ext cx="683339" cy="365125"/>
          </a:xfrm>
        </p:spPr>
        <p:txBody>
          <a:bodyPr>
            <a:normAutofit/>
          </a:bodyPr>
          <a:lstStyle/>
          <a:p>
            <a:pPr>
              <a:spcAft>
                <a:spcPts val="600"/>
              </a:spcAft>
            </a:pPr>
            <a:fld id="{250650D2-30E5-7247-A12B-70384019356E}" type="slidenum">
              <a:rPr lang="en-US" noProof="0" smtClean="0"/>
              <a:pPr>
                <a:spcAft>
                  <a:spcPts val="600"/>
                </a:spcAft>
              </a:pPr>
              <a:t>74</a:t>
            </a:fld>
            <a:endParaRPr lang="en-US" noProof="0"/>
          </a:p>
        </p:txBody>
      </p:sp>
      <p:sp>
        <p:nvSpPr>
          <p:cNvPr id="13" name="Isosceles Triangle 12">
            <a:extLst>
              <a:ext uri="{FF2B5EF4-FFF2-40B4-BE49-F238E27FC236}">
                <a16:creationId xmlns:a16="http://schemas.microsoft.com/office/drawing/2014/main" id="{0F311928-6C3D-633D-7985-047CDCBF9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pic>
        <p:nvPicPr>
          <p:cNvPr id="3" name="Segnaposto contenuto 5" descr="Immagine che contiene linea, diagramma, Diagramma, schermata&#10;&#10;Il contenuto generato dall'IA potrebbe non essere corretto.">
            <a:extLst>
              <a:ext uri="{FF2B5EF4-FFF2-40B4-BE49-F238E27FC236}">
                <a16:creationId xmlns:a16="http://schemas.microsoft.com/office/drawing/2014/main" id="{10884688-438A-2F3B-FB18-2CAA4DE2AD55}"/>
              </a:ext>
            </a:extLst>
          </p:cNvPr>
          <p:cNvPicPr>
            <a:picLocks noGrp="1" noChangeAspect="1"/>
          </p:cNvPicPr>
          <p:nvPr>
            <p:ph idx="1"/>
          </p:nvPr>
        </p:nvPicPr>
        <p:blipFill>
          <a:blip r:embed="rId2"/>
          <a:stretch>
            <a:fillRect/>
          </a:stretch>
        </p:blipFill>
        <p:spPr>
          <a:xfrm>
            <a:off x="842597" y="1361529"/>
            <a:ext cx="10572946" cy="2356941"/>
          </a:xfrm>
        </p:spPr>
      </p:pic>
      <p:sp>
        <p:nvSpPr>
          <p:cNvPr id="6" name="CasellaDiTesto 5">
            <a:extLst>
              <a:ext uri="{FF2B5EF4-FFF2-40B4-BE49-F238E27FC236}">
                <a16:creationId xmlns:a16="http://schemas.microsoft.com/office/drawing/2014/main" id="{29C3896A-5185-0CBF-462B-EB519274A8E2}"/>
              </a:ext>
            </a:extLst>
          </p:cNvPr>
          <p:cNvSpPr txBox="1"/>
          <p:nvPr/>
        </p:nvSpPr>
        <p:spPr>
          <a:xfrm>
            <a:off x="221884" y="4013200"/>
            <a:ext cx="11814373" cy="2446824"/>
          </a:xfrm>
          <a:prstGeom prst="rect">
            <a:avLst/>
          </a:prstGeom>
          <a:noFill/>
        </p:spPr>
        <p:txBody>
          <a:bodyPr wrap="square">
            <a:spAutoFit/>
          </a:bodyPr>
          <a:lstStyle/>
          <a:p>
            <a:r>
              <a:rPr lang="en-US" sz="1700" noProof="0">
                <a:solidFill>
                  <a:schemeClr val="tx1">
                    <a:lumMod val="75000"/>
                    <a:lumOff val="25000"/>
                  </a:schemeClr>
                </a:solidFill>
              </a:rPr>
              <a:t>Before training the final model, we optimized the Random Forest hyperparameters using KNIME’s Parameter Optimization Loop in combination with H2O’s cross-validation framework. The training data is first converted into an H2O frame and passed to the Parameter Optimization Loop Start, which generates different hyperparameter configurations to explore. Each configuration is evaluated inside an </a:t>
            </a:r>
            <a:r>
              <a:rPr lang="en-US" sz="1700" b="1" noProof="0">
                <a:solidFill>
                  <a:schemeClr val="tx1">
                    <a:lumMod val="75000"/>
                    <a:lumOff val="25000"/>
                  </a:schemeClr>
                </a:solidFill>
              </a:rPr>
              <a:t>H2O Cross Validation Loop</a:t>
            </a:r>
            <a:r>
              <a:rPr lang="en-US" sz="1700" noProof="0">
                <a:solidFill>
                  <a:schemeClr val="tx1">
                    <a:lumMod val="75000"/>
                    <a:lumOff val="25000"/>
                  </a:schemeClr>
                </a:solidFill>
              </a:rPr>
              <a:t>, where an H2O Random Forest model is trained and assessed through 5-fold cross-validation rather than a single validation split. A Numeric Scorer computes the performance for each iteration, and the results are collected by the Loop End. A subsequent </a:t>
            </a:r>
            <a:r>
              <a:rPr lang="en-US" sz="1700" noProof="0" err="1">
                <a:solidFill>
                  <a:schemeClr val="tx1">
                    <a:lumMod val="75000"/>
                    <a:lumOff val="25000"/>
                  </a:schemeClr>
                </a:solidFill>
              </a:rPr>
              <a:t>GroupBy</a:t>
            </a:r>
            <a:r>
              <a:rPr lang="en-US" sz="1700" noProof="0">
                <a:solidFill>
                  <a:schemeClr val="tx1">
                    <a:lumMod val="75000"/>
                    <a:lumOff val="25000"/>
                  </a:schemeClr>
                </a:solidFill>
              </a:rPr>
              <a:t> and Table Row to Variable sequence identifies the hyperparameter set that yields the best cross-validated performance. These optimal parameters are then fed back into the pipeline and used to train the final Random Forest model in the main workflow.</a:t>
            </a:r>
          </a:p>
        </p:txBody>
      </p:sp>
      <p:sp>
        <p:nvSpPr>
          <p:cNvPr id="8" name="Titolo 5">
            <a:extLst>
              <a:ext uri="{FF2B5EF4-FFF2-40B4-BE49-F238E27FC236}">
                <a16:creationId xmlns:a16="http://schemas.microsoft.com/office/drawing/2014/main" id="{9C0EC498-B317-9FF6-BDED-F79F1EEE18B7}"/>
              </a:ext>
            </a:extLst>
          </p:cNvPr>
          <p:cNvSpPr>
            <a:spLocks noGrp="1"/>
          </p:cNvSpPr>
          <p:nvPr>
            <p:ph type="title"/>
          </p:nvPr>
        </p:nvSpPr>
        <p:spPr>
          <a:xfrm>
            <a:off x="677334" y="609600"/>
            <a:ext cx="8596668" cy="1320800"/>
          </a:xfrm>
        </p:spPr>
        <p:txBody>
          <a:bodyPr/>
          <a:lstStyle/>
          <a:p>
            <a:r>
              <a:rPr lang="en-US" noProof="0">
                <a:solidFill>
                  <a:srgbClr val="EAA748"/>
                </a:solidFill>
              </a:rPr>
              <a:t>Hyperparameter tuning</a:t>
            </a:r>
            <a:endParaRPr lang="en-US" noProof="0"/>
          </a:p>
        </p:txBody>
      </p:sp>
    </p:spTree>
    <p:extLst>
      <p:ext uri="{BB962C8B-B14F-4D97-AF65-F5344CB8AC3E}">
        <p14:creationId xmlns:p14="http://schemas.microsoft.com/office/powerpoint/2010/main" val="3491186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302018-C702-CA29-AD1A-4F7843BFCD8A}"/>
              </a:ext>
            </a:extLst>
          </p:cNvPr>
          <p:cNvSpPr>
            <a:spLocks noGrp="1"/>
          </p:cNvSpPr>
          <p:nvPr>
            <p:ph idx="1"/>
          </p:nvPr>
        </p:nvSpPr>
        <p:spPr>
          <a:xfrm>
            <a:off x="596560" y="1488613"/>
            <a:ext cx="8977745" cy="3880773"/>
          </a:xfrm>
        </p:spPr>
        <p:txBody>
          <a:bodyPr>
            <a:normAutofit/>
          </a:bodyPr>
          <a:lstStyle/>
          <a:p>
            <a:pPr marL="0" indent="0">
              <a:buNone/>
            </a:pPr>
            <a:r>
              <a:rPr lang="en-US" noProof="0"/>
              <a:t>The Random Forest model demonstrates a consistent predictive performance, with an R² of 0.608 on the training set and 0.546 on the test set, indicating good generalization to unseen data. Although the gap between R² and adjusted R² is minimal in training and noticeably larger in testing, this difference does not imply overfitting. Instead, it stems from the mathematical structure of adjusted R², which penalizes model complexity relative to the number of observations. Because the test set is much smaller than the training set, this penalty becomes disproportionately large in the test split, causing adjusted R² to drop sharply despite stable predictive performance. This interpretation is further supported by the root mean squared error, which is highly consistent across the two splits and increases by only about 5.5%.</a:t>
            </a:r>
          </a:p>
        </p:txBody>
      </p:sp>
      <p:sp>
        <p:nvSpPr>
          <p:cNvPr id="4" name="Segnaposto numero diapositiva 3">
            <a:extLst>
              <a:ext uri="{FF2B5EF4-FFF2-40B4-BE49-F238E27FC236}">
                <a16:creationId xmlns:a16="http://schemas.microsoft.com/office/drawing/2014/main" id="{221A9D36-5382-36DF-4EC0-F2F8E1D533D2}"/>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75</a:t>
            </a:fld>
            <a:endParaRPr lang="en-US" noProof="0"/>
          </a:p>
        </p:txBody>
      </p:sp>
      <p:graphicFrame>
        <p:nvGraphicFramePr>
          <p:cNvPr id="6" name="Tabella 5">
            <a:extLst>
              <a:ext uri="{FF2B5EF4-FFF2-40B4-BE49-F238E27FC236}">
                <a16:creationId xmlns:a16="http://schemas.microsoft.com/office/drawing/2014/main" id="{46C4672C-1CDB-1046-827C-9423A94E65EA}"/>
              </a:ext>
            </a:extLst>
          </p:cNvPr>
          <p:cNvGraphicFramePr>
            <a:graphicFrameLocks noGrp="1"/>
          </p:cNvGraphicFramePr>
          <p:nvPr>
            <p:extLst>
              <p:ext uri="{D42A27DB-BD31-4B8C-83A1-F6EECF244321}">
                <p14:modId xmlns:p14="http://schemas.microsoft.com/office/powerpoint/2010/main" val="3893959482"/>
              </p:ext>
            </p:extLst>
          </p:nvPr>
        </p:nvGraphicFramePr>
        <p:xfrm>
          <a:off x="677334" y="4745644"/>
          <a:ext cx="8127999" cy="1478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868584200"/>
                    </a:ext>
                  </a:extLst>
                </a:gridCol>
                <a:gridCol w="2709333">
                  <a:extLst>
                    <a:ext uri="{9D8B030D-6E8A-4147-A177-3AD203B41FA5}">
                      <a16:colId xmlns:a16="http://schemas.microsoft.com/office/drawing/2014/main" val="2603679187"/>
                    </a:ext>
                  </a:extLst>
                </a:gridCol>
                <a:gridCol w="2709333">
                  <a:extLst>
                    <a:ext uri="{9D8B030D-6E8A-4147-A177-3AD203B41FA5}">
                      <a16:colId xmlns:a16="http://schemas.microsoft.com/office/drawing/2014/main" val="2782927846"/>
                    </a:ext>
                  </a:extLst>
                </a:gridCol>
              </a:tblGrid>
              <a:tr h="0">
                <a:tc>
                  <a:txBody>
                    <a:bodyPr/>
                    <a:lstStyle/>
                    <a:p>
                      <a:endParaRPr lang="en-US" noProof="0"/>
                    </a:p>
                  </a:txBody>
                  <a:tcPr/>
                </a:tc>
                <a:tc>
                  <a:txBody>
                    <a:bodyPr/>
                    <a:lstStyle/>
                    <a:p>
                      <a:r>
                        <a:rPr lang="en-US" noProof="0"/>
                        <a:t>Training set</a:t>
                      </a:r>
                    </a:p>
                  </a:txBody>
                  <a:tcPr/>
                </a:tc>
                <a:tc>
                  <a:txBody>
                    <a:bodyPr/>
                    <a:lstStyle/>
                    <a:p>
                      <a:r>
                        <a:rPr lang="en-US" noProof="0"/>
                        <a:t>Test set </a:t>
                      </a:r>
                    </a:p>
                  </a:txBody>
                  <a:tcPr/>
                </a:tc>
                <a:extLst>
                  <a:ext uri="{0D108BD9-81ED-4DB2-BD59-A6C34878D82A}">
                    <a16:rowId xmlns:a16="http://schemas.microsoft.com/office/drawing/2014/main" val="2011440079"/>
                  </a:ext>
                </a:extLst>
              </a:tr>
              <a:tr h="370840">
                <a:tc>
                  <a:txBody>
                    <a:bodyPr/>
                    <a:lstStyle/>
                    <a:p>
                      <a:r>
                        <a:rPr lang="en-US" noProof="0"/>
                        <a:t>R²</a:t>
                      </a:r>
                    </a:p>
                  </a:txBody>
                  <a:tcPr/>
                </a:tc>
                <a:tc>
                  <a:txBody>
                    <a:bodyPr/>
                    <a:lstStyle/>
                    <a:p>
                      <a:r>
                        <a:rPr lang="en-US" noProof="0"/>
                        <a:t>0.608</a:t>
                      </a:r>
                    </a:p>
                  </a:txBody>
                  <a:tcPr/>
                </a:tc>
                <a:tc>
                  <a:txBody>
                    <a:bodyPr/>
                    <a:lstStyle/>
                    <a:p>
                      <a:r>
                        <a:rPr lang="en-US" noProof="0"/>
                        <a:t>0.546</a:t>
                      </a:r>
                    </a:p>
                  </a:txBody>
                  <a:tcPr/>
                </a:tc>
                <a:extLst>
                  <a:ext uri="{0D108BD9-81ED-4DB2-BD59-A6C34878D82A}">
                    <a16:rowId xmlns:a16="http://schemas.microsoft.com/office/drawing/2014/main" val="3321273570"/>
                  </a:ext>
                </a:extLst>
              </a:tr>
              <a:tr h="370840">
                <a:tc>
                  <a:txBody>
                    <a:bodyPr/>
                    <a:lstStyle/>
                    <a:p>
                      <a:r>
                        <a:rPr lang="en-US" noProof="0"/>
                        <a:t>Adjusted R²</a:t>
                      </a:r>
                    </a:p>
                  </a:txBody>
                  <a:tcPr/>
                </a:tc>
                <a:tc>
                  <a:txBody>
                    <a:bodyPr/>
                    <a:lstStyle/>
                    <a:p>
                      <a:r>
                        <a:rPr lang="en-US" noProof="0"/>
                        <a:t>0.6</a:t>
                      </a:r>
                    </a:p>
                  </a:txBody>
                  <a:tcPr/>
                </a:tc>
                <a:tc>
                  <a:txBody>
                    <a:bodyPr/>
                    <a:lstStyle/>
                    <a:p>
                      <a:r>
                        <a:rPr lang="en-US" noProof="0"/>
                        <a:t>0.442</a:t>
                      </a:r>
                    </a:p>
                  </a:txBody>
                  <a:tcPr/>
                </a:tc>
                <a:extLst>
                  <a:ext uri="{0D108BD9-81ED-4DB2-BD59-A6C34878D82A}">
                    <a16:rowId xmlns:a16="http://schemas.microsoft.com/office/drawing/2014/main" val="3026380923"/>
                  </a:ext>
                </a:extLst>
              </a:tr>
              <a:tr h="370840">
                <a:tc>
                  <a:txBody>
                    <a:bodyPr/>
                    <a:lstStyle/>
                    <a:p>
                      <a:r>
                        <a:rPr lang="en-US" noProof="0"/>
                        <a:t>RMSE</a:t>
                      </a:r>
                    </a:p>
                  </a:txBody>
                  <a:tcPr/>
                </a:tc>
                <a:tc>
                  <a:txBody>
                    <a:bodyPr/>
                    <a:lstStyle/>
                    <a:p>
                      <a:r>
                        <a:rPr lang="en-US" noProof="0"/>
                        <a:t>41330</a:t>
                      </a:r>
                    </a:p>
                  </a:txBody>
                  <a:tcPr/>
                </a:tc>
                <a:tc>
                  <a:txBody>
                    <a:bodyPr/>
                    <a:lstStyle/>
                    <a:p>
                      <a:pPr>
                        <a:buNone/>
                      </a:pPr>
                      <a:r>
                        <a:rPr lang="en-US" noProof="0"/>
                        <a:t>43602</a:t>
                      </a:r>
                    </a:p>
                  </a:txBody>
                  <a:tcPr anchor="ctr"/>
                </a:tc>
                <a:extLst>
                  <a:ext uri="{0D108BD9-81ED-4DB2-BD59-A6C34878D82A}">
                    <a16:rowId xmlns:a16="http://schemas.microsoft.com/office/drawing/2014/main" val="1436360597"/>
                  </a:ext>
                </a:extLst>
              </a:tr>
            </a:tbl>
          </a:graphicData>
        </a:graphic>
      </p:graphicFrame>
      <p:sp>
        <p:nvSpPr>
          <p:cNvPr id="8" name="Titolo 5">
            <a:extLst>
              <a:ext uri="{FF2B5EF4-FFF2-40B4-BE49-F238E27FC236}">
                <a16:creationId xmlns:a16="http://schemas.microsoft.com/office/drawing/2014/main" id="{C8E03288-F7EF-72BE-5A12-142288A910E3}"/>
              </a:ext>
            </a:extLst>
          </p:cNvPr>
          <p:cNvSpPr>
            <a:spLocks noGrp="1"/>
          </p:cNvSpPr>
          <p:nvPr>
            <p:ph type="title"/>
          </p:nvPr>
        </p:nvSpPr>
        <p:spPr>
          <a:xfrm>
            <a:off x="677334" y="609600"/>
            <a:ext cx="8596668" cy="696450"/>
          </a:xfrm>
        </p:spPr>
        <p:txBody>
          <a:bodyPr/>
          <a:lstStyle/>
          <a:p>
            <a:r>
              <a:rPr lang="en-US" noProof="0">
                <a:solidFill>
                  <a:srgbClr val="EAA748"/>
                </a:solidFill>
              </a:rPr>
              <a:t>Results Random Forest</a:t>
            </a:r>
            <a:endParaRPr lang="en-US" noProof="0"/>
          </a:p>
        </p:txBody>
      </p:sp>
    </p:spTree>
    <p:extLst>
      <p:ext uri="{BB962C8B-B14F-4D97-AF65-F5344CB8AC3E}">
        <p14:creationId xmlns:p14="http://schemas.microsoft.com/office/powerpoint/2010/main" val="2377767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D7E4ED-0138-0B9C-A63C-9977E158A1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02B1B-B1CB-8DC3-0887-D772F1FDF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Isosceles Triangle 10">
            <a:extLst>
              <a:ext uri="{FF2B5EF4-FFF2-40B4-BE49-F238E27FC236}">
                <a16:creationId xmlns:a16="http://schemas.microsoft.com/office/drawing/2014/main" id="{ADF93AD1-C49D-5DFC-AB83-217771C2A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B8B984DF-FA24-A1C6-BC87-F15E454C7D47}"/>
              </a:ext>
            </a:extLst>
          </p:cNvPr>
          <p:cNvSpPr>
            <a:spLocks noGrp="1"/>
          </p:cNvSpPr>
          <p:nvPr>
            <p:ph type="sldNum" sz="quarter" idx="4294967295"/>
          </p:nvPr>
        </p:nvSpPr>
        <p:spPr>
          <a:xfrm>
            <a:off x="10946587" y="6492875"/>
            <a:ext cx="683339" cy="365125"/>
          </a:xfrm>
        </p:spPr>
        <p:txBody>
          <a:bodyPr>
            <a:normAutofit/>
          </a:bodyPr>
          <a:lstStyle/>
          <a:p>
            <a:pPr>
              <a:spcAft>
                <a:spcPts val="600"/>
              </a:spcAft>
            </a:pPr>
            <a:fld id="{250650D2-30E5-7247-A12B-70384019356E}" type="slidenum">
              <a:rPr lang="en-US" noProof="0" smtClean="0"/>
              <a:pPr>
                <a:spcAft>
                  <a:spcPts val="600"/>
                </a:spcAft>
              </a:pPr>
              <a:t>76</a:t>
            </a:fld>
            <a:endParaRPr lang="en-US" noProof="0"/>
          </a:p>
        </p:txBody>
      </p:sp>
      <p:sp>
        <p:nvSpPr>
          <p:cNvPr id="13" name="Isosceles Triangle 12">
            <a:extLst>
              <a:ext uri="{FF2B5EF4-FFF2-40B4-BE49-F238E27FC236}">
                <a16:creationId xmlns:a16="http://schemas.microsoft.com/office/drawing/2014/main" id="{65330780-0F77-B1C0-1CAD-ABC61BF6A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 name="CasellaDiTesto 6">
            <a:extLst>
              <a:ext uri="{FF2B5EF4-FFF2-40B4-BE49-F238E27FC236}">
                <a16:creationId xmlns:a16="http://schemas.microsoft.com/office/drawing/2014/main" id="{B4A881F3-833F-1997-05DA-CA374B55F29D}"/>
              </a:ext>
            </a:extLst>
          </p:cNvPr>
          <p:cNvSpPr txBox="1"/>
          <p:nvPr/>
        </p:nvSpPr>
        <p:spPr>
          <a:xfrm>
            <a:off x="677333" y="1350468"/>
            <a:ext cx="11220121" cy="1200329"/>
          </a:xfrm>
          <a:prstGeom prst="rect">
            <a:avLst/>
          </a:prstGeom>
          <a:noFill/>
        </p:spPr>
        <p:txBody>
          <a:bodyPr wrap="square">
            <a:spAutoFit/>
          </a:bodyPr>
          <a:lstStyle/>
          <a:p>
            <a:pPr marL="0" indent="0" algn="just">
              <a:buNone/>
            </a:pPr>
            <a:r>
              <a:rPr lang="en-US" noProof="0">
                <a:solidFill>
                  <a:schemeClr val="tx1">
                    <a:lumMod val="75000"/>
                    <a:lumOff val="25000"/>
                  </a:schemeClr>
                </a:solidFill>
              </a:rPr>
              <a:t>The Gradient Boosting workflow mirrors the structure used for Random Forest. Missing values are first imputed </a:t>
            </a:r>
            <a:r>
              <a:rPr lang="en-US" b="1" noProof="0">
                <a:solidFill>
                  <a:schemeClr val="tx1">
                    <a:lumMod val="75000"/>
                    <a:lumOff val="25000"/>
                  </a:schemeClr>
                </a:solidFill>
              </a:rPr>
              <a:t>only on the training set</a:t>
            </a:r>
            <a:r>
              <a:rPr lang="en-US" noProof="0">
                <a:solidFill>
                  <a:schemeClr val="tx1">
                    <a:lumMod val="75000"/>
                    <a:lumOff val="25000"/>
                  </a:schemeClr>
                </a:solidFill>
              </a:rPr>
              <a:t>, and the trained imputation model is then applied to the test split to avoid data leakage. Both datasets are converted into H2O frames using the </a:t>
            </a:r>
            <a:r>
              <a:rPr lang="en-US" i="1" noProof="0">
                <a:solidFill>
                  <a:schemeClr val="tx1">
                    <a:lumMod val="75000"/>
                    <a:lumOff val="25000"/>
                  </a:schemeClr>
                </a:solidFill>
              </a:rPr>
              <a:t>Table to H2O</a:t>
            </a:r>
            <a:r>
              <a:rPr lang="en-US" noProof="0">
                <a:solidFill>
                  <a:schemeClr val="tx1">
                    <a:lumMod val="75000"/>
                    <a:lumOff val="25000"/>
                  </a:schemeClr>
                </a:solidFill>
              </a:rPr>
              <a:t> node, after which the training frame is fed into the </a:t>
            </a:r>
            <a:r>
              <a:rPr lang="en-US" b="1" noProof="0">
                <a:solidFill>
                  <a:schemeClr val="tx1">
                    <a:lumMod val="75000"/>
                    <a:lumOff val="25000"/>
                  </a:schemeClr>
                </a:solidFill>
              </a:rPr>
              <a:t>H2O Gradient Boosting Machine (GBM) Learner</a:t>
            </a:r>
            <a:r>
              <a:rPr lang="en-US" noProof="0">
                <a:solidFill>
                  <a:schemeClr val="tx1">
                    <a:lumMod val="75000"/>
                    <a:lumOff val="25000"/>
                  </a:schemeClr>
                </a:solidFill>
              </a:rPr>
              <a:t> to train the model.</a:t>
            </a:r>
          </a:p>
        </p:txBody>
      </p:sp>
      <p:sp>
        <p:nvSpPr>
          <p:cNvPr id="12" name="CasellaDiTesto 11">
            <a:extLst>
              <a:ext uri="{FF2B5EF4-FFF2-40B4-BE49-F238E27FC236}">
                <a16:creationId xmlns:a16="http://schemas.microsoft.com/office/drawing/2014/main" id="{EDF73C87-52B9-05B7-3967-2BF31A1B3B46}"/>
              </a:ext>
            </a:extLst>
          </p:cNvPr>
          <p:cNvSpPr txBox="1"/>
          <p:nvPr/>
        </p:nvSpPr>
        <p:spPr>
          <a:xfrm>
            <a:off x="8941782" y="2647483"/>
            <a:ext cx="2955673" cy="3693319"/>
          </a:xfrm>
          <a:prstGeom prst="rect">
            <a:avLst/>
          </a:prstGeom>
          <a:noFill/>
        </p:spPr>
        <p:txBody>
          <a:bodyPr wrap="square">
            <a:spAutoFit/>
          </a:bodyPr>
          <a:lstStyle/>
          <a:p>
            <a:pPr marL="0" indent="0" algn="just">
              <a:buNone/>
            </a:pPr>
            <a:r>
              <a:rPr lang="en-US" noProof="0">
                <a:solidFill>
                  <a:schemeClr val="tx1">
                    <a:lumMod val="75000"/>
                    <a:lumOff val="25000"/>
                  </a:schemeClr>
                </a:solidFill>
              </a:rPr>
              <a:t>The trained GBM model is applied to both the training data and the untouched 10% test split through two separate </a:t>
            </a:r>
            <a:r>
              <a:rPr lang="en-US" i="1" noProof="0">
                <a:solidFill>
                  <a:schemeClr val="tx1">
                    <a:lumMod val="75000"/>
                    <a:lumOff val="25000"/>
                  </a:schemeClr>
                </a:solidFill>
              </a:rPr>
              <a:t>H2O Predictor</a:t>
            </a:r>
            <a:r>
              <a:rPr lang="en-US" noProof="0">
                <a:solidFill>
                  <a:schemeClr val="tx1">
                    <a:lumMod val="75000"/>
                    <a:lumOff val="25000"/>
                  </a:schemeClr>
                </a:solidFill>
              </a:rPr>
              <a:t> branches. Predictions are converted back to KNIME tables via the </a:t>
            </a:r>
            <a:r>
              <a:rPr lang="en-US" i="1" noProof="0">
                <a:solidFill>
                  <a:schemeClr val="tx1">
                    <a:lumMod val="75000"/>
                    <a:lumOff val="25000"/>
                  </a:schemeClr>
                </a:solidFill>
              </a:rPr>
              <a:t>H2O to Table</a:t>
            </a:r>
            <a:r>
              <a:rPr lang="en-US" noProof="0">
                <a:solidFill>
                  <a:schemeClr val="tx1">
                    <a:lumMod val="75000"/>
                    <a:lumOff val="25000"/>
                  </a:schemeClr>
                </a:solidFill>
              </a:rPr>
              <a:t> nodes, and model performance is evaluated separately on each split using </a:t>
            </a:r>
            <a:r>
              <a:rPr lang="en-US" i="1" noProof="0">
                <a:solidFill>
                  <a:schemeClr val="tx1">
                    <a:lumMod val="75000"/>
                    <a:lumOff val="25000"/>
                  </a:schemeClr>
                </a:solidFill>
              </a:rPr>
              <a:t>Numeric Scorer</a:t>
            </a:r>
            <a:r>
              <a:rPr lang="en-US" noProof="0">
                <a:solidFill>
                  <a:schemeClr val="tx1">
                    <a:lumMod val="75000"/>
                    <a:lumOff val="25000"/>
                  </a:schemeClr>
                </a:solidFill>
              </a:rPr>
              <a:t> nodes.</a:t>
            </a:r>
          </a:p>
        </p:txBody>
      </p:sp>
      <p:pic>
        <p:nvPicPr>
          <p:cNvPr id="3" name="Segnaposto contenuto 2" descr="Immagine che contiene diagramma, linea, schermata, Diagramma&#10;&#10;Il contenuto generato dall'IA potrebbe non essere corretto.">
            <a:extLst>
              <a:ext uri="{FF2B5EF4-FFF2-40B4-BE49-F238E27FC236}">
                <a16:creationId xmlns:a16="http://schemas.microsoft.com/office/drawing/2014/main" id="{6C3290DF-9BB0-900B-7447-6BE7DBF48275}"/>
              </a:ext>
            </a:extLst>
          </p:cNvPr>
          <p:cNvPicPr>
            <a:picLocks noGrp="1" noChangeAspect="1"/>
          </p:cNvPicPr>
          <p:nvPr>
            <p:ph idx="1"/>
          </p:nvPr>
        </p:nvPicPr>
        <p:blipFill>
          <a:blip r:embed="rId2"/>
          <a:stretch>
            <a:fillRect/>
          </a:stretch>
        </p:blipFill>
        <p:spPr>
          <a:xfrm>
            <a:off x="723442" y="2611032"/>
            <a:ext cx="8218340" cy="3766220"/>
          </a:xfrm>
          <a:prstGeom prst="rect">
            <a:avLst/>
          </a:prstGeom>
        </p:spPr>
      </p:pic>
      <p:sp>
        <p:nvSpPr>
          <p:cNvPr id="8" name="Titolo 5">
            <a:extLst>
              <a:ext uri="{FF2B5EF4-FFF2-40B4-BE49-F238E27FC236}">
                <a16:creationId xmlns:a16="http://schemas.microsoft.com/office/drawing/2014/main" id="{6C6A93F4-027F-9230-165A-CBFF030E503A}"/>
              </a:ext>
            </a:extLst>
          </p:cNvPr>
          <p:cNvSpPr>
            <a:spLocks noGrp="1"/>
          </p:cNvSpPr>
          <p:nvPr>
            <p:ph type="title"/>
          </p:nvPr>
        </p:nvSpPr>
        <p:spPr>
          <a:xfrm>
            <a:off x="677334" y="609600"/>
            <a:ext cx="8596668" cy="1320800"/>
          </a:xfrm>
        </p:spPr>
        <p:txBody>
          <a:bodyPr/>
          <a:lstStyle/>
          <a:p>
            <a:r>
              <a:rPr lang="en-US" noProof="0">
                <a:solidFill>
                  <a:srgbClr val="EAA748"/>
                </a:solidFill>
              </a:rPr>
              <a:t>Gradient Boosting</a:t>
            </a:r>
            <a:endParaRPr lang="en-US" noProof="0"/>
          </a:p>
        </p:txBody>
      </p:sp>
    </p:spTree>
    <p:extLst>
      <p:ext uri="{BB962C8B-B14F-4D97-AF65-F5344CB8AC3E}">
        <p14:creationId xmlns:p14="http://schemas.microsoft.com/office/powerpoint/2010/main" val="905786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9044B5-9849-059F-CC52-7E88287F36A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66691-D897-3F26-24D7-B358E71B7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Isosceles Triangle 10">
            <a:extLst>
              <a:ext uri="{FF2B5EF4-FFF2-40B4-BE49-F238E27FC236}">
                <a16:creationId xmlns:a16="http://schemas.microsoft.com/office/drawing/2014/main" id="{367DD083-E372-C21E-E5FF-080EDB212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CA1B8605-011E-D44C-A55D-BC421ADC70E1}"/>
              </a:ext>
            </a:extLst>
          </p:cNvPr>
          <p:cNvSpPr>
            <a:spLocks noGrp="1"/>
          </p:cNvSpPr>
          <p:nvPr>
            <p:ph type="sldNum" sz="quarter" idx="4294967295"/>
          </p:nvPr>
        </p:nvSpPr>
        <p:spPr>
          <a:xfrm>
            <a:off x="11059927" y="6477682"/>
            <a:ext cx="683339" cy="365125"/>
          </a:xfrm>
        </p:spPr>
        <p:txBody>
          <a:bodyPr>
            <a:normAutofit/>
          </a:bodyPr>
          <a:lstStyle/>
          <a:p>
            <a:pPr>
              <a:spcAft>
                <a:spcPts val="600"/>
              </a:spcAft>
            </a:pPr>
            <a:fld id="{250650D2-30E5-7247-A12B-70384019356E}" type="slidenum">
              <a:rPr lang="en-US" noProof="0" smtClean="0"/>
              <a:pPr>
                <a:spcAft>
                  <a:spcPts val="600"/>
                </a:spcAft>
              </a:pPr>
              <a:t>77</a:t>
            </a:fld>
            <a:endParaRPr lang="en-US" noProof="0"/>
          </a:p>
        </p:txBody>
      </p:sp>
      <p:sp>
        <p:nvSpPr>
          <p:cNvPr id="13" name="Isosceles Triangle 12">
            <a:extLst>
              <a:ext uri="{FF2B5EF4-FFF2-40B4-BE49-F238E27FC236}">
                <a16:creationId xmlns:a16="http://schemas.microsoft.com/office/drawing/2014/main" id="{230502BE-447C-859A-DE2E-3EFECBF91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 name="CasellaDiTesto 6">
            <a:extLst>
              <a:ext uri="{FF2B5EF4-FFF2-40B4-BE49-F238E27FC236}">
                <a16:creationId xmlns:a16="http://schemas.microsoft.com/office/drawing/2014/main" id="{C7D4397D-CC73-722C-14D2-25A69BF7F2DF}"/>
              </a:ext>
            </a:extLst>
          </p:cNvPr>
          <p:cNvSpPr txBox="1"/>
          <p:nvPr/>
        </p:nvSpPr>
        <p:spPr>
          <a:xfrm>
            <a:off x="688408" y="1297917"/>
            <a:ext cx="11054858" cy="2585323"/>
          </a:xfrm>
          <a:prstGeom prst="rect">
            <a:avLst/>
          </a:prstGeom>
          <a:noFill/>
        </p:spPr>
        <p:txBody>
          <a:bodyPr wrap="square">
            <a:spAutoFit/>
          </a:bodyPr>
          <a:lstStyle/>
          <a:p>
            <a:r>
              <a:rPr lang="en-US" noProof="0">
                <a:solidFill>
                  <a:schemeClr val="tx1">
                    <a:lumMod val="75000"/>
                    <a:lumOff val="25000"/>
                  </a:schemeClr>
                </a:solidFill>
              </a:rPr>
              <a:t>To improve the predictive power of the Gradient Boosting model, we ran a dedicated hyperparameter search using KNIME’s </a:t>
            </a:r>
            <a:r>
              <a:rPr lang="en-US" i="1" noProof="0">
                <a:solidFill>
                  <a:schemeClr val="tx1">
                    <a:lumMod val="75000"/>
                    <a:lumOff val="25000"/>
                  </a:schemeClr>
                </a:solidFill>
              </a:rPr>
              <a:t>Parameter Optimization Loop</a:t>
            </a:r>
            <a:r>
              <a:rPr lang="en-US" noProof="0">
                <a:solidFill>
                  <a:schemeClr val="tx1">
                    <a:lumMod val="75000"/>
                    <a:lumOff val="25000"/>
                  </a:schemeClr>
                </a:solidFill>
              </a:rPr>
              <a:t>. Instead of relying on a single validation split, each hyperparameter configuration is tested through </a:t>
            </a:r>
            <a:r>
              <a:rPr lang="en-US" b="1" noProof="0">
                <a:solidFill>
                  <a:schemeClr val="tx1">
                    <a:lumMod val="75000"/>
                    <a:lumOff val="25000"/>
                  </a:schemeClr>
                </a:solidFill>
              </a:rPr>
              <a:t>H2O’s internal 5-fold cross-validation</a:t>
            </a:r>
            <a:r>
              <a:rPr lang="en-US" noProof="0">
                <a:solidFill>
                  <a:schemeClr val="tx1">
                    <a:lumMod val="75000"/>
                    <a:lumOff val="25000"/>
                  </a:schemeClr>
                </a:solidFill>
              </a:rPr>
              <a:t>, which provides a more reliable error estimate for boosting-based models.</a:t>
            </a:r>
          </a:p>
          <a:p>
            <a:r>
              <a:rPr lang="en-US" noProof="0">
                <a:solidFill>
                  <a:schemeClr val="tx1">
                    <a:lumMod val="75000"/>
                    <a:lumOff val="25000"/>
                  </a:schemeClr>
                </a:solidFill>
              </a:rPr>
              <a:t>For every candidate configuration, such as learning rates and tree depths, the GBM is trained and validated inside the </a:t>
            </a:r>
            <a:r>
              <a:rPr lang="en-US" i="1" noProof="0">
                <a:solidFill>
                  <a:schemeClr val="tx1">
                    <a:lumMod val="75000"/>
                    <a:lumOff val="25000"/>
                  </a:schemeClr>
                </a:solidFill>
              </a:rPr>
              <a:t>H2O Cross Validation Loop</a:t>
            </a:r>
            <a:r>
              <a:rPr lang="en-US" noProof="0">
                <a:solidFill>
                  <a:schemeClr val="tx1">
                    <a:lumMod val="75000"/>
                    <a:lumOff val="25000"/>
                  </a:schemeClr>
                </a:solidFill>
              </a:rPr>
              <a:t>. The resulting performance scores are collected through the Loop End. A later aggregation step (</a:t>
            </a:r>
            <a:r>
              <a:rPr lang="en-US" i="1" noProof="0" err="1">
                <a:solidFill>
                  <a:schemeClr val="tx1">
                    <a:lumMod val="75000"/>
                    <a:lumOff val="25000"/>
                  </a:schemeClr>
                </a:solidFill>
              </a:rPr>
              <a:t>GroupBy</a:t>
            </a:r>
            <a:r>
              <a:rPr lang="en-US" noProof="0">
                <a:solidFill>
                  <a:schemeClr val="tx1">
                    <a:lumMod val="75000"/>
                    <a:lumOff val="25000"/>
                  </a:schemeClr>
                </a:solidFill>
              </a:rPr>
              <a:t> followed by </a:t>
            </a:r>
            <a:r>
              <a:rPr lang="en-US" i="1" noProof="0">
                <a:solidFill>
                  <a:schemeClr val="tx1">
                    <a:lumMod val="75000"/>
                    <a:lumOff val="25000"/>
                  </a:schemeClr>
                </a:solidFill>
              </a:rPr>
              <a:t>Table Row to Variable</a:t>
            </a:r>
            <a:r>
              <a:rPr lang="en-US" noProof="0">
                <a:solidFill>
                  <a:schemeClr val="tx1">
                    <a:lumMod val="75000"/>
                    <a:lumOff val="25000"/>
                  </a:schemeClr>
                </a:solidFill>
              </a:rPr>
              <a:t>) identifies the configuration with the lowest cross-validated error. This selected hyperparameter set is then injected back into the main workflow and used to fit the final GBM model on the full training partition.</a:t>
            </a:r>
          </a:p>
        </p:txBody>
      </p:sp>
      <p:pic>
        <p:nvPicPr>
          <p:cNvPr id="10" name="Segnaposto contenuto 9" descr="Immagine che contiene diagramma, linea, Diagramma, schermata&#10;&#10;Il contenuto generato dall'IA potrebbe non essere corretto.">
            <a:extLst>
              <a:ext uri="{FF2B5EF4-FFF2-40B4-BE49-F238E27FC236}">
                <a16:creationId xmlns:a16="http://schemas.microsoft.com/office/drawing/2014/main" id="{01B480AF-4E2B-91A9-49DF-ADEB6AEA2BED}"/>
              </a:ext>
            </a:extLst>
          </p:cNvPr>
          <p:cNvPicPr>
            <a:picLocks noGrp="1" noChangeAspect="1"/>
          </p:cNvPicPr>
          <p:nvPr>
            <p:ph idx="1"/>
          </p:nvPr>
        </p:nvPicPr>
        <p:blipFill>
          <a:blip r:embed="rId2"/>
          <a:stretch>
            <a:fillRect/>
          </a:stretch>
        </p:blipFill>
        <p:spPr>
          <a:xfrm>
            <a:off x="1173129" y="3827368"/>
            <a:ext cx="9845741" cy="2707578"/>
          </a:xfrm>
        </p:spPr>
      </p:pic>
      <p:sp>
        <p:nvSpPr>
          <p:cNvPr id="6" name="Titolo 5">
            <a:extLst>
              <a:ext uri="{FF2B5EF4-FFF2-40B4-BE49-F238E27FC236}">
                <a16:creationId xmlns:a16="http://schemas.microsoft.com/office/drawing/2014/main" id="{FA14A157-46B8-F1EA-6AEA-08A1E86C3137}"/>
              </a:ext>
            </a:extLst>
          </p:cNvPr>
          <p:cNvSpPr>
            <a:spLocks noGrp="1"/>
          </p:cNvSpPr>
          <p:nvPr>
            <p:ph type="title"/>
          </p:nvPr>
        </p:nvSpPr>
        <p:spPr>
          <a:xfrm>
            <a:off x="677334" y="609600"/>
            <a:ext cx="8596668" cy="1320800"/>
          </a:xfrm>
        </p:spPr>
        <p:txBody>
          <a:bodyPr/>
          <a:lstStyle/>
          <a:p>
            <a:r>
              <a:rPr lang="en-US" noProof="0">
                <a:solidFill>
                  <a:srgbClr val="EAA748"/>
                </a:solidFill>
              </a:rPr>
              <a:t>Hyperparameter tuning</a:t>
            </a:r>
            <a:endParaRPr lang="en-US" noProof="0"/>
          </a:p>
        </p:txBody>
      </p:sp>
    </p:spTree>
    <p:extLst>
      <p:ext uri="{BB962C8B-B14F-4D97-AF65-F5344CB8AC3E}">
        <p14:creationId xmlns:p14="http://schemas.microsoft.com/office/powerpoint/2010/main" val="3729107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5BAE53-693A-86B7-D197-F2F61644DF4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D27E45-DC8B-2EA5-F257-862FA2E3B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Isosceles Triangle 10">
            <a:extLst>
              <a:ext uri="{FF2B5EF4-FFF2-40B4-BE49-F238E27FC236}">
                <a16:creationId xmlns:a16="http://schemas.microsoft.com/office/drawing/2014/main" id="{1EA85C27-DE94-DA06-A504-29971C539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E5F0D15F-2185-B4A7-22F2-853235D32898}"/>
              </a:ext>
            </a:extLst>
          </p:cNvPr>
          <p:cNvSpPr>
            <a:spLocks noGrp="1"/>
          </p:cNvSpPr>
          <p:nvPr>
            <p:ph type="sldNum" sz="quarter" idx="4294967295"/>
          </p:nvPr>
        </p:nvSpPr>
        <p:spPr>
          <a:xfrm>
            <a:off x="8590663" y="6041362"/>
            <a:ext cx="683339" cy="365125"/>
          </a:xfrm>
        </p:spPr>
        <p:txBody>
          <a:bodyPr>
            <a:normAutofit/>
          </a:bodyPr>
          <a:lstStyle/>
          <a:p>
            <a:pPr>
              <a:spcAft>
                <a:spcPts val="600"/>
              </a:spcAft>
            </a:pPr>
            <a:fld id="{250650D2-30E5-7247-A12B-70384019356E}" type="slidenum">
              <a:rPr lang="en-US" noProof="0" smtClean="0"/>
              <a:pPr>
                <a:spcAft>
                  <a:spcPts val="600"/>
                </a:spcAft>
              </a:pPr>
              <a:t>78</a:t>
            </a:fld>
            <a:endParaRPr lang="en-US" noProof="0"/>
          </a:p>
        </p:txBody>
      </p:sp>
      <p:sp>
        <p:nvSpPr>
          <p:cNvPr id="13" name="Isosceles Triangle 12">
            <a:extLst>
              <a:ext uri="{FF2B5EF4-FFF2-40B4-BE49-F238E27FC236}">
                <a16:creationId xmlns:a16="http://schemas.microsoft.com/office/drawing/2014/main" id="{A1CE64C6-1137-4C6E-E0BE-8FABF029A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aphicFrame>
        <p:nvGraphicFramePr>
          <p:cNvPr id="17" name="Tabella 16">
            <a:extLst>
              <a:ext uri="{FF2B5EF4-FFF2-40B4-BE49-F238E27FC236}">
                <a16:creationId xmlns:a16="http://schemas.microsoft.com/office/drawing/2014/main" id="{802E76D1-20FE-474C-FD7C-6BC2F82433ED}"/>
              </a:ext>
            </a:extLst>
          </p:cNvPr>
          <p:cNvGraphicFramePr>
            <a:graphicFrameLocks noGrp="1"/>
          </p:cNvGraphicFramePr>
          <p:nvPr>
            <p:extLst>
              <p:ext uri="{D42A27DB-BD31-4B8C-83A1-F6EECF244321}">
                <p14:modId xmlns:p14="http://schemas.microsoft.com/office/powerpoint/2010/main" val="3663018808"/>
              </p:ext>
            </p:extLst>
          </p:nvPr>
        </p:nvGraphicFramePr>
        <p:xfrm>
          <a:off x="2031958" y="2010406"/>
          <a:ext cx="8127999" cy="1478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946481304"/>
                    </a:ext>
                  </a:extLst>
                </a:gridCol>
                <a:gridCol w="2709333">
                  <a:extLst>
                    <a:ext uri="{9D8B030D-6E8A-4147-A177-3AD203B41FA5}">
                      <a16:colId xmlns:a16="http://schemas.microsoft.com/office/drawing/2014/main" val="2581001308"/>
                    </a:ext>
                  </a:extLst>
                </a:gridCol>
                <a:gridCol w="2709333">
                  <a:extLst>
                    <a:ext uri="{9D8B030D-6E8A-4147-A177-3AD203B41FA5}">
                      <a16:colId xmlns:a16="http://schemas.microsoft.com/office/drawing/2014/main" val="2961383574"/>
                    </a:ext>
                  </a:extLst>
                </a:gridCol>
              </a:tblGrid>
              <a:tr h="0">
                <a:tc>
                  <a:txBody>
                    <a:bodyPr/>
                    <a:lstStyle/>
                    <a:p>
                      <a:endParaRPr lang="en-US" noProof="0"/>
                    </a:p>
                  </a:txBody>
                  <a:tcPr/>
                </a:tc>
                <a:tc>
                  <a:txBody>
                    <a:bodyPr/>
                    <a:lstStyle/>
                    <a:p>
                      <a:r>
                        <a:rPr lang="en-US" noProof="0"/>
                        <a:t>Training Set</a:t>
                      </a:r>
                    </a:p>
                  </a:txBody>
                  <a:tcPr/>
                </a:tc>
                <a:tc>
                  <a:txBody>
                    <a:bodyPr/>
                    <a:lstStyle/>
                    <a:p>
                      <a:r>
                        <a:rPr lang="en-US" noProof="0"/>
                        <a:t>Test Set</a:t>
                      </a:r>
                    </a:p>
                  </a:txBody>
                  <a:tcPr/>
                </a:tc>
                <a:extLst>
                  <a:ext uri="{0D108BD9-81ED-4DB2-BD59-A6C34878D82A}">
                    <a16:rowId xmlns:a16="http://schemas.microsoft.com/office/drawing/2014/main" val="339649995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a:t>R²</a:t>
                      </a:r>
                    </a:p>
                  </a:txBody>
                  <a:tcPr/>
                </a:tc>
                <a:tc>
                  <a:txBody>
                    <a:bodyPr/>
                    <a:lstStyle/>
                    <a:p>
                      <a:r>
                        <a:rPr lang="en-US" noProof="0"/>
                        <a:t>0.724</a:t>
                      </a:r>
                    </a:p>
                  </a:txBody>
                  <a:tcPr/>
                </a:tc>
                <a:tc>
                  <a:txBody>
                    <a:bodyPr/>
                    <a:lstStyle/>
                    <a:p>
                      <a:r>
                        <a:rPr lang="en-US" noProof="0"/>
                        <a:t>0.626</a:t>
                      </a:r>
                    </a:p>
                  </a:txBody>
                  <a:tcPr/>
                </a:tc>
                <a:extLst>
                  <a:ext uri="{0D108BD9-81ED-4DB2-BD59-A6C34878D82A}">
                    <a16:rowId xmlns:a16="http://schemas.microsoft.com/office/drawing/2014/main" val="39511198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a:t>Adjusted R²</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a:t>0.718</a:t>
                      </a:r>
                    </a:p>
                  </a:txBody>
                  <a:tcPr/>
                </a:tc>
                <a:tc>
                  <a:txBody>
                    <a:bodyPr/>
                    <a:lstStyle/>
                    <a:p>
                      <a:r>
                        <a:rPr lang="en-US" noProof="0"/>
                        <a:t>0.541</a:t>
                      </a:r>
                    </a:p>
                  </a:txBody>
                  <a:tcPr/>
                </a:tc>
                <a:extLst>
                  <a:ext uri="{0D108BD9-81ED-4DB2-BD59-A6C34878D82A}">
                    <a16:rowId xmlns:a16="http://schemas.microsoft.com/office/drawing/2014/main" val="1359953988"/>
                  </a:ext>
                </a:extLst>
              </a:tr>
              <a:tr h="370840">
                <a:tc>
                  <a:txBody>
                    <a:bodyPr/>
                    <a:lstStyle/>
                    <a:p>
                      <a:r>
                        <a:rPr lang="en-US" noProof="0"/>
                        <a:t>RMSE</a:t>
                      </a:r>
                    </a:p>
                  </a:txBody>
                  <a:tcPr/>
                </a:tc>
                <a:tc>
                  <a:txBody>
                    <a:bodyPr/>
                    <a:lstStyle/>
                    <a:p>
                      <a:r>
                        <a:rPr lang="en-US" noProof="0"/>
                        <a:t>34697</a:t>
                      </a:r>
                    </a:p>
                  </a:txBody>
                  <a:tcPr/>
                </a:tc>
                <a:tc>
                  <a:txBody>
                    <a:bodyPr/>
                    <a:lstStyle/>
                    <a:p>
                      <a:r>
                        <a:rPr lang="en-US" noProof="0"/>
                        <a:t>39551</a:t>
                      </a:r>
                    </a:p>
                  </a:txBody>
                  <a:tcPr/>
                </a:tc>
                <a:extLst>
                  <a:ext uri="{0D108BD9-81ED-4DB2-BD59-A6C34878D82A}">
                    <a16:rowId xmlns:a16="http://schemas.microsoft.com/office/drawing/2014/main" val="1926873066"/>
                  </a:ext>
                </a:extLst>
              </a:tr>
            </a:tbl>
          </a:graphicData>
        </a:graphic>
      </p:graphicFrame>
      <p:sp>
        <p:nvSpPr>
          <p:cNvPr id="19" name="CasellaDiTesto 18">
            <a:extLst>
              <a:ext uri="{FF2B5EF4-FFF2-40B4-BE49-F238E27FC236}">
                <a16:creationId xmlns:a16="http://schemas.microsoft.com/office/drawing/2014/main" id="{7C03E071-3B39-8C87-47E4-2F7A40E67A83}"/>
              </a:ext>
            </a:extLst>
          </p:cNvPr>
          <p:cNvSpPr txBox="1"/>
          <p:nvPr/>
        </p:nvSpPr>
        <p:spPr>
          <a:xfrm>
            <a:off x="677334" y="4108454"/>
            <a:ext cx="10671984" cy="2031325"/>
          </a:xfrm>
          <a:prstGeom prst="rect">
            <a:avLst/>
          </a:prstGeom>
          <a:noFill/>
        </p:spPr>
        <p:txBody>
          <a:bodyPr wrap="square">
            <a:spAutoFit/>
          </a:bodyPr>
          <a:lstStyle/>
          <a:p>
            <a:pPr algn="just">
              <a:buNone/>
            </a:pPr>
            <a:r>
              <a:rPr lang="en-US" noProof="0">
                <a:solidFill>
                  <a:schemeClr val="tx1">
                    <a:lumMod val="75000"/>
                    <a:lumOff val="25000"/>
                  </a:schemeClr>
                </a:solidFill>
              </a:rPr>
              <a:t>The Gradient Boosting model achieves an R² of 0.724 and an adjusted R² of 0.718 on the training set. When evaluated on the test set, R² decreases to 0.626 and adjusted R² to 0.541. The gap in adjusted R², similar to the case of Random Forests, is partly due to the much smaller size of the test set, which amplifies the complexity penalty relative to the number of predictors. Overall, despite the expected reduction in performance on the test split, the consistency of RMSE and the maintained predictive power suggest that the Gradient Boosting model does not suffer from severe overfitting and retains generalization capability.</a:t>
            </a:r>
          </a:p>
        </p:txBody>
      </p:sp>
      <p:sp>
        <p:nvSpPr>
          <p:cNvPr id="8" name="Titolo 5">
            <a:extLst>
              <a:ext uri="{FF2B5EF4-FFF2-40B4-BE49-F238E27FC236}">
                <a16:creationId xmlns:a16="http://schemas.microsoft.com/office/drawing/2014/main" id="{0DCFEE5A-C9EB-9BEC-4FCB-0628AB9A2C0F}"/>
              </a:ext>
            </a:extLst>
          </p:cNvPr>
          <p:cNvSpPr>
            <a:spLocks noGrp="1"/>
          </p:cNvSpPr>
          <p:nvPr>
            <p:ph type="title"/>
          </p:nvPr>
        </p:nvSpPr>
        <p:spPr>
          <a:xfrm>
            <a:off x="677334" y="609600"/>
            <a:ext cx="8596668" cy="812800"/>
          </a:xfrm>
        </p:spPr>
        <p:txBody>
          <a:bodyPr/>
          <a:lstStyle/>
          <a:p>
            <a:r>
              <a:rPr lang="en-US">
                <a:solidFill>
                  <a:srgbClr val="EAA748"/>
                </a:solidFill>
              </a:rPr>
              <a:t>Results Gradient Boosting</a:t>
            </a:r>
            <a:endParaRPr lang="en-US" noProof="0"/>
          </a:p>
        </p:txBody>
      </p:sp>
    </p:spTree>
    <p:extLst>
      <p:ext uri="{BB962C8B-B14F-4D97-AF65-F5344CB8AC3E}">
        <p14:creationId xmlns:p14="http://schemas.microsoft.com/office/powerpoint/2010/main" val="4114502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236EF2-134E-8529-7A5D-E79CA3981E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809716-00A0-E4D3-3A54-8BF0CF93E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Isosceles Triangle 10">
            <a:extLst>
              <a:ext uri="{FF2B5EF4-FFF2-40B4-BE49-F238E27FC236}">
                <a16:creationId xmlns:a16="http://schemas.microsoft.com/office/drawing/2014/main" id="{ED1C6E63-B69A-7210-1C0F-E148EC068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631BE976-F20C-CA93-A849-F6BE92789A13}"/>
              </a:ext>
            </a:extLst>
          </p:cNvPr>
          <p:cNvSpPr>
            <a:spLocks noGrp="1"/>
          </p:cNvSpPr>
          <p:nvPr>
            <p:ph type="sldNum" sz="quarter" idx="4294967295"/>
          </p:nvPr>
        </p:nvSpPr>
        <p:spPr>
          <a:xfrm>
            <a:off x="8590663" y="6041362"/>
            <a:ext cx="683339" cy="365125"/>
          </a:xfrm>
        </p:spPr>
        <p:txBody>
          <a:bodyPr>
            <a:normAutofit/>
          </a:bodyPr>
          <a:lstStyle/>
          <a:p>
            <a:pPr>
              <a:spcAft>
                <a:spcPts val="600"/>
              </a:spcAft>
            </a:pPr>
            <a:fld id="{250650D2-30E5-7247-A12B-70384019356E}" type="slidenum">
              <a:rPr lang="en-US" noProof="0" smtClean="0"/>
              <a:pPr>
                <a:spcAft>
                  <a:spcPts val="600"/>
                </a:spcAft>
              </a:pPr>
              <a:t>79</a:t>
            </a:fld>
            <a:endParaRPr lang="en-US" noProof="0"/>
          </a:p>
        </p:txBody>
      </p:sp>
      <p:sp>
        <p:nvSpPr>
          <p:cNvPr id="13" name="Isosceles Triangle 12">
            <a:extLst>
              <a:ext uri="{FF2B5EF4-FFF2-40B4-BE49-F238E27FC236}">
                <a16:creationId xmlns:a16="http://schemas.microsoft.com/office/drawing/2014/main" id="{1603B7FB-46D6-9C2E-9562-BF4E005F40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pic>
        <p:nvPicPr>
          <p:cNvPr id="3" name="Segnaposto contenuto 5" descr="Immagine che contiene diagramma, linea, testo, schermata&#10;&#10;Il contenuto generato dall'IA potrebbe non essere corretto.">
            <a:extLst>
              <a:ext uri="{FF2B5EF4-FFF2-40B4-BE49-F238E27FC236}">
                <a16:creationId xmlns:a16="http://schemas.microsoft.com/office/drawing/2014/main" id="{DCED7B23-5E51-BD7A-A88A-A5D13D7F9D65}"/>
              </a:ext>
            </a:extLst>
          </p:cNvPr>
          <p:cNvPicPr>
            <a:picLocks noGrp="1" noChangeAspect="1"/>
          </p:cNvPicPr>
          <p:nvPr>
            <p:ph idx="1"/>
          </p:nvPr>
        </p:nvPicPr>
        <p:blipFill>
          <a:blip r:embed="rId2"/>
          <a:stretch>
            <a:fillRect/>
          </a:stretch>
        </p:blipFill>
        <p:spPr>
          <a:xfrm>
            <a:off x="4497914" y="2946062"/>
            <a:ext cx="7006814" cy="3387592"/>
          </a:xfrm>
        </p:spPr>
      </p:pic>
      <p:sp>
        <p:nvSpPr>
          <p:cNvPr id="7" name="CasellaDiTesto 6">
            <a:extLst>
              <a:ext uri="{FF2B5EF4-FFF2-40B4-BE49-F238E27FC236}">
                <a16:creationId xmlns:a16="http://schemas.microsoft.com/office/drawing/2014/main" id="{36A76DE9-8791-7BEB-D7B2-E483D8BB2A88}"/>
              </a:ext>
            </a:extLst>
          </p:cNvPr>
          <p:cNvSpPr txBox="1"/>
          <p:nvPr/>
        </p:nvSpPr>
        <p:spPr>
          <a:xfrm>
            <a:off x="677334" y="1315410"/>
            <a:ext cx="11221278" cy="1754326"/>
          </a:xfrm>
          <a:prstGeom prst="rect">
            <a:avLst/>
          </a:prstGeom>
          <a:noFill/>
        </p:spPr>
        <p:txBody>
          <a:bodyPr wrap="square">
            <a:spAutoFit/>
          </a:bodyPr>
          <a:lstStyle/>
          <a:p>
            <a:pPr algn="just"/>
            <a:r>
              <a:rPr lang="it-IT">
                <a:solidFill>
                  <a:schemeClr val="tx1">
                    <a:lumMod val="75000"/>
                    <a:lumOff val="25000"/>
                  </a:schemeClr>
                </a:solidFill>
              </a:rPr>
              <a:t>The </a:t>
            </a:r>
            <a:r>
              <a:rPr lang="it-IT" err="1">
                <a:solidFill>
                  <a:schemeClr val="tx1">
                    <a:lumMod val="75000"/>
                    <a:lumOff val="25000"/>
                  </a:schemeClr>
                </a:solidFill>
              </a:rPr>
              <a:t>neural</a:t>
            </a:r>
            <a:r>
              <a:rPr lang="it-IT">
                <a:solidFill>
                  <a:schemeClr val="tx1">
                    <a:lumMod val="75000"/>
                    <a:lumOff val="25000"/>
                  </a:schemeClr>
                </a:solidFill>
              </a:rPr>
              <a:t> network workflow follows the </a:t>
            </a:r>
            <a:r>
              <a:rPr lang="it-IT" err="1">
                <a:solidFill>
                  <a:schemeClr val="tx1">
                    <a:lumMod val="75000"/>
                    <a:lumOff val="25000"/>
                  </a:schemeClr>
                </a:solidFill>
              </a:rPr>
              <a:t>same</a:t>
            </a:r>
            <a:r>
              <a:rPr lang="it-IT">
                <a:solidFill>
                  <a:schemeClr val="tx1">
                    <a:lumMod val="75000"/>
                    <a:lumOff val="25000"/>
                  </a:schemeClr>
                </a:solidFill>
              </a:rPr>
              <a:t> </a:t>
            </a:r>
            <a:r>
              <a:rPr lang="it-IT" err="1">
                <a:solidFill>
                  <a:schemeClr val="tx1">
                    <a:lumMod val="75000"/>
                    <a:lumOff val="25000"/>
                  </a:schemeClr>
                </a:solidFill>
              </a:rPr>
              <a:t>preprocessing</a:t>
            </a:r>
            <a:r>
              <a:rPr lang="it-IT">
                <a:solidFill>
                  <a:schemeClr val="tx1">
                    <a:lumMod val="75000"/>
                    <a:lumOff val="25000"/>
                  </a:schemeClr>
                </a:solidFill>
              </a:rPr>
              <a:t> strategy </a:t>
            </a:r>
            <a:r>
              <a:rPr lang="it-IT" err="1">
                <a:solidFill>
                  <a:schemeClr val="tx1">
                    <a:lumMod val="75000"/>
                    <a:lumOff val="25000"/>
                  </a:schemeClr>
                </a:solidFill>
              </a:rPr>
              <a:t>used</a:t>
            </a:r>
            <a:r>
              <a:rPr lang="it-IT">
                <a:solidFill>
                  <a:schemeClr val="tx1">
                    <a:lumMod val="75000"/>
                    <a:lumOff val="25000"/>
                  </a:schemeClr>
                </a:solidFill>
              </a:rPr>
              <a:t> for the </a:t>
            </a:r>
            <a:r>
              <a:rPr lang="it-IT" err="1">
                <a:solidFill>
                  <a:schemeClr val="tx1">
                    <a:lumMod val="75000"/>
                    <a:lumOff val="25000"/>
                  </a:schemeClr>
                </a:solidFill>
              </a:rPr>
              <a:t>regression</a:t>
            </a:r>
            <a:r>
              <a:rPr lang="it-IT">
                <a:solidFill>
                  <a:schemeClr val="tx1">
                    <a:lumMod val="75000"/>
                    <a:lumOff val="25000"/>
                  </a:schemeClr>
                </a:solidFill>
              </a:rPr>
              <a:t> models. </a:t>
            </a:r>
            <a:r>
              <a:rPr lang="it-IT" err="1">
                <a:solidFill>
                  <a:schemeClr val="tx1">
                    <a:lumMod val="75000"/>
                    <a:lumOff val="25000"/>
                  </a:schemeClr>
                </a:solidFill>
              </a:rPr>
              <a:t>Missing</a:t>
            </a:r>
            <a:r>
              <a:rPr lang="it-IT">
                <a:solidFill>
                  <a:schemeClr val="tx1">
                    <a:lumMod val="75000"/>
                    <a:lumOff val="25000"/>
                  </a:schemeClr>
                </a:solidFill>
              </a:rPr>
              <a:t> </a:t>
            </a:r>
            <a:r>
              <a:rPr lang="it-IT" err="1">
                <a:solidFill>
                  <a:schemeClr val="tx1">
                    <a:lumMod val="75000"/>
                    <a:lumOff val="25000"/>
                  </a:schemeClr>
                </a:solidFill>
              </a:rPr>
              <a:t>values</a:t>
            </a:r>
            <a:r>
              <a:rPr lang="it-IT">
                <a:solidFill>
                  <a:schemeClr val="tx1">
                    <a:lumMod val="75000"/>
                    <a:lumOff val="25000"/>
                  </a:schemeClr>
                </a:solidFill>
              </a:rPr>
              <a:t> are </a:t>
            </a:r>
            <a:r>
              <a:rPr lang="it-IT" err="1">
                <a:solidFill>
                  <a:schemeClr val="tx1">
                    <a:lumMod val="75000"/>
                    <a:lumOff val="25000"/>
                  </a:schemeClr>
                </a:solidFill>
              </a:rPr>
              <a:t>imputed</a:t>
            </a:r>
            <a:r>
              <a:rPr lang="it-IT">
                <a:solidFill>
                  <a:schemeClr val="tx1">
                    <a:lumMod val="75000"/>
                    <a:lumOff val="25000"/>
                  </a:schemeClr>
                </a:solidFill>
              </a:rPr>
              <a:t> </a:t>
            </a:r>
            <a:r>
              <a:rPr lang="it-IT" b="1" err="1">
                <a:solidFill>
                  <a:schemeClr val="tx1">
                    <a:lumMod val="75000"/>
                    <a:lumOff val="25000"/>
                  </a:schemeClr>
                </a:solidFill>
              </a:rPr>
              <a:t>using</a:t>
            </a:r>
            <a:r>
              <a:rPr lang="it-IT" b="1">
                <a:solidFill>
                  <a:schemeClr val="tx1">
                    <a:lumMod val="75000"/>
                    <a:lumOff val="25000"/>
                  </a:schemeClr>
                </a:solidFill>
              </a:rPr>
              <a:t> </a:t>
            </a:r>
            <a:r>
              <a:rPr lang="it-IT" b="1" err="1">
                <a:solidFill>
                  <a:schemeClr val="tx1">
                    <a:lumMod val="75000"/>
                    <a:lumOff val="25000"/>
                  </a:schemeClr>
                </a:solidFill>
              </a:rPr>
              <a:t>only</a:t>
            </a:r>
            <a:r>
              <a:rPr lang="it-IT" b="1">
                <a:solidFill>
                  <a:schemeClr val="tx1">
                    <a:lumMod val="75000"/>
                    <a:lumOff val="25000"/>
                  </a:schemeClr>
                </a:solidFill>
              </a:rPr>
              <a:t> the training set</a:t>
            </a:r>
            <a:r>
              <a:rPr lang="it-IT">
                <a:solidFill>
                  <a:schemeClr val="tx1">
                    <a:lumMod val="75000"/>
                    <a:lumOff val="25000"/>
                  </a:schemeClr>
                </a:solidFill>
              </a:rPr>
              <a:t>, and the </a:t>
            </a:r>
            <a:r>
              <a:rPr lang="it-IT" err="1">
                <a:solidFill>
                  <a:schemeClr val="tx1">
                    <a:lumMod val="75000"/>
                    <a:lumOff val="25000"/>
                  </a:schemeClr>
                </a:solidFill>
              </a:rPr>
              <a:t>resulting</a:t>
            </a:r>
            <a:r>
              <a:rPr lang="it-IT">
                <a:solidFill>
                  <a:schemeClr val="tx1">
                    <a:lumMod val="75000"/>
                    <a:lumOff val="25000"/>
                  </a:schemeClr>
                </a:solidFill>
              </a:rPr>
              <a:t> </a:t>
            </a:r>
            <a:r>
              <a:rPr lang="it-IT" err="1">
                <a:solidFill>
                  <a:schemeClr val="tx1">
                    <a:lumMod val="75000"/>
                    <a:lumOff val="25000"/>
                  </a:schemeClr>
                </a:solidFill>
              </a:rPr>
              <a:t>imputation</a:t>
            </a:r>
            <a:r>
              <a:rPr lang="it-IT">
                <a:solidFill>
                  <a:schemeClr val="tx1">
                    <a:lumMod val="75000"/>
                    <a:lumOff val="25000"/>
                  </a:schemeClr>
                </a:solidFill>
              </a:rPr>
              <a:t> model </a:t>
            </a:r>
            <a:r>
              <a:rPr lang="it-IT" err="1">
                <a:solidFill>
                  <a:schemeClr val="tx1">
                    <a:lumMod val="75000"/>
                    <a:lumOff val="25000"/>
                  </a:schemeClr>
                </a:solidFill>
              </a:rPr>
              <a:t>is</a:t>
            </a:r>
            <a:r>
              <a:rPr lang="it-IT">
                <a:solidFill>
                  <a:schemeClr val="tx1">
                    <a:lumMod val="75000"/>
                    <a:lumOff val="25000"/>
                  </a:schemeClr>
                </a:solidFill>
              </a:rPr>
              <a:t> </a:t>
            </a:r>
            <a:r>
              <a:rPr lang="it-IT" err="1">
                <a:solidFill>
                  <a:schemeClr val="tx1">
                    <a:lumMod val="75000"/>
                    <a:lumOff val="25000"/>
                  </a:schemeClr>
                </a:solidFill>
              </a:rPr>
              <a:t>then</a:t>
            </a:r>
            <a:r>
              <a:rPr lang="it-IT">
                <a:solidFill>
                  <a:schemeClr val="tx1">
                    <a:lumMod val="75000"/>
                    <a:lumOff val="25000"/>
                  </a:schemeClr>
                </a:solidFill>
              </a:rPr>
              <a:t> </a:t>
            </a:r>
            <a:r>
              <a:rPr lang="it-IT" err="1">
                <a:solidFill>
                  <a:schemeClr val="tx1">
                    <a:lumMod val="75000"/>
                    <a:lumOff val="25000"/>
                  </a:schemeClr>
                </a:solidFill>
              </a:rPr>
              <a:t>applied</a:t>
            </a:r>
            <a:r>
              <a:rPr lang="it-IT">
                <a:solidFill>
                  <a:schemeClr val="tx1">
                    <a:lumMod val="75000"/>
                    <a:lumOff val="25000"/>
                  </a:schemeClr>
                </a:solidFill>
              </a:rPr>
              <a:t> to the test data to </a:t>
            </a:r>
            <a:r>
              <a:rPr lang="it-IT" err="1">
                <a:solidFill>
                  <a:schemeClr val="tx1">
                    <a:lumMod val="75000"/>
                    <a:lumOff val="25000"/>
                  </a:schemeClr>
                </a:solidFill>
              </a:rPr>
              <a:t>prevent</a:t>
            </a:r>
            <a:r>
              <a:rPr lang="it-IT">
                <a:solidFill>
                  <a:schemeClr val="tx1">
                    <a:lumMod val="75000"/>
                    <a:lumOff val="25000"/>
                  </a:schemeClr>
                </a:solidFill>
              </a:rPr>
              <a:t> information leakage. After </a:t>
            </a:r>
            <a:r>
              <a:rPr lang="it-IT" err="1">
                <a:solidFill>
                  <a:schemeClr val="tx1">
                    <a:lumMod val="75000"/>
                    <a:lumOff val="25000"/>
                  </a:schemeClr>
                </a:solidFill>
              </a:rPr>
              <a:t>imputation</a:t>
            </a:r>
            <a:r>
              <a:rPr lang="it-IT">
                <a:solidFill>
                  <a:schemeClr val="tx1">
                    <a:lumMod val="75000"/>
                    <a:lumOff val="25000"/>
                  </a:schemeClr>
                </a:solidFill>
              </a:rPr>
              <a:t>, </a:t>
            </a:r>
            <a:r>
              <a:rPr lang="it-IT" err="1">
                <a:solidFill>
                  <a:schemeClr val="tx1">
                    <a:lumMod val="75000"/>
                    <a:lumOff val="25000"/>
                  </a:schemeClr>
                </a:solidFill>
              </a:rPr>
              <a:t>all</a:t>
            </a:r>
            <a:r>
              <a:rPr lang="it-IT">
                <a:solidFill>
                  <a:schemeClr val="tx1">
                    <a:lumMod val="75000"/>
                    <a:lumOff val="25000"/>
                  </a:schemeClr>
                </a:solidFill>
              </a:rPr>
              <a:t> </a:t>
            </a:r>
            <a:r>
              <a:rPr lang="it-IT" err="1">
                <a:solidFill>
                  <a:schemeClr val="tx1">
                    <a:lumMod val="75000"/>
                    <a:lumOff val="25000"/>
                  </a:schemeClr>
                </a:solidFill>
              </a:rPr>
              <a:t>numerical</a:t>
            </a:r>
            <a:r>
              <a:rPr lang="it-IT">
                <a:solidFill>
                  <a:schemeClr val="tx1">
                    <a:lumMod val="75000"/>
                    <a:lumOff val="25000"/>
                  </a:schemeClr>
                </a:solidFill>
              </a:rPr>
              <a:t> features are </a:t>
            </a:r>
            <a:r>
              <a:rPr lang="it-IT" err="1">
                <a:solidFill>
                  <a:schemeClr val="tx1">
                    <a:lumMod val="75000"/>
                    <a:lumOff val="25000"/>
                  </a:schemeClr>
                </a:solidFill>
              </a:rPr>
              <a:t>standardized</a:t>
            </a:r>
            <a:r>
              <a:rPr lang="it-IT">
                <a:solidFill>
                  <a:schemeClr val="tx1">
                    <a:lumMod val="75000"/>
                    <a:lumOff val="25000"/>
                  </a:schemeClr>
                </a:solidFill>
              </a:rPr>
              <a:t> with </a:t>
            </a:r>
            <a:r>
              <a:rPr lang="it-IT" err="1">
                <a:solidFill>
                  <a:schemeClr val="tx1">
                    <a:lumMod val="75000"/>
                    <a:lumOff val="25000"/>
                  </a:schemeClr>
                </a:solidFill>
              </a:rPr>
              <a:t>z</a:t>
            </a:r>
            <a:r>
              <a:rPr lang="it-IT">
                <a:solidFill>
                  <a:schemeClr val="tx1">
                    <a:lumMod val="75000"/>
                    <a:lumOff val="25000"/>
                  </a:schemeClr>
                </a:solidFill>
              </a:rPr>
              <a:t>-score </a:t>
            </a:r>
            <a:r>
              <a:rPr lang="it-IT" err="1">
                <a:solidFill>
                  <a:schemeClr val="tx1">
                    <a:lumMod val="75000"/>
                    <a:lumOff val="25000"/>
                  </a:schemeClr>
                </a:solidFill>
              </a:rPr>
              <a:t>normalization</a:t>
            </a:r>
            <a:r>
              <a:rPr lang="it-IT">
                <a:solidFill>
                  <a:schemeClr val="tx1">
                    <a:lumMod val="75000"/>
                    <a:lumOff val="25000"/>
                  </a:schemeClr>
                </a:solidFill>
              </a:rPr>
              <a:t>, </a:t>
            </a:r>
            <a:r>
              <a:rPr lang="it-IT" err="1">
                <a:solidFill>
                  <a:schemeClr val="tx1">
                    <a:lumMod val="75000"/>
                    <a:lumOff val="25000"/>
                  </a:schemeClr>
                </a:solidFill>
              </a:rPr>
              <a:t>ensuring</a:t>
            </a:r>
            <a:r>
              <a:rPr lang="it-IT">
                <a:solidFill>
                  <a:schemeClr val="tx1">
                    <a:lumMod val="75000"/>
                    <a:lumOff val="25000"/>
                  </a:schemeClr>
                </a:solidFill>
              </a:rPr>
              <a:t> </a:t>
            </a:r>
            <a:r>
              <a:rPr lang="it-IT" err="1">
                <a:solidFill>
                  <a:schemeClr val="tx1">
                    <a:lumMod val="75000"/>
                    <a:lumOff val="25000"/>
                  </a:schemeClr>
                </a:solidFill>
              </a:rPr>
              <a:t>that</a:t>
            </a:r>
            <a:r>
              <a:rPr lang="it-IT">
                <a:solidFill>
                  <a:schemeClr val="tx1">
                    <a:lumMod val="75000"/>
                    <a:lumOff val="25000"/>
                  </a:schemeClr>
                </a:solidFill>
              </a:rPr>
              <a:t> the </a:t>
            </a:r>
            <a:r>
              <a:rPr lang="it-IT" err="1">
                <a:solidFill>
                  <a:schemeClr val="tx1">
                    <a:lumMod val="75000"/>
                    <a:lumOff val="25000"/>
                  </a:schemeClr>
                </a:solidFill>
              </a:rPr>
              <a:t>neural</a:t>
            </a:r>
            <a:r>
              <a:rPr lang="it-IT">
                <a:solidFill>
                  <a:schemeClr val="tx1">
                    <a:lumMod val="75000"/>
                    <a:lumOff val="25000"/>
                  </a:schemeClr>
                </a:solidFill>
              </a:rPr>
              <a:t> network </a:t>
            </a:r>
            <a:r>
              <a:rPr lang="it-IT" err="1">
                <a:solidFill>
                  <a:schemeClr val="tx1">
                    <a:lumMod val="75000"/>
                    <a:lumOff val="25000"/>
                  </a:schemeClr>
                </a:solidFill>
              </a:rPr>
              <a:t>receives</a:t>
            </a:r>
            <a:r>
              <a:rPr lang="it-IT">
                <a:solidFill>
                  <a:schemeClr val="tx1">
                    <a:lumMod val="75000"/>
                    <a:lumOff val="25000"/>
                  </a:schemeClr>
                </a:solidFill>
              </a:rPr>
              <a:t> inputs on a comparable scale, an </a:t>
            </a:r>
            <a:r>
              <a:rPr lang="it-IT" err="1">
                <a:solidFill>
                  <a:schemeClr val="tx1">
                    <a:lumMod val="75000"/>
                    <a:lumOff val="25000"/>
                  </a:schemeClr>
                </a:solidFill>
              </a:rPr>
              <a:t>essential</a:t>
            </a:r>
            <a:r>
              <a:rPr lang="it-IT">
                <a:solidFill>
                  <a:schemeClr val="tx1">
                    <a:lumMod val="75000"/>
                    <a:lumOff val="25000"/>
                  </a:schemeClr>
                </a:solidFill>
              </a:rPr>
              <a:t> step for </a:t>
            </a:r>
            <a:r>
              <a:rPr lang="it-IT" err="1">
                <a:solidFill>
                  <a:schemeClr val="tx1">
                    <a:lumMod val="75000"/>
                    <a:lumOff val="25000"/>
                  </a:schemeClr>
                </a:solidFill>
              </a:rPr>
              <a:t>stable</a:t>
            </a:r>
            <a:r>
              <a:rPr lang="it-IT">
                <a:solidFill>
                  <a:schemeClr val="tx1">
                    <a:lumMod val="75000"/>
                    <a:lumOff val="25000"/>
                  </a:schemeClr>
                </a:solidFill>
              </a:rPr>
              <a:t> and </a:t>
            </a:r>
            <a:r>
              <a:rPr lang="it-IT" err="1">
                <a:solidFill>
                  <a:schemeClr val="tx1">
                    <a:lumMod val="75000"/>
                    <a:lumOff val="25000"/>
                  </a:schemeClr>
                </a:solidFill>
              </a:rPr>
              <a:t>efficient</a:t>
            </a:r>
            <a:r>
              <a:rPr lang="it-IT">
                <a:solidFill>
                  <a:schemeClr val="tx1">
                    <a:lumMod val="75000"/>
                    <a:lumOff val="25000"/>
                  </a:schemeClr>
                </a:solidFill>
              </a:rPr>
              <a:t> training. The </a:t>
            </a:r>
            <a:r>
              <a:rPr lang="it-IT" err="1">
                <a:solidFill>
                  <a:schemeClr val="tx1">
                    <a:lumMod val="75000"/>
                    <a:lumOff val="25000"/>
                  </a:schemeClr>
                </a:solidFill>
              </a:rPr>
              <a:t>preprocessed</a:t>
            </a:r>
            <a:r>
              <a:rPr lang="it-IT">
                <a:solidFill>
                  <a:schemeClr val="tx1">
                    <a:lumMod val="75000"/>
                    <a:lumOff val="25000"/>
                  </a:schemeClr>
                </a:solidFill>
              </a:rPr>
              <a:t> training data </a:t>
            </a:r>
            <a:r>
              <a:rPr lang="it-IT" err="1">
                <a:solidFill>
                  <a:schemeClr val="tx1">
                    <a:lumMod val="75000"/>
                    <a:lumOff val="25000"/>
                  </a:schemeClr>
                </a:solidFill>
              </a:rPr>
              <a:t>is</a:t>
            </a:r>
            <a:r>
              <a:rPr lang="it-IT">
                <a:solidFill>
                  <a:schemeClr val="tx1">
                    <a:lumMod val="75000"/>
                    <a:lumOff val="25000"/>
                  </a:schemeClr>
                </a:solidFill>
              </a:rPr>
              <a:t> </a:t>
            </a:r>
            <a:r>
              <a:rPr lang="it-IT" err="1">
                <a:solidFill>
                  <a:schemeClr val="tx1">
                    <a:lumMod val="75000"/>
                    <a:lumOff val="25000"/>
                  </a:schemeClr>
                </a:solidFill>
              </a:rPr>
              <a:t>passed</a:t>
            </a:r>
            <a:r>
              <a:rPr lang="it-IT">
                <a:solidFill>
                  <a:schemeClr val="tx1">
                    <a:lumMod val="75000"/>
                    <a:lumOff val="25000"/>
                  </a:schemeClr>
                </a:solidFill>
              </a:rPr>
              <a:t> to the </a:t>
            </a:r>
            <a:r>
              <a:rPr lang="it-IT" b="1" err="1">
                <a:solidFill>
                  <a:schemeClr val="tx1">
                    <a:lumMod val="75000"/>
                    <a:lumOff val="25000"/>
                  </a:schemeClr>
                </a:solidFill>
              </a:rPr>
              <a:t>RProp</a:t>
            </a:r>
            <a:r>
              <a:rPr lang="it-IT" b="1">
                <a:solidFill>
                  <a:schemeClr val="tx1">
                    <a:lumMod val="75000"/>
                    <a:lumOff val="25000"/>
                  </a:schemeClr>
                </a:solidFill>
              </a:rPr>
              <a:t> MLP </a:t>
            </a:r>
            <a:r>
              <a:rPr lang="it-IT" b="1" err="1">
                <a:solidFill>
                  <a:schemeClr val="tx1">
                    <a:lumMod val="75000"/>
                    <a:lumOff val="25000"/>
                  </a:schemeClr>
                </a:solidFill>
              </a:rPr>
              <a:t>Learner</a:t>
            </a:r>
            <a:r>
              <a:rPr lang="it-IT">
                <a:solidFill>
                  <a:schemeClr val="tx1">
                    <a:lumMod val="75000"/>
                    <a:lumOff val="25000"/>
                  </a:schemeClr>
                </a:solidFill>
              </a:rPr>
              <a:t>, </a:t>
            </a:r>
            <a:r>
              <a:rPr lang="it-IT" err="1">
                <a:solidFill>
                  <a:schemeClr val="tx1">
                    <a:lumMod val="75000"/>
                    <a:lumOff val="25000"/>
                  </a:schemeClr>
                </a:solidFill>
              </a:rPr>
              <a:t>which</a:t>
            </a:r>
            <a:r>
              <a:rPr lang="it-IT">
                <a:solidFill>
                  <a:schemeClr val="tx1">
                    <a:lumMod val="75000"/>
                    <a:lumOff val="25000"/>
                  </a:schemeClr>
                </a:solidFill>
              </a:rPr>
              <a:t> </a:t>
            </a:r>
            <a:r>
              <a:rPr lang="it-IT" err="1">
                <a:solidFill>
                  <a:schemeClr val="tx1">
                    <a:lumMod val="75000"/>
                    <a:lumOff val="25000"/>
                  </a:schemeClr>
                </a:solidFill>
              </a:rPr>
              <a:t>trains</a:t>
            </a:r>
            <a:r>
              <a:rPr lang="it-IT">
                <a:solidFill>
                  <a:schemeClr val="tx1">
                    <a:lumMod val="75000"/>
                    <a:lumOff val="25000"/>
                  </a:schemeClr>
                </a:solidFill>
              </a:rPr>
              <a:t> a </a:t>
            </a:r>
            <a:r>
              <a:rPr lang="it-IT" err="1">
                <a:solidFill>
                  <a:schemeClr val="tx1">
                    <a:lumMod val="75000"/>
                    <a:lumOff val="25000"/>
                  </a:schemeClr>
                </a:solidFill>
              </a:rPr>
              <a:t>multilayer</a:t>
            </a:r>
            <a:r>
              <a:rPr lang="it-IT">
                <a:solidFill>
                  <a:schemeClr val="tx1">
                    <a:lumMod val="75000"/>
                    <a:lumOff val="25000"/>
                  </a:schemeClr>
                </a:solidFill>
              </a:rPr>
              <a:t>. A </a:t>
            </a:r>
            <a:r>
              <a:rPr lang="it-IT" err="1">
                <a:solidFill>
                  <a:schemeClr val="tx1">
                    <a:lumMod val="75000"/>
                    <a:lumOff val="25000"/>
                  </a:schemeClr>
                </a:solidFill>
              </a:rPr>
              <a:t>Parameter</a:t>
            </a:r>
            <a:r>
              <a:rPr lang="it-IT">
                <a:solidFill>
                  <a:schemeClr val="tx1">
                    <a:lumMod val="75000"/>
                    <a:lumOff val="25000"/>
                  </a:schemeClr>
                </a:solidFill>
              </a:rPr>
              <a:t> </a:t>
            </a:r>
            <a:r>
              <a:rPr lang="it-IT" err="1">
                <a:solidFill>
                  <a:schemeClr val="tx1">
                    <a:lumMod val="75000"/>
                    <a:lumOff val="25000"/>
                  </a:schemeClr>
                </a:solidFill>
              </a:rPr>
              <a:t>Optimization</a:t>
            </a:r>
            <a:r>
              <a:rPr lang="it-IT">
                <a:solidFill>
                  <a:schemeClr val="tx1">
                    <a:lumMod val="75000"/>
                    <a:lumOff val="25000"/>
                  </a:schemeClr>
                </a:solidFill>
              </a:rPr>
              <a:t> </a:t>
            </a:r>
            <a:r>
              <a:rPr lang="it-IT" err="1">
                <a:solidFill>
                  <a:schemeClr val="tx1">
                    <a:lumMod val="75000"/>
                    <a:lumOff val="25000"/>
                  </a:schemeClr>
                </a:solidFill>
              </a:rPr>
              <a:t>block</a:t>
            </a:r>
            <a:r>
              <a:rPr lang="it-IT">
                <a:solidFill>
                  <a:schemeClr val="tx1">
                    <a:lumMod val="75000"/>
                    <a:lumOff val="25000"/>
                  </a:schemeClr>
                </a:solidFill>
              </a:rPr>
              <a:t> </a:t>
            </a:r>
            <a:r>
              <a:rPr lang="it-IT" err="1">
                <a:solidFill>
                  <a:schemeClr val="tx1">
                    <a:lumMod val="75000"/>
                    <a:lumOff val="25000"/>
                  </a:schemeClr>
                </a:solidFill>
              </a:rPr>
              <a:t>automatically</a:t>
            </a:r>
            <a:r>
              <a:rPr lang="it-IT">
                <a:solidFill>
                  <a:schemeClr val="tx1">
                    <a:lumMod val="75000"/>
                    <a:lumOff val="25000"/>
                  </a:schemeClr>
                </a:solidFill>
              </a:rPr>
              <a:t> </a:t>
            </a:r>
            <a:r>
              <a:rPr lang="it-IT" err="1">
                <a:solidFill>
                  <a:schemeClr val="tx1">
                    <a:lumMod val="75000"/>
                    <a:lumOff val="25000"/>
                  </a:schemeClr>
                </a:solidFill>
              </a:rPr>
              <a:t>evaluates</a:t>
            </a:r>
            <a:r>
              <a:rPr lang="it-IT">
                <a:solidFill>
                  <a:schemeClr val="tx1">
                    <a:lumMod val="75000"/>
                    <a:lumOff val="25000"/>
                  </a:schemeClr>
                </a:solidFill>
              </a:rPr>
              <a:t> </a:t>
            </a:r>
            <a:r>
              <a:rPr lang="it-IT" err="1">
                <a:solidFill>
                  <a:schemeClr val="tx1">
                    <a:lumMod val="75000"/>
                    <a:lumOff val="25000"/>
                  </a:schemeClr>
                </a:solidFill>
              </a:rPr>
              <a:t>different</a:t>
            </a:r>
            <a:r>
              <a:rPr lang="it-IT">
                <a:solidFill>
                  <a:schemeClr val="tx1">
                    <a:lumMod val="75000"/>
                    <a:lumOff val="25000"/>
                  </a:schemeClr>
                </a:solidFill>
              </a:rPr>
              <a:t> </a:t>
            </a:r>
          </a:p>
        </p:txBody>
      </p:sp>
      <p:sp>
        <p:nvSpPr>
          <p:cNvPr id="10" name="CasellaDiTesto 9">
            <a:extLst>
              <a:ext uri="{FF2B5EF4-FFF2-40B4-BE49-F238E27FC236}">
                <a16:creationId xmlns:a16="http://schemas.microsoft.com/office/drawing/2014/main" id="{E03A3FDF-8E39-384D-1756-C058ADFE0014}"/>
              </a:ext>
            </a:extLst>
          </p:cNvPr>
          <p:cNvSpPr txBox="1"/>
          <p:nvPr/>
        </p:nvSpPr>
        <p:spPr>
          <a:xfrm>
            <a:off x="677334" y="3011246"/>
            <a:ext cx="3316998" cy="3970318"/>
          </a:xfrm>
          <a:prstGeom prst="rect">
            <a:avLst/>
          </a:prstGeom>
          <a:noFill/>
        </p:spPr>
        <p:txBody>
          <a:bodyPr wrap="square">
            <a:spAutoFit/>
          </a:bodyPr>
          <a:lstStyle/>
          <a:p>
            <a:pPr algn="just"/>
            <a:r>
              <a:rPr lang="it-IT">
                <a:solidFill>
                  <a:schemeClr val="tx1">
                    <a:lumMod val="75000"/>
                    <a:lumOff val="25000"/>
                  </a:schemeClr>
                </a:solidFill>
              </a:rPr>
              <a:t>network </a:t>
            </a:r>
            <a:r>
              <a:rPr lang="it-IT" err="1">
                <a:solidFill>
                  <a:schemeClr val="tx1">
                    <a:lumMod val="75000"/>
                    <a:lumOff val="25000"/>
                  </a:schemeClr>
                </a:solidFill>
              </a:rPr>
              <a:t>configurations</a:t>
            </a:r>
            <a:r>
              <a:rPr lang="it-IT">
                <a:solidFill>
                  <a:schemeClr val="tx1">
                    <a:lumMod val="75000"/>
                    <a:lumOff val="25000"/>
                  </a:schemeClr>
                </a:solidFill>
              </a:rPr>
              <a:t> to </a:t>
            </a:r>
            <a:r>
              <a:rPr lang="it-IT" err="1">
                <a:solidFill>
                  <a:schemeClr val="tx1">
                    <a:lumMod val="75000"/>
                    <a:lumOff val="25000"/>
                  </a:schemeClr>
                </a:solidFill>
              </a:rPr>
              <a:t>identify</a:t>
            </a:r>
            <a:r>
              <a:rPr lang="it-IT">
                <a:solidFill>
                  <a:schemeClr val="tx1">
                    <a:lumMod val="75000"/>
                    <a:lumOff val="25000"/>
                  </a:schemeClr>
                </a:solidFill>
              </a:rPr>
              <a:t> the best-</a:t>
            </a:r>
            <a:r>
              <a:rPr lang="it-IT" err="1">
                <a:solidFill>
                  <a:schemeClr val="tx1">
                    <a:lumMod val="75000"/>
                    <a:lumOff val="25000"/>
                  </a:schemeClr>
                </a:solidFill>
              </a:rPr>
              <a:t>performing</a:t>
            </a:r>
            <a:r>
              <a:rPr lang="it-IT">
                <a:solidFill>
                  <a:schemeClr val="tx1">
                    <a:lumMod val="75000"/>
                    <a:lumOff val="25000"/>
                  </a:schemeClr>
                </a:solidFill>
              </a:rPr>
              <a:t> </a:t>
            </a:r>
            <a:r>
              <a:rPr lang="it-IT" err="1">
                <a:solidFill>
                  <a:schemeClr val="tx1">
                    <a:lumMod val="75000"/>
                    <a:lumOff val="25000"/>
                  </a:schemeClr>
                </a:solidFill>
              </a:rPr>
              <a:t>hyperparameters</a:t>
            </a:r>
            <a:r>
              <a:rPr lang="it-IT">
                <a:solidFill>
                  <a:schemeClr val="tx1">
                    <a:lumMod val="75000"/>
                    <a:lumOff val="25000"/>
                  </a:schemeClr>
                </a:solidFill>
              </a:rPr>
              <a:t>. The </a:t>
            </a:r>
            <a:r>
              <a:rPr lang="it-IT" err="1">
                <a:solidFill>
                  <a:schemeClr val="tx1">
                    <a:lumMod val="75000"/>
                    <a:lumOff val="25000"/>
                  </a:schemeClr>
                </a:solidFill>
              </a:rPr>
              <a:t>optimized</a:t>
            </a:r>
            <a:r>
              <a:rPr lang="it-IT">
                <a:solidFill>
                  <a:schemeClr val="tx1">
                    <a:lumMod val="75000"/>
                    <a:lumOff val="25000"/>
                  </a:schemeClr>
                </a:solidFill>
              </a:rPr>
              <a:t> MLP </a:t>
            </a:r>
            <a:r>
              <a:rPr lang="it-IT" err="1">
                <a:solidFill>
                  <a:schemeClr val="tx1">
                    <a:lumMod val="75000"/>
                    <a:lumOff val="25000"/>
                  </a:schemeClr>
                </a:solidFill>
              </a:rPr>
              <a:t>is</a:t>
            </a:r>
            <a:r>
              <a:rPr lang="it-IT">
                <a:solidFill>
                  <a:schemeClr val="tx1">
                    <a:lumMod val="75000"/>
                    <a:lumOff val="25000"/>
                  </a:schemeClr>
                </a:solidFill>
              </a:rPr>
              <a:t> </a:t>
            </a:r>
            <a:r>
              <a:rPr lang="it-IT" err="1">
                <a:solidFill>
                  <a:schemeClr val="tx1">
                    <a:lumMod val="75000"/>
                    <a:lumOff val="25000"/>
                  </a:schemeClr>
                </a:solidFill>
              </a:rPr>
              <a:t>then</a:t>
            </a:r>
            <a:r>
              <a:rPr lang="it-IT">
                <a:solidFill>
                  <a:schemeClr val="tx1">
                    <a:lumMod val="75000"/>
                    <a:lumOff val="25000"/>
                  </a:schemeClr>
                </a:solidFill>
              </a:rPr>
              <a:t> </a:t>
            </a:r>
            <a:r>
              <a:rPr lang="it-IT" err="1">
                <a:solidFill>
                  <a:schemeClr val="tx1">
                    <a:lumMod val="75000"/>
                    <a:lumOff val="25000"/>
                  </a:schemeClr>
                </a:solidFill>
              </a:rPr>
              <a:t>trained</a:t>
            </a:r>
            <a:r>
              <a:rPr lang="it-IT">
                <a:solidFill>
                  <a:schemeClr val="tx1">
                    <a:lumMod val="75000"/>
                    <a:lumOff val="25000"/>
                  </a:schemeClr>
                </a:solidFill>
              </a:rPr>
              <a:t> on the training set and </a:t>
            </a:r>
            <a:r>
              <a:rPr lang="it-IT" err="1">
                <a:solidFill>
                  <a:schemeClr val="tx1">
                    <a:lumMod val="75000"/>
                    <a:lumOff val="25000"/>
                  </a:schemeClr>
                </a:solidFill>
              </a:rPr>
              <a:t>applied</a:t>
            </a:r>
            <a:r>
              <a:rPr lang="it-IT">
                <a:solidFill>
                  <a:schemeClr val="tx1">
                    <a:lumMod val="75000"/>
                    <a:lumOff val="25000"/>
                  </a:schemeClr>
                </a:solidFill>
              </a:rPr>
              <a:t> to </a:t>
            </a:r>
            <a:r>
              <a:rPr lang="it-IT" err="1">
                <a:solidFill>
                  <a:schemeClr val="tx1">
                    <a:lumMod val="75000"/>
                    <a:lumOff val="25000"/>
                  </a:schemeClr>
                </a:solidFill>
              </a:rPr>
              <a:t>both</a:t>
            </a:r>
            <a:r>
              <a:rPr lang="it-IT">
                <a:solidFill>
                  <a:schemeClr val="tx1">
                    <a:lumMod val="75000"/>
                    <a:lumOff val="25000"/>
                  </a:schemeClr>
                </a:solidFill>
              </a:rPr>
              <a:t> the training and test </a:t>
            </a:r>
            <a:r>
              <a:rPr lang="it-IT" err="1">
                <a:solidFill>
                  <a:schemeClr val="tx1">
                    <a:lumMod val="75000"/>
                    <a:lumOff val="25000"/>
                  </a:schemeClr>
                </a:solidFill>
              </a:rPr>
              <a:t>splits</a:t>
            </a:r>
            <a:r>
              <a:rPr lang="it-IT">
                <a:solidFill>
                  <a:schemeClr val="tx1">
                    <a:lumMod val="75000"/>
                    <a:lumOff val="25000"/>
                  </a:schemeClr>
                </a:solidFill>
              </a:rPr>
              <a:t> </a:t>
            </a:r>
            <a:r>
              <a:rPr lang="it-IT" err="1">
                <a:solidFill>
                  <a:schemeClr val="tx1">
                    <a:lumMod val="75000"/>
                    <a:lumOff val="25000"/>
                  </a:schemeClr>
                </a:solidFill>
              </a:rPr>
              <a:t>through</a:t>
            </a:r>
            <a:r>
              <a:rPr lang="it-IT">
                <a:solidFill>
                  <a:schemeClr val="tx1">
                    <a:lumMod val="75000"/>
                    <a:lumOff val="25000"/>
                  </a:schemeClr>
                </a:solidFill>
              </a:rPr>
              <a:t> separate </a:t>
            </a:r>
            <a:r>
              <a:rPr lang="it-IT" err="1">
                <a:solidFill>
                  <a:schemeClr val="tx1">
                    <a:lumMod val="75000"/>
                    <a:lumOff val="25000"/>
                  </a:schemeClr>
                </a:solidFill>
              </a:rPr>
              <a:t>Predictor</a:t>
            </a:r>
            <a:r>
              <a:rPr lang="it-IT">
                <a:solidFill>
                  <a:schemeClr val="tx1">
                    <a:lumMod val="75000"/>
                    <a:lumOff val="25000"/>
                  </a:schemeClr>
                </a:solidFill>
              </a:rPr>
              <a:t> </a:t>
            </a:r>
            <a:r>
              <a:rPr lang="it-IT" err="1">
                <a:solidFill>
                  <a:schemeClr val="tx1">
                    <a:lumMod val="75000"/>
                    <a:lumOff val="25000"/>
                  </a:schemeClr>
                </a:solidFill>
              </a:rPr>
              <a:t>nodes</a:t>
            </a:r>
            <a:r>
              <a:rPr lang="it-IT">
                <a:solidFill>
                  <a:schemeClr val="tx1">
                    <a:lumMod val="75000"/>
                    <a:lumOff val="25000"/>
                  </a:schemeClr>
                </a:solidFill>
              </a:rPr>
              <a:t>. Performance on </a:t>
            </a:r>
            <a:r>
              <a:rPr lang="it-IT" err="1">
                <a:solidFill>
                  <a:schemeClr val="tx1">
                    <a:lumMod val="75000"/>
                    <a:lumOff val="25000"/>
                  </a:schemeClr>
                </a:solidFill>
              </a:rPr>
              <a:t>each</a:t>
            </a:r>
            <a:r>
              <a:rPr lang="it-IT">
                <a:solidFill>
                  <a:schemeClr val="tx1">
                    <a:lumMod val="75000"/>
                    <a:lumOff val="25000"/>
                  </a:schemeClr>
                </a:solidFill>
              </a:rPr>
              <a:t> split </a:t>
            </a:r>
            <a:r>
              <a:rPr lang="it-IT" err="1">
                <a:solidFill>
                  <a:schemeClr val="tx1">
                    <a:lumMod val="75000"/>
                    <a:lumOff val="25000"/>
                  </a:schemeClr>
                </a:solidFill>
              </a:rPr>
              <a:t>is</a:t>
            </a:r>
            <a:r>
              <a:rPr lang="it-IT">
                <a:solidFill>
                  <a:schemeClr val="tx1">
                    <a:lumMod val="75000"/>
                    <a:lumOff val="25000"/>
                  </a:schemeClr>
                </a:solidFill>
              </a:rPr>
              <a:t> </a:t>
            </a:r>
            <a:r>
              <a:rPr lang="it-IT" err="1">
                <a:solidFill>
                  <a:schemeClr val="tx1">
                    <a:lumMod val="75000"/>
                    <a:lumOff val="25000"/>
                  </a:schemeClr>
                </a:solidFill>
              </a:rPr>
              <a:t>assessed</a:t>
            </a:r>
            <a:r>
              <a:rPr lang="it-IT">
                <a:solidFill>
                  <a:schemeClr val="tx1">
                    <a:lumMod val="75000"/>
                    <a:lumOff val="25000"/>
                  </a:schemeClr>
                </a:solidFill>
              </a:rPr>
              <a:t> with </a:t>
            </a:r>
            <a:r>
              <a:rPr lang="it-IT" err="1">
                <a:solidFill>
                  <a:schemeClr val="tx1">
                    <a:lumMod val="75000"/>
                    <a:lumOff val="25000"/>
                  </a:schemeClr>
                </a:solidFill>
              </a:rPr>
              <a:t>Numeric</a:t>
            </a:r>
            <a:r>
              <a:rPr lang="it-IT">
                <a:solidFill>
                  <a:schemeClr val="tx1">
                    <a:lumMod val="75000"/>
                    <a:lumOff val="25000"/>
                  </a:schemeClr>
                </a:solidFill>
              </a:rPr>
              <a:t> </a:t>
            </a:r>
            <a:r>
              <a:rPr lang="it-IT" err="1">
                <a:solidFill>
                  <a:schemeClr val="tx1">
                    <a:lumMod val="75000"/>
                    <a:lumOff val="25000"/>
                  </a:schemeClr>
                </a:solidFill>
              </a:rPr>
              <a:t>Scorer</a:t>
            </a:r>
            <a:r>
              <a:rPr lang="it-IT">
                <a:solidFill>
                  <a:schemeClr val="tx1">
                    <a:lumMod val="75000"/>
                    <a:lumOff val="25000"/>
                  </a:schemeClr>
                </a:solidFill>
              </a:rPr>
              <a:t> </a:t>
            </a:r>
            <a:r>
              <a:rPr lang="it-IT" err="1">
                <a:solidFill>
                  <a:schemeClr val="tx1">
                    <a:lumMod val="75000"/>
                    <a:lumOff val="25000"/>
                  </a:schemeClr>
                </a:solidFill>
              </a:rPr>
              <a:t>nodes</a:t>
            </a:r>
            <a:r>
              <a:rPr lang="it-IT">
                <a:solidFill>
                  <a:schemeClr val="tx1">
                    <a:lumMod val="75000"/>
                    <a:lumOff val="25000"/>
                  </a:schemeClr>
                </a:solidFill>
              </a:rPr>
              <a:t>, </a:t>
            </a:r>
            <a:r>
              <a:rPr lang="it-IT" err="1">
                <a:solidFill>
                  <a:schemeClr val="tx1">
                    <a:lumMod val="75000"/>
                    <a:lumOff val="25000"/>
                  </a:schemeClr>
                </a:solidFill>
              </a:rPr>
              <a:t>allowing</a:t>
            </a:r>
            <a:r>
              <a:rPr lang="it-IT">
                <a:solidFill>
                  <a:schemeClr val="tx1">
                    <a:lumMod val="75000"/>
                    <a:lumOff val="25000"/>
                  </a:schemeClr>
                </a:solidFill>
              </a:rPr>
              <a:t> the </a:t>
            </a:r>
            <a:r>
              <a:rPr lang="it-IT" err="1">
                <a:solidFill>
                  <a:schemeClr val="tx1">
                    <a:lumMod val="75000"/>
                    <a:lumOff val="25000"/>
                  </a:schemeClr>
                </a:solidFill>
              </a:rPr>
              <a:t>detection</a:t>
            </a:r>
            <a:r>
              <a:rPr lang="it-IT">
                <a:solidFill>
                  <a:schemeClr val="tx1">
                    <a:lumMod val="75000"/>
                    <a:lumOff val="25000"/>
                  </a:schemeClr>
                </a:solidFill>
              </a:rPr>
              <a:t> of </a:t>
            </a:r>
            <a:r>
              <a:rPr lang="it-IT" err="1">
                <a:solidFill>
                  <a:schemeClr val="tx1">
                    <a:lumMod val="75000"/>
                    <a:lumOff val="25000"/>
                  </a:schemeClr>
                </a:solidFill>
              </a:rPr>
              <a:t>potential</a:t>
            </a:r>
            <a:r>
              <a:rPr lang="it-IT">
                <a:solidFill>
                  <a:schemeClr val="tx1">
                    <a:lumMod val="75000"/>
                    <a:lumOff val="25000"/>
                  </a:schemeClr>
                </a:solidFill>
              </a:rPr>
              <a:t> </a:t>
            </a:r>
            <a:r>
              <a:rPr lang="it-IT" err="1">
                <a:solidFill>
                  <a:schemeClr val="tx1">
                    <a:lumMod val="75000"/>
                    <a:lumOff val="25000"/>
                  </a:schemeClr>
                </a:solidFill>
              </a:rPr>
              <a:t>overfitting</a:t>
            </a:r>
            <a:r>
              <a:rPr lang="it-IT">
                <a:solidFill>
                  <a:schemeClr val="tx1">
                    <a:lumMod val="75000"/>
                    <a:lumOff val="25000"/>
                  </a:schemeClr>
                </a:solidFill>
              </a:rPr>
              <a:t>.</a:t>
            </a:r>
          </a:p>
          <a:p>
            <a:br>
              <a:rPr lang="it-IT"/>
            </a:br>
            <a:endParaRPr lang="it-IT"/>
          </a:p>
        </p:txBody>
      </p:sp>
      <p:sp>
        <p:nvSpPr>
          <p:cNvPr id="8" name="Titolo 5">
            <a:extLst>
              <a:ext uri="{FF2B5EF4-FFF2-40B4-BE49-F238E27FC236}">
                <a16:creationId xmlns:a16="http://schemas.microsoft.com/office/drawing/2014/main" id="{16ED7C38-728E-6B12-54D1-8961D638E7C0}"/>
              </a:ext>
            </a:extLst>
          </p:cNvPr>
          <p:cNvSpPr>
            <a:spLocks noGrp="1"/>
          </p:cNvSpPr>
          <p:nvPr>
            <p:ph type="title"/>
          </p:nvPr>
        </p:nvSpPr>
        <p:spPr>
          <a:xfrm>
            <a:off x="677334" y="609600"/>
            <a:ext cx="8596668" cy="1320800"/>
          </a:xfrm>
        </p:spPr>
        <p:txBody>
          <a:bodyPr/>
          <a:lstStyle/>
          <a:p>
            <a:r>
              <a:rPr lang="en-US" noProof="0">
                <a:solidFill>
                  <a:srgbClr val="EAA748"/>
                </a:solidFill>
              </a:rPr>
              <a:t>Multilayer Perceptron</a:t>
            </a:r>
            <a:endParaRPr lang="en-US" noProof="0"/>
          </a:p>
        </p:txBody>
      </p:sp>
    </p:spTree>
    <p:extLst>
      <p:ext uri="{BB962C8B-B14F-4D97-AF65-F5344CB8AC3E}">
        <p14:creationId xmlns:p14="http://schemas.microsoft.com/office/powerpoint/2010/main" val="1794966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33E990-2C41-3FE7-223C-4707CC965A5C}"/>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5286BB7-2ED7-02D3-9CB4-F2883CEA8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6" name="Straight Connector 45">
              <a:extLst>
                <a:ext uri="{FF2B5EF4-FFF2-40B4-BE49-F238E27FC236}">
                  <a16:creationId xmlns:a16="http://schemas.microsoft.com/office/drawing/2014/main" id="{16E67D01-2A5A-1D3E-C35B-230E0FF4B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E2AC48C-6396-C9BB-1480-73DA1E160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8" name="Rectangle 23">
              <a:extLst>
                <a:ext uri="{FF2B5EF4-FFF2-40B4-BE49-F238E27FC236}">
                  <a16:creationId xmlns:a16="http://schemas.microsoft.com/office/drawing/2014/main" id="{45B6AB51-D070-0630-131C-94974B85F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9" name="Rectangle 25">
              <a:extLst>
                <a:ext uri="{FF2B5EF4-FFF2-40B4-BE49-F238E27FC236}">
                  <a16:creationId xmlns:a16="http://schemas.microsoft.com/office/drawing/2014/main" id="{3EADF652-BD5B-998C-89C6-BCDFEEA68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0" name="Isosceles Triangle 49">
              <a:extLst>
                <a:ext uri="{FF2B5EF4-FFF2-40B4-BE49-F238E27FC236}">
                  <a16:creationId xmlns:a16="http://schemas.microsoft.com/office/drawing/2014/main" id="{4AADB909-1AB7-15D4-EB30-A9E33D881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1" name="Rectangle 27">
              <a:extLst>
                <a:ext uri="{FF2B5EF4-FFF2-40B4-BE49-F238E27FC236}">
                  <a16:creationId xmlns:a16="http://schemas.microsoft.com/office/drawing/2014/main" id="{FA363A72-6BEC-12A9-DDEB-97415D7605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2" name="Rectangle 28">
              <a:extLst>
                <a:ext uri="{FF2B5EF4-FFF2-40B4-BE49-F238E27FC236}">
                  <a16:creationId xmlns:a16="http://schemas.microsoft.com/office/drawing/2014/main" id="{6C6FED56-414B-C65D-E9B3-0BE20AD02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3" name="Rectangle 29">
              <a:extLst>
                <a:ext uri="{FF2B5EF4-FFF2-40B4-BE49-F238E27FC236}">
                  <a16:creationId xmlns:a16="http://schemas.microsoft.com/office/drawing/2014/main" id="{94A48F2C-C29A-9A01-2F2B-14139249F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4" name="Isosceles Triangle 53">
              <a:extLst>
                <a:ext uri="{FF2B5EF4-FFF2-40B4-BE49-F238E27FC236}">
                  <a16:creationId xmlns:a16="http://schemas.microsoft.com/office/drawing/2014/main" id="{CC1A1F07-487E-578E-917C-E852574C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5" name="Isosceles Triangle 54">
              <a:extLst>
                <a:ext uri="{FF2B5EF4-FFF2-40B4-BE49-F238E27FC236}">
                  <a16:creationId xmlns:a16="http://schemas.microsoft.com/office/drawing/2014/main" id="{15EF6B7A-84BD-9963-6105-5285DBE2C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57" name="Rectangle 56">
            <a:extLst>
              <a:ext uri="{FF2B5EF4-FFF2-40B4-BE49-F238E27FC236}">
                <a16:creationId xmlns:a16="http://schemas.microsoft.com/office/drawing/2014/main" id="{FE7BA479-2D48-8592-4219-0FCF596D7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9" name="Isosceles Triangle 58">
            <a:extLst>
              <a:ext uri="{FF2B5EF4-FFF2-40B4-BE49-F238E27FC236}">
                <a16:creationId xmlns:a16="http://schemas.microsoft.com/office/drawing/2014/main" id="{FBEEEEBE-A3EB-D50B-8672-88C7C15AE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5" name="Segnaposto numero diapositiva 4">
            <a:extLst>
              <a:ext uri="{FF2B5EF4-FFF2-40B4-BE49-F238E27FC236}">
                <a16:creationId xmlns:a16="http://schemas.microsoft.com/office/drawing/2014/main" id="{7ABCAFA4-567A-4DD2-CCF6-94CB516B802B}"/>
              </a:ext>
            </a:extLst>
          </p:cNvPr>
          <p:cNvSpPr>
            <a:spLocks noGrp="1"/>
          </p:cNvSpPr>
          <p:nvPr>
            <p:ph type="sldNum" sz="quarter" idx="4"/>
          </p:nvPr>
        </p:nvSpPr>
        <p:spPr>
          <a:xfrm>
            <a:off x="10984187" y="6370637"/>
            <a:ext cx="683339" cy="365125"/>
          </a:xfrm>
        </p:spPr>
        <p:txBody>
          <a:bodyPr vert="horz" lIns="91440" tIns="45720" rIns="91440" bIns="45720" rtlCol="0" anchor="ctr">
            <a:normAutofit/>
          </a:bodyPr>
          <a:lstStyle/>
          <a:p>
            <a:pPr>
              <a:spcAft>
                <a:spcPts val="600"/>
              </a:spcAft>
            </a:pPr>
            <a:fld id="{250650D2-30E5-7247-A12B-70384019356E}" type="slidenum">
              <a:rPr lang="en-US" kern="1200" noProof="0" smtClean="0">
                <a:solidFill>
                  <a:schemeClr val="accent1"/>
                </a:solidFill>
                <a:latin typeface="+mn-lt"/>
                <a:ea typeface="+mn-ea"/>
                <a:cs typeface="+mn-cs"/>
              </a:rPr>
              <a:pPr>
                <a:spcAft>
                  <a:spcPts val="600"/>
                </a:spcAft>
              </a:pPr>
              <a:t>8</a:t>
            </a:fld>
            <a:endParaRPr lang="en-US" kern="1200" noProof="0">
              <a:solidFill>
                <a:schemeClr val="accent1"/>
              </a:solidFill>
              <a:latin typeface="+mn-lt"/>
              <a:ea typeface="+mn-ea"/>
              <a:cs typeface="+mn-cs"/>
            </a:endParaRPr>
          </a:p>
        </p:txBody>
      </p:sp>
      <p:sp>
        <p:nvSpPr>
          <p:cNvPr id="4" name="Segnaposto testo 3">
            <a:extLst>
              <a:ext uri="{FF2B5EF4-FFF2-40B4-BE49-F238E27FC236}">
                <a16:creationId xmlns:a16="http://schemas.microsoft.com/office/drawing/2014/main" id="{50DDF177-8E70-B977-35BC-5C7759662780}"/>
              </a:ext>
            </a:extLst>
          </p:cNvPr>
          <p:cNvSpPr>
            <a:spLocks noGrp="1"/>
          </p:cNvSpPr>
          <p:nvPr>
            <p:ph type="body" sz="half" idx="2"/>
          </p:nvPr>
        </p:nvSpPr>
        <p:spPr>
          <a:xfrm>
            <a:off x="797388" y="5037443"/>
            <a:ext cx="10780530" cy="1698319"/>
          </a:xfrm>
        </p:spPr>
        <p:txBody>
          <a:bodyPr vert="horz" lIns="91440" tIns="45720" rIns="91440" bIns="45720" numCol="1" rtlCol="0">
            <a:normAutofit fontScale="92500" lnSpcReduction="10000"/>
          </a:bodyPr>
          <a:lstStyle/>
          <a:p>
            <a:r>
              <a:rPr lang="en-US" sz="1500" b="1"/>
              <a:t>Insights:</a:t>
            </a:r>
            <a:br>
              <a:rPr lang="en-US" sz="1500" noProof="0"/>
            </a:br>
            <a:r>
              <a:rPr lang="en-US" sz="1500" noProof="0"/>
              <a:t>Before analysis, implausible compensation values and outliers were removed. Based on global salary benchmarks for software developers, entries </a:t>
            </a:r>
            <a:r>
              <a:rPr lang="en-US" sz="1500" b="1" noProof="0"/>
              <a:t>below 500 USD</a:t>
            </a:r>
            <a:r>
              <a:rPr lang="en-US" sz="1500" noProof="0"/>
              <a:t> or </a:t>
            </a:r>
            <a:r>
              <a:rPr lang="en-US" sz="1500" b="1" noProof="0"/>
              <a:t>above 500,000 USD</a:t>
            </a:r>
            <a:r>
              <a:rPr lang="en-US" sz="1500" noProof="0"/>
              <a:t> were considered unrealistic. A </a:t>
            </a:r>
            <a:r>
              <a:rPr lang="en-US" sz="1500" b="1" noProof="0"/>
              <a:t>Rule Engine</a:t>
            </a:r>
            <a:r>
              <a:rPr lang="en-US" sz="1500" noProof="0"/>
              <a:t> was used to replace these extreme values with 0, and a </a:t>
            </a:r>
            <a:r>
              <a:rPr lang="en-US" sz="1500" b="1" noProof="0"/>
              <a:t>Row Filter</a:t>
            </a:r>
            <a:r>
              <a:rPr lang="en-US" sz="1500" noProof="0"/>
              <a:t> subsequently removed them from the dataset to prevent distortion.</a:t>
            </a:r>
            <a:br>
              <a:rPr lang="en-US" sz="1500" noProof="0"/>
            </a:br>
            <a:r>
              <a:rPr lang="en-US" sz="1500" noProof="0"/>
              <a:t>The raw distribution of yearly compensation was highly right-skewed, with several extreme outliers. After filtering unrealistic values, the distribution remained skewed but more stable. To address skewness and improve suitability for modelling, the </a:t>
            </a:r>
            <a:r>
              <a:rPr lang="en-US" sz="1500" b="1" noProof="0"/>
              <a:t>natural logarithm of </a:t>
            </a:r>
            <a:r>
              <a:rPr lang="en-US" sz="1500" b="1" noProof="0" err="1"/>
              <a:t>ConvertedCompYearly</a:t>
            </a:r>
            <a:r>
              <a:rPr lang="en-US" sz="1500" noProof="0"/>
              <a:t> was computed. The log-transformed variable displays a more symmetric distribution and reduces the impact of high-income outliers.</a:t>
            </a:r>
          </a:p>
        </p:txBody>
      </p:sp>
      <p:sp>
        <p:nvSpPr>
          <p:cNvPr id="61" name="Isosceles Triangle 60">
            <a:extLst>
              <a:ext uri="{FF2B5EF4-FFF2-40B4-BE49-F238E27FC236}">
                <a16:creationId xmlns:a16="http://schemas.microsoft.com/office/drawing/2014/main" id="{1E9900D4-AE28-294A-0DF7-DD9DD4A32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7" name="Titolo 1">
            <a:extLst>
              <a:ext uri="{FF2B5EF4-FFF2-40B4-BE49-F238E27FC236}">
                <a16:creationId xmlns:a16="http://schemas.microsoft.com/office/drawing/2014/main" id="{958ED6F5-1073-F446-A2AB-ED568B19FE06}"/>
              </a:ext>
            </a:extLst>
          </p:cNvPr>
          <p:cNvSpPr txBox="1">
            <a:spLocks/>
          </p:cNvSpPr>
          <p:nvPr/>
        </p:nvSpPr>
        <p:spPr>
          <a:xfrm>
            <a:off x="1111539" y="616596"/>
            <a:ext cx="4211647" cy="701407"/>
          </a:xfrm>
          <a:prstGeom prst="rect">
            <a:avLst/>
          </a:prstGeom>
        </p:spPr>
        <p:txBody>
          <a:bodyPr vert="horz" lIns="91440" tIns="45720" rIns="91440" bIns="45720" rtlCol="0" anchor="b">
            <a:normAutofit fontScale="70000" lnSpcReduction="20000"/>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noProof="0">
                <a:solidFill>
                  <a:srgbClr val="EAA748"/>
                </a:solidFill>
              </a:rPr>
              <a:t>ln(</a:t>
            </a:r>
            <a:r>
              <a:rPr lang="en-US" sz="3600" noProof="0" err="1">
                <a:solidFill>
                  <a:srgbClr val="EAA748"/>
                </a:solidFill>
              </a:rPr>
              <a:t>ConvertedCompYearly</a:t>
            </a:r>
            <a:r>
              <a:rPr lang="en-US" sz="3600" noProof="0">
                <a:solidFill>
                  <a:srgbClr val="EAA748"/>
                </a:solidFill>
              </a:rPr>
              <a:t>) </a:t>
            </a:r>
          </a:p>
          <a:p>
            <a:r>
              <a:rPr lang="en-US" sz="2600" noProof="0">
                <a:solidFill>
                  <a:srgbClr val="EAA748"/>
                </a:solidFill>
              </a:rPr>
              <a:t>target variable</a:t>
            </a:r>
          </a:p>
        </p:txBody>
      </p:sp>
      <p:pic>
        <p:nvPicPr>
          <p:cNvPr id="16" name="Immagine 15">
            <a:extLst>
              <a:ext uri="{FF2B5EF4-FFF2-40B4-BE49-F238E27FC236}">
                <a16:creationId xmlns:a16="http://schemas.microsoft.com/office/drawing/2014/main" id="{CD5A1B43-7583-D3CE-258B-A01919089B5F}"/>
              </a:ext>
            </a:extLst>
          </p:cNvPr>
          <p:cNvPicPr>
            <a:picLocks noChangeAspect="1"/>
          </p:cNvPicPr>
          <p:nvPr/>
        </p:nvPicPr>
        <p:blipFill>
          <a:blip r:embed="rId2"/>
          <a:stretch>
            <a:fillRect/>
          </a:stretch>
        </p:blipFill>
        <p:spPr>
          <a:xfrm>
            <a:off x="891734" y="2241328"/>
            <a:ext cx="3940120" cy="2719894"/>
          </a:xfrm>
          <a:prstGeom prst="rect">
            <a:avLst/>
          </a:prstGeom>
        </p:spPr>
      </p:pic>
      <p:pic>
        <p:nvPicPr>
          <p:cNvPr id="20" name="Immagine 19">
            <a:extLst>
              <a:ext uri="{FF2B5EF4-FFF2-40B4-BE49-F238E27FC236}">
                <a16:creationId xmlns:a16="http://schemas.microsoft.com/office/drawing/2014/main" id="{DD798508-0CCD-1135-56BF-8345C0CCE495}"/>
              </a:ext>
            </a:extLst>
          </p:cNvPr>
          <p:cNvPicPr>
            <a:picLocks noChangeAspect="1"/>
          </p:cNvPicPr>
          <p:nvPr/>
        </p:nvPicPr>
        <p:blipFill>
          <a:blip r:embed="rId3"/>
          <a:stretch>
            <a:fillRect/>
          </a:stretch>
        </p:blipFill>
        <p:spPr>
          <a:xfrm>
            <a:off x="4394148" y="2241328"/>
            <a:ext cx="3589173" cy="2682976"/>
          </a:xfrm>
          <a:prstGeom prst="rect">
            <a:avLst/>
          </a:prstGeom>
        </p:spPr>
      </p:pic>
      <p:pic>
        <p:nvPicPr>
          <p:cNvPr id="21" name="Immagine 20">
            <a:extLst>
              <a:ext uri="{FF2B5EF4-FFF2-40B4-BE49-F238E27FC236}">
                <a16:creationId xmlns:a16="http://schemas.microsoft.com/office/drawing/2014/main" id="{CFC1CAC1-DAAC-868B-51A4-449CB4D5DFEB}"/>
              </a:ext>
            </a:extLst>
          </p:cNvPr>
          <p:cNvPicPr>
            <a:picLocks noChangeAspect="1"/>
          </p:cNvPicPr>
          <p:nvPr/>
        </p:nvPicPr>
        <p:blipFill>
          <a:blip r:embed="rId4"/>
          <a:stretch>
            <a:fillRect/>
          </a:stretch>
        </p:blipFill>
        <p:spPr>
          <a:xfrm>
            <a:off x="7917162" y="2230891"/>
            <a:ext cx="3568573" cy="2693413"/>
          </a:xfrm>
          <a:prstGeom prst="rect">
            <a:avLst/>
          </a:prstGeom>
        </p:spPr>
      </p:pic>
      <p:pic>
        <p:nvPicPr>
          <p:cNvPr id="18" name="Immagine 17">
            <a:extLst>
              <a:ext uri="{FF2B5EF4-FFF2-40B4-BE49-F238E27FC236}">
                <a16:creationId xmlns:a16="http://schemas.microsoft.com/office/drawing/2014/main" id="{51E2E5DB-5168-BD83-9FB0-2F5D982F335F}"/>
              </a:ext>
            </a:extLst>
          </p:cNvPr>
          <p:cNvPicPr>
            <a:picLocks noChangeAspect="1"/>
          </p:cNvPicPr>
          <p:nvPr/>
        </p:nvPicPr>
        <p:blipFill>
          <a:blip r:embed="rId5"/>
          <a:stretch>
            <a:fillRect/>
          </a:stretch>
        </p:blipFill>
        <p:spPr>
          <a:xfrm>
            <a:off x="8414905" y="227249"/>
            <a:ext cx="3672362" cy="1920012"/>
          </a:xfrm>
          <a:prstGeom prst="rect">
            <a:avLst/>
          </a:prstGeom>
        </p:spPr>
      </p:pic>
      <p:sp>
        <p:nvSpPr>
          <p:cNvPr id="3" name="TextBox 2">
            <a:extLst>
              <a:ext uri="{FF2B5EF4-FFF2-40B4-BE49-F238E27FC236}">
                <a16:creationId xmlns:a16="http://schemas.microsoft.com/office/drawing/2014/main" id="{A347A20A-494E-4066-C4AD-00C9591D62E3}"/>
              </a:ext>
            </a:extLst>
          </p:cNvPr>
          <p:cNvSpPr txBox="1"/>
          <p:nvPr/>
        </p:nvSpPr>
        <p:spPr>
          <a:xfrm>
            <a:off x="1111539" y="1326134"/>
            <a:ext cx="6370982" cy="785793"/>
          </a:xfrm>
          <a:prstGeom prst="rect">
            <a:avLst/>
          </a:prstGeom>
          <a:noFill/>
        </p:spPr>
        <p:txBody>
          <a:bodyPr wrap="square">
            <a:spAutoFit/>
          </a:bodyPr>
          <a:lstStyle/>
          <a:p>
            <a:pPr>
              <a:lnSpc>
                <a:spcPct val="150000"/>
              </a:lnSpc>
            </a:pPr>
            <a:r>
              <a:rPr lang="en-US" sz="1600" b="1" noProof="0">
                <a:solidFill>
                  <a:schemeClr val="tx1">
                    <a:lumMod val="75000"/>
                    <a:lumOff val="25000"/>
                  </a:schemeClr>
                </a:solidFill>
              </a:rPr>
              <a:t>Nature:</a:t>
            </a:r>
            <a:r>
              <a:rPr lang="en-US" sz="1600" noProof="0">
                <a:solidFill>
                  <a:schemeClr val="tx1">
                    <a:lumMod val="75000"/>
                    <a:lumOff val="25000"/>
                  </a:schemeClr>
                </a:solidFill>
              </a:rPr>
              <a:t> Numerical, continuous</a:t>
            </a:r>
          </a:p>
          <a:p>
            <a:pPr>
              <a:lnSpc>
                <a:spcPct val="150000"/>
              </a:lnSpc>
            </a:pPr>
            <a:r>
              <a:rPr lang="en-US" sz="1600" b="1" noProof="0">
                <a:solidFill>
                  <a:schemeClr val="tx1">
                    <a:lumMod val="75000"/>
                    <a:lumOff val="25000"/>
                  </a:schemeClr>
                </a:solidFill>
              </a:rPr>
              <a:t>Description:</a:t>
            </a:r>
            <a:r>
              <a:rPr lang="en-US" sz="1600" noProof="0">
                <a:solidFill>
                  <a:schemeClr val="tx1">
                    <a:lumMod val="75000"/>
                    <a:lumOff val="25000"/>
                  </a:schemeClr>
                </a:solidFill>
              </a:rPr>
              <a:t> Self-reported total yearly compensation (USD)</a:t>
            </a:r>
          </a:p>
        </p:txBody>
      </p:sp>
      <p:sp>
        <p:nvSpPr>
          <p:cNvPr id="6" name="TextBox 5">
            <a:extLst>
              <a:ext uri="{FF2B5EF4-FFF2-40B4-BE49-F238E27FC236}">
                <a16:creationId xmlns:a16="http://schemas.microsoft.com/office/drawing/2014/main" id="{19622E79-046C-9A4A-D6C4-5DD82D1E917E}"/>
              </a:ext>
            </a:extLst>
          </p:cNvPr>
          <p:cNvSpPr txBox="1"/>
          <p:nvPr/>
        </p:nvSpPr>
        <p:spPr>
          <a:xfrm>
            <a:off x="1374876" y="2427812"/>
            <a:ext cx="1526018" cy="246221"/>
          </a:xfrm>
          <a:prstGeom prst="rect">
            <a:avLst/>
          </a:prstGeom>
          <a:noFill/>
        </p:spPr>
        <p:txBody>
          <a:bodyPr wrap="square" rtlCol="0">
            <a:spAutoFit/>
          </a:bodyPr>
          <a:lstStyle/>
          <a:p>
            <a:r>
              <a:rPr lang="it-IT" sz="1000" err="1">
                <a:solidFill>
                  <a:schemeClr val="bg1">
                    <a:lumMod val="50000"/>
                  </a:schemeClr>
                </a:solidFill>
              </a:rPr>
              <a:t>Initial</a:t>
            </a:r>
            <a:r>
              <a:rPr lang="it-IT" sz="1000">
                <a:solidFill>
                  <a:schemeClr val="bg1">
                    <a:lumMod val="50000"/>
                  </a:schemeClr>
                </a:solidFill>
              </a:rPr>
              <a:t> data</a:t>
            </a:r>
            <a:endParaRPr lang="en-US" sz="1000">
              <a:solidFill>
                <a:schemeClr val="bg1">
                  <a:lumMod val="50000"/>
                </a:schemeClr>
              </a:solidFill>
            </a:endParaRPr>
          </a:p>
        </p:txBody>
      </p:sp>
      <p:sp>
        <p:nvSpPr>
          <p:cNvPr id="8" name="TextBox 7">
            <a:extLst>
              <a:ext uri="{FF2B5EF4-FFF2-40B4-BE49-F238E27FC236}">
                <a16:creationId xmlns:a16="http://schemas.microsoft.com/office/drawing/2014/main" id="{909F0522-357C-B31A-172B-181CC7FB767D}"/>
              </a:ext>
            </a:extLst>
          </p:cNvPr>
          <p:cNvSpPr txBox="1"/>
          <p:nvPr/>
        </p:nvSpPr>
        <p:spPr>
          <a:xfrm>
            <a:off x="4771837" y="2359773"/>
            <a:ext cx="1324164" cy="553998"/>
          </a:xfrm>
          <a:prstGeom prst="rect">
            <a:avLst/>
          </a:prstGeom>
          <a:noFill/>
        </p:spPr>
        <p:txBody>
          <a:bodyPr wrap="square" rtlCol="0">
            <a:spAutoFit/>
          </a:bodyPr>
          <a:lstStyle/>
          <a:p>
            <a:r>
              <a:rPr lang="it-IT" sz="1000">
                <a:solidFill>
                  <a:schemeClr val="bg1">
                    <a:lumMod val="50000"/>
                  </a:schemeClr>
                </a:solidFill>
              </a:rPr>
              <a:t>After </a:t>
            </a:r>
            <a:r>
              <a:rPr lang="it-IT" sz="1000" err="1">
                <a:solidFill>
                  <a:schemeClr val="bg1">
                    <a:lumMod val="50000"/>
                  </a:schemeClr>
                </a:solidFill>
              </a:rPr>
              <a:t>removing</a:t>
            </a:r>
            <a:r>
              <a:rPr lang="it-IT" sz="1000">
                <a:solidFill>
                  <a:schemeClr val="bg1">
                    <a:lumMod val="50000"/>
                  </a:schemeClr>
                </a:solidFill>
              </a:rPr>
              <a:t> </a:t>
            </a:r>
            <a:r>
              <a:rPr lang="it-IT" sz="1000" err="1">
                <a:solidFill>
                  <a:schemeClr val="bg1">
                    <a:lumMod val="50000"/>
                  </a:schemeClr>
                </a:solidFill>
              </a:rPr>
              <a:t>wrong</a:t>
            </a:r>
            <a:r>
              <a:rPr lang="it-IT" sz="1000">
                <a:solidFill>
                  <a:schemeClr val="bg1">
                    <a:lumMod val="50000"/>
                  </a:schemeClr>
                </a:solidFill>
              </a:rPr>
              <a:t> </a:t>
            </a:r>
            <a:r>
              <a:rPr lang="it-IT" sz="1000" err="1">
                <a:solidFill>
                  <a:schemeClr val="bg1">
                    <a:lumMod val="50000"/>
                  </a:schemeClr>
                </a:solidFill>
              </a:rPr>
              <a:t>values</a:t>
            </a:r>
            <a:r>
              <a:rPr lang="it-IT" sz="1000">
                <a:solidFill>
                  <a:schemeClr val="bg1">
                    <a:lumMod val="50000"/>
                  </a:schemeClr>
                </a:solidFill>
              </a:rPr>
              <a:t> and </a:t>
            </a:r>
          </a:p>
          <a:p>
            <a:r>
              <a:rPr lang="it-IT" sz="1000" err="1">
                <a:solidFill>
                  <a:schemeClr val="bg1">
                    <a:lumMod val="50000"/>
                  </a:schemeClr>
                </a:solidFill>
              </a:rPr>
              <a:t>outliers</a:t>
            </a:r>
            <a:endParaRPr lang="en-US" sz="1000">
              <a:solidFill>
                <a:schemeClr val="bg1">
                  <a:lumMod val="50000"/>
                </a:schemeClr>
              </a:solidFill>
            </a:endParaRPr>
          </a:p>
        </p:txBody>
      </p:sp>
      <p:sp>
        <p:nvSpPr>
          <p:cNvPr id="9" name="TextBox 8">
            <a:extLst>
              <a:ext uri="{FF2B5EF4-FFF2-40B4-BE49-F238E27FC236}">
                <a16:creationId xmlns:a16="http://schemas.microsoft.com/office/drawing/2014/main" id="{55818EF4-0F87-0C97-AB88-96066C79823C}"/>
              </a:ext>
            </a:extLst>
          </p:cNvPr>
          <p:cNvSpPr txBox="1"/>
          <p:nvPr/>
        </p:nvSpPr>
        <p:spPr>
          <a:xfrm>
            <a:off x="8281348" y="2395611"/>
            <a:ext cx="1301960" cy="246221"/>
          </a:xfrm>
          <a:prstGeom prst="rect">
            <a:avLst/>
          </a:prstGeom>
          <a:noFill/>
        </p:spPr>
        <p:txBody>
          <a:bodyPr wrap="square" rtlCol="0">
            <a:spAutoFit/>
          </a:bodyPr>
          <a:lstStyle/>
          <a:p>
            <a:r>
              <a:rPr lang="it-IT" sz="1000">
                <a:solidFill>
                  <a:schemeClr val="bg1">
                    <a:lumMod val="50000"/>
                  </a:schemeClr>
                </a:solidFill>
              </a:rPr>
              <a:t>After log</a:t>
            </a:r>
            <a:endParaRPr lang="en-US" sz="1000">
              <a:solidFill>
                <a:schemeClr val="bg1">
                  <a:lumMod val="50000"/>
                </a:schemeClr>
              </a:solidFill>
            </a:endParaRPr>
          </a:p>
        </p:txBody>
      </p:sp>
    </p:spTree>
    <p:extLst>
      <p:ext uri="{BB962C8B-B14F-4D97-AF65-F5344CB8AC3E}">
        <p14:creationId xmlns:p14="http://schemas.microsoft.com/office/powerpoint/2010/main" val="14616071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descr="Immagine che contiene linea, schermata, Diagramma, diagramma&#10;&#10;Il contenuto generato dall'IA potrebbe non essere corretto.">
            <a:extLst>
              <a:ext uri="{FF2B5EF4-FFF2-40B4-BE49-F238E27FC236}">
                <a16:creationId xmlns:a16="http://schemas.microsoft.com/office/drawing/2014/main" id="{EF2C8056-CD6C-737E-52DD-91F0F5EE435E}"/>
              </a:ext>
            </a:extLst>
          </p:cNvPr>
          <p:cNvPicPr>
            <a:picLocks noGrp="1" noChangeAspect="1"/>
          </p:cNvPicPr>
          <p:nvPr>
            <p:ph idx="1"/>
          </p:nvPr>
        </p:nvPicPr>
        <p:blipFill>
          <a:blip r:embed="rId2"/>
          <a:stretch>
            <a:fillRect/>
          </a:stretch>
        </p:blipFill>
        <p:spPr>
          <a:xfrm>
            <a:off x="344244" y="1486737"/>
            <a:ext cx="9230061" cy="1374689"/>
          </a:xfrm>
        </p:spPr>
      </p:pic>
      <p:sp>
        <p:nvSpPr>
          <p:cNvPr id="4" name="Segnaposto numero diapositiva 3">
            <a:extLst>
              <a:ext uri="{FF2B5EF4-FFF2-40B4-BE49-F238E27FC236}">
                <a16:creationId xmlns:a16="http://schemas.microsoft.com/office/drawing/2014/main" id="{9DAFD9AD-9DF8-B2E5-0D62-79F2E660BB45}"/>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80</a:t>
            </a:fld>
            <a:endParaRPr lang="en-IT"/>
          </a:p>
        </p:txBody>
      </p:sp>
      <p:sp>
        <p:nvSpPr>
          <p:cNvPr id="8" name="CasellaDiTesto 7">
            <a:extLst>
              <a:ext uri="{FF2B5EF4-FFF2-40B4-BE49-F238E27FC236}">
                <a16:creationId xmlns:a16="http://schemas.microsoft.com/office/drawing/2014/main" id="{E49D4CFD-BA4D-5F62-0680-093D2F1DBC1D}"/>
              </a:ext>
            </a:extLst>
          </p:cNvPr>
          <p:cNvSpPr txBox="1"/>
          <p:nvPr/>
        </p:nvSpPr>
        <p:spPr>
          <a:xfrm>
            <a:off x="677690" y="3109078"/>
            <a:ext cx="8749068" cy="3139321"/>
          </a:xfrm>
          <a:prstGeom prst="rect">
            <a:avLst/>
          </a:prstGeom>
          <a:noFill/>
        </p:spPr>
        <p:txBody>
          <a:bodyPr wrap="square">
            <a:spAutoFit/>
          </a:bodyPr>
          <a:lstStyle/>
          <a:p>
            <a:r>
              <a:rPr lang="it-IT">
                <a:solidFill>
                  <a:schemeClr val="tx1">
                    <a:lumMod val="75000"/>
                    <a:lumOff val="25000"/>
                  </a:schemeClr>
                </a:solidFill>
              </a:rPr>
              <a:t>To </a:t>
            </a:r>
            <a:r>
              <a:rPr lang="it-IT" err="1">
                <a:solidFill>
                  <a:schemeClr val="tx1">
                    <a:lumMod val="75000"/>
                    <a:lumOff val="25000"/>
                  </a:schemeClr>
                </a:solidFill>
              </a:rPr>
              <a:t>tune</a:t>
            </a:r>
            <a:r>
              <a:rPr lang="it-IT">
                <a:solidFill>
                  <a:schemeClr val="tx1">
                    <a:lumMod val="75000"/>
                    <a:lumOff val="25000"/>
                  </a:schemeClr>
                </a:solidFill>
              </a:rPr>
              <a:t> the </a:t>
            </a:r>
            <a:r>
              <a:rPr lang="it-IT" err="1">
                <a:solidFill>
                  <a:schemeClr val="tx1">
                    <a:lumMod val="75000"/>
                    <a:lumOff val="25000"/>
                  </a:schemeClr>
                </a:solidFill>
              </a:rPr>
              <a:t>Multilayer</a:t>
            </a:r>
            <a:r>
              <a:rPr lang="it-IT">
                <a:solidFill>
                  <a:schemeClr val="tx1">
                    <a:lumMod val="75000"/>
                    <a:lumOff val="25000"/>
                  </a:schemeClr>
                </a:solidFill>
              </a:rPr>
              <a:t> </a:t>
            </a:r>
            <a:r>
              <a:rPr lang="it-IT" err="1">
                <a:solidFill>
                  <a:schemeClr val="tx1">
                    <a:lumMod val="75000"/>
                    <a:lumOff val="25000"/>
                  </a:schemeClr>
                </a:solidFill>
              </a:rPr>
              <a:t>Perceptron</a:t>
            </a:r>
            <a:r>
              <a:rPr lang="it-IT">
                <a:solidFill>
                  <a:schemeClr val="tx1">
                    <a:lumMod val="75000"/>
                    <a:lumOff val="25000"/>
                  </a:schemeClr>
                </a:solidFill>
              </a:rPr>
              <a:t>, </a:t>
            </a:r>
            <a:r>
              <a:rPr lang="it-IT" err="1">
                <a:solidFill>
                  <a:schemeClr val="tx1">
                    <a:lumMod val="75000"/>
                    <a:lumOff val="25000"/>
                  </a:schemeClr>
                </a:solidFill>
              </a:rPr>
              <a:t>we</a:t>
            </a:r>
            <a:r>
              <a:rPr lang="it-IT">
                <a:solidFill>
                  <a:schemeClr val="tx1">
                    <a:lumMod val="75000"/>
                    <a:lumOff val="25000"/>
                  </a:schemeClr>
                </a:solidFill>
              </a:rPr>
              <a:t> </a:t>
            </a:r>
            <a:r>
              <a:rPr lang="it-IT" err="1">
                <a:solidFill>
                  <a:schemeClr val="tx1">
                    <a:lumMod val="75000"/>
                    <a:lumOff val="25000"/>
                  </a:schemeClr>
                </a:solidFill>
              </a:rPr>
              <a:t>used</a:t>
            </a:r>
            <a:r>
              <a:rPr lang="it-IT">
                <a:solidFill>
                  <a:schemeClr val="tx1">
                    <a:lumMod val="75000"/>
                    <a:lumOff val="25000"/>
                  </a:schemeClr>
                </a:solidFill>
              </a:rPr>
              <a:t> </a:t>
            </a:r>
            <a:r>
              <a:rPr lang="it-IT" err="1">
                <a:solidFill>
                  <a:schemeClr val="tx1">
                    <a:lumMod val="75000"/>
                    <a:lumOff val="25000"/>
                  </a:schemeClr>
                </a:solidFill>
              </a:rPr>
              <a:t>KNIME’s</a:t>
            </a:r>
            <a:r>
              <a:rPr lang="it-IT">
                <a:solidFill>
                  <a:schemeClr val="tx1">
                    <a:lumMod val="75000"/>
                    <a:lumOff val="25000"/>
                  </a:schemeClr>
                </a:solidFill>
              </a:rPr>
              <a:t> </a:t>
            </a:r>
            <a:r>
              <a:rPr lang="it-IT" err="1">
                <a:solidFill>
                  <a:schemeClr val="tx1">
                    <a:lumMod val="75000"/>
                    <a:lumOff val="25000"/>
                  </a:schemeClr>
                </a:solidFill>
              </a:rPr>
              <a:t>Parameter</a:t>
            </a:r>
            <a:r>
              <a:rPr lang="it-IT">
                <a:solidFill>
                  <a:schemeClr val="tx1">
                    <a:lumMod val="75000"/>
                    <a:lumOff val="25000"/>
                  </a:schemeClr>
                </a:solidFill>
              </a:rPr>
              <a:t> </a:t>
            </a:r>
            <a:r>
              <a:rPr lang="it-IT" err="1">
                <a:solidFill>
                  <a:schemeClr val="tx1">
                    <a:lumMod val="75000"/>
                    <a:lumOff val="25000"/>
                  </a:schemeClr>
                </a:solidFill>
              </a:rPr>
              <a:t>Optimization</a:t>
            </a:r>
            <a:r>
              <a:rPr lang="it-IT">
                <a:solidFill>
                  <a:schemeClr val="tx1">
                    <a:lumMod val="75000"/>
                    <a:lumOff val="25000"/>
                  </a:schemeClr>
                </a:solidFill>
              </a:rPr>
              <a:t> Loop, </a:t>
            </a:r>
            <a:r>
              <a:rPr lang="it-IT" err="1">
                <a:solidFill>
                  <a:schemeClr val="tx1">
                    <a:lumMod val="75000"/>
                    <a:lumOff val="25000"/>
                  </a:schemeClr>
                </a:solidFill>
              </a:rPr>
              <a:t>which</a:t>
            </a:r>
            <a:r>
              <a:rPr lang="it-IT">
                <a:solidFill>
                  <a:schemeClr val="tx1">
                    <a:lumMod val="75000"/>
                    <a:lumOff val="25000"/>
                  </a:schemeClr>
                </a:solidFill>
              </a:rPr>
              <a:t> </a:t>
            </a:r>
            <a:r>
              <a:rPr lang="it-IT" err="1">
                <a:solidFill>
                  <a:schemeClr val="tx1">
                    <a:lumMod val="75000"/>
                    <a:lumOff val="25000"/>
                  </a:schemeClr>
                </a:solidFill>
              </a:rPr>
              <a:t>evaluates</a:t>
            </a:r>
            <a:r>
              <a:rPr lang="it-IT">
                <a:solidFill>
                  <a:schemeClr val="tx1">
                    <a:lumMod val="75000"/>
                    <a:lumOff val="25000"/>
                  </a:schemeClr>
                </a:solidFill>
              </a:rPr>
              <a:t> multiple network </a:t>
            </a:r>
            <a:r>
              <a:rPr lang="it-IT" err="1">
                <a:solidFill>
                  <a:schemeClr val="tx1">
                    <a:lumMod val="75000"/>
                    <a:lumOff val="25000"/>
                  </a:schemeClr>
                </a:solidFill>
              </a:rPr>
              <a:t>configurations</a:t>
            </a:r>
            <a:r>
              <a:rPr lang="it-IT">
                <a:solidFill>
                  <a:schemeClr val="tx1">
                    <a:lumMod val="75000"/>
                    <a:lumOff val="25000"/>
                  </a:schemeClr>
                </a:solidFill>
              </a:rPr>
              <a:t> to </a:t>
            </a:r>
            <a:r>
              <a:rPr lang="it-IT" err="1">
                <a:solidFill>
                  <a:schemeClr val="tx1">
                    <a:lumMod val="75000"/>
                    <a:lumOff val="25000"/>
                  </a:schemeClr>
                </a:solidFill>
              </a:rPr>
              <a:t>identify</a:t>
            </a:r>
            <a:r>
              <a:rPr lang="it-IT">
                <a:solidFill>
                  <a:schemeClr val="tx1">
                    <a:lumMod val="75000"/>
                    <a:lumOff val="25000"/>
                  </a:schemeClr>
                </a:solidFill>
              </a:rPr>
              <a:t> the best-</a:t>
            </a:r>
            <a:r>
              <a:rPr lang="it-IT" err="1">
                <a:solidFill>
                  <a:schemeClr val="tx1">
                    <a:lumMod val="75000"/>
                    <a:lumOff val="25000"/>
                  </a:schemeClr>
                </a:solidFill>
              </a:rPr>
              <a:t>performing</a:t>
            </a:r>
            <a:r>
              <a:rPr lang="it-IT">
                <a:solidFill>
                  <a:schemeClr val="tx1">
                    <a:lumMod val="75000"/>
                    <a:lumOff val="25000"/>
                  </a:schemeClr>
                </a:solidFill>
              </a:rPr>
              <a:t> set of </a:t>
            </a:r>
            <a:r>
              <a:rPr lang="it-IT" err="1">
                <a:solidFill>
                  <a:schemeClr val="tx1">
                    <a:lumMod val="75000"/>
                    <a:lumOff val="25000"/>
                  </a:schemeClr>
                </a:solidFill>
              </a:rPr>
              <a:t>hyperparameters</a:t>
            </a:r>
            <a:r>
              <a:rPr lang="it-IT">
                <a:solidFill>
                  <a:schemeClr val="tx1">
                    <a:lumMod val="75000"/>
                    <a:lumOff val="25000"/>
                  </a:schemeClr>
                </a:solidFill>
              </a:rPr>
              <a:t>. The training data </a:t>
            </a:r>
            <a:r>
              <a:rPr lang="it-IT" err="1">
                <a:solidFill>
                  <a:schemeClr val="tx1">
                    <a:lumMod val="75000"/>
                    <a:lumOff val="25000"/>
                  </a:schemeClr>
                </a:solidFill>
              </a:rPr>
              <a:t>is</a:t>
            </a:r>
            <a:r>
              <a:rPr lang="it-IT">
                <a:solidFill>
                  <a:schemeClr val="tx1">
                    <a:lumMod val="75000"/>
                    <a:lumOff val="25000"/>
                  </a:schemeClr>
                </a:solidFill>
              </a:rPr>
              <a:t> </a:t>
            </a:r>
            <a:r>
              <a:rPr lang="it-IT" err="1">
                <a:solidFill>
                  <a:schemeClr val="tx1">
                    <a:lumMod val="75000"/>
                    <a:lumOff val="25000"/>
                  </a:schemeClr>
                </a:solidFill>
              </a:rPr>
              <a:t>fed</a:t>
            </a:r>
            <a:r>
              <a:rPr lang="it-IT">
                <a:solidFill>
                  <a:schemeClr val="tx1">
                    <a:lumMod val="75000"/>
                    <a:lumOff val="25000"/>
                  </a:schemeClr>
                </a:solidFill>
              </a:rPr>
              <a:t> </a:t>
            </a:r>
            <a:r>
              <a:rPr lang="it-IT" err="1">
                <a:solidFill>
                  <a:schemeClr val="tx1">
                    <a:lumMod val="75000"/>
                    <a:lumOff val="25000"/>
                  </a:schemeClr>
                </a:solidFill>
              </a:rPr>
              <a:t>into</a:t>
            </a:r>
            <a:r>
              <a:rPr lang="it-IT">
                <a:solidFill>
                  <a:schemeClr val="tx1">
                    <a:lumMod val="75000"/>
                    <a:lumOff val="25000"/>
                  </a:schemeClr>
                </a:solidFill>
              </a:rPr>
              <a:t> the loop, and </a:t>
            </a:r>
            <a:r>
              <a:rPr lang="it-IT" err="1">
                <a:solidFill>
                  <a:schemeClr val="tx1">
                    <a:lumMod val="75000"/>
                    <a:lumOff val="25000"/>
                  </a:schemeClr>
                </a:solidFill>
              </a:rPr>
              <a:t>at</a:t>
            </a:r>
            <a:r>
              <a:rPr lang="it-IT">
                <a:solidFill>
                  <a:schemeClr val="tx1">
                    <a:lumMod val="75000"/>
                    <a:lumOff val="25000"/>
                  </a:schemeClr>
                </a:solidFill>
              </a:rPr>
              <a:t> </a:t>
            </a:r>
            <a:r>
              <a:rPr lang="it-IT" err="1">
                <a:solidFill>
                  <a:schemeClr val="tx1">
                    <a:lumMod val="75000"/>
                    <a:lumOff val="25000"/>
                  </a:schemeClr>
                </a:solidFill>
              </a:rPr>
              <a:t>each</a:t>
            </a:r>
            <a:r>
              <a:rPr lang="it-IT">
                <a:solidFill>
                  <a:schemeClr val="tx1">
                    <a:lumMod val="75000"/>
                    <a:lumOff val="25000"/>
                  </a:schemeClr>
                </a:solidFill>
              </a:rPr>
              <a:t> </a:t>
            </a:r>
            <a:r>
              <a:rPr lang="it-IT" err="1">
                <a:solidFill>
                  <a:schemeClr val="tx1">
                    <a:lumMod val="75000"/>
                    <a:lumOff val="25000"/>
                  </a:schemeClr>
                </a:solidFill>
              </a:rPr>
              <a:t>iteration</a:t>
            </a:r>
            <a:r>
              <a:rPr lang="it-IT">
                <a:solidFill>
                  <a:schemeClr val="tx1">
                    <a:lumMod val="75000"/>
                    <a:lumOff val="25000"/>
                  </a:schemeClr>
                </a:solidFill>
              </a:rPr>
              <a:t> the </a:t>
            </a:r>
            <a:r>
              <a:rPr lang="it-IT" err="1">
                <a:solidFill>
                  <a:schemeClr val="tx1">
                    <a:lumMod val="75000"/>
                    <a:lumOff val="25000"/>
                  </a:schemeClr>
                </a:solidFill>
              </a:rPr>
              <a:t>RProp</a:t>
            </a:r>
            <a:r>
              <a:rPr lang="it-IT">
                <a:solidFill>
                  <a:schemeClr val="tx1">
                    <a:lumMod val="75000"/>
                    <a:lumOff val="25000"/>
                  </a:schemeClr>
                </a:solidFill>
              </a:rPr>
              <a:t> MLP </a:t>
            </a:r>
            <a:r>
              <a:rPr lang="it-IT" err="1">
                <a:solidFill>
                  <a:schemeClr val="tx1">
                    <a:lumMod val="75000"/>
                    <a:lumOff val="25000"/>
                  </a:schemeClr>
                </a:solidFill>
              </a:rPr>
              <a:t>Learner</a:t>
            </a:r>
            <a:r>
              <a:rPr lang="it-IT">
                <a:solidFill>
                  <a:schemeClr val="tx1">
                    <a:lumMod val="75000"/>
                    <a:lumOff val="25000"/>
                  </a:schemeClr>
                </a:solidFill>
              </a:rPr>
              <a:t> </a:t>
            </a:r>
            <a:r>
              <a:rPr lang="it-IT" err="1">
                <a:solidFill>
                  <a:schemeClr val="tx1">
                    <a:lumMod val="75000"/>
                    <a:lumOff val="25000"/>
                  </a:schemeClr>
                </a:solidFill>
              </a:rPr>
              <a:t>trains</a:t>
            </a:r>
            <a:r>
              <a:rPr lang="it-IT">
                <a:solidFill>
                  <a:schemeClr val="tx1">
                    <a:lumMod val="75000"/>
                    <a:lumOff val="25000"/>
                  </a:schemeClr>
                </a:solidFill>
              </a:rPr>
              <a:t> a </a:t>
            </a:r>
            <a:r>
              <a:rPr lang="it-IT" err="1">
                <a:solidFill>
                  <a:schemeClr val="tx1">
                    <a:lumMod val="75000"/>
                    <a:lumOff val="25000"/>
                  </a:schemeClr>
                </a:solidFill>
              </a:rPr>
              <a:t>neural</a:t>
            </a:r>
            <a:r>
              <a:rPr lang="it-IT">
                <a:solidFill>
                  <a:schemeClr val="tx1">
                    <a:lumMod val="75000"/>
                    <a:lumOff val="25000"/>
                  </a:schemeClr>
                </a:solidFill>
              </a:rPr>
              <a:t> network </a:t>
            </a:r>
            <a:r>
              <a:rPr lang="it-IT" err="1">
                <a:solidFill>
                  <a:schemeClr val="tx1">
                    <a:lumMod val="75000"/>
                    <a:lumOff val="25000"/>
                  </a:schemeClr>
                </a:solidFill>
              </a:rPr>
              <a:t>using</a:t>
            </a:r>
            <a:r>
              <a:rPr lang="it-IT">
                <a:solidFill>
                  <a:schemeClr val="tx1">
                    <a:lumMod val="75000"/>
                    <a:lumOff val="25000"/>
                  </a:schemeClr>
                </a:solidFill>
              </a:rPr>
              <a:t> a </a:t>
            </a:r>
            <a:r>
              <a:rPr lang="it-IT" err="1">
                <a:solidFill>
                  <a:schemeClr val="tx1">
                    <a:lumMod val="75000"/>
                    <a:lumOff val="25000"/>
                  </a:schemeClr>
                </a:solidFill>
              </a:rPr>
              <a:t>different</a:t>
            </a:r>
            <a:r>
              <a:rPr lang="it-IT">
                <a:solidFill>
                  <a:schemeClr val="tx1">
                    <a:lumMod val="75000"/>
                    <a:lumOff val="25000"/>
                  </a:schemeClr>
                </a:solidFill>
              </a:rPr>
              <a:t> </a:t>
            </a:r>
            <a:r>
              <a:rPr lang="it-IT" err="1">
                <a:solidFill>
                  <a:schemeClr val="tx1">
                    <a:lumMod val="75000"/>
                    <a:lumOff val="25000"/>
                  </a:schemeClr>
                </a:solidFill>
              </a:rPr>
              <a:t>combination</a:t>
            </a:r>
            <a:r>
              <a:rPr lang="it-IT">
                <a:solidFill>
                  <a:schemeClr val="tx1">
                    <a:lumMod val="75000"/>
                    <a:lumOff val="25000"/>
                  </a:schemeClr>
                </a:solidFill>
              </a:rPr>
              <a:t> of </a:t>
            </a:r>
            <a:r>
              <a:rPr lang="it-IT" err="1">
                <a:solidFill>
                  <a:schemeClr val="tx1">
                    <a:lumMod val="75000"/>
                    <a:lumOff val="25000"/>
                  </a:schemeClr>
                </a:solidFill>
              </a:rPr>
              <a:t>parameters</a:t>
            </a:r>
            <a:r>
              <a:rPr lang="it-IT">
                <a:solidFill>
                  <a:schemeClr val="tx1">
                    <a:lumMod val="75000"/>
                    <a:lumOff val="25000"/>
                  </a:schemeClr>
                </a:solidFill>
              </a:rPr>
              <a:t> (</a:t>
            </a:r>
            <a:r>
              <a:rPr lang="it-IT" err="1">
                <a:solidFill>
                  <a:schemeClr val="tx1">
                    <a:lumMod val="75000"/>
                    <a:lumOff val="25000"/>
                  </a:schemeClr>
                </a:solidFill>
              </a:rPr>
              <a:t>such</a:t>
            </a:r>
            <a:r>
              <a:rPr lang="it-IT">
                <a:solidFill>
                  <a:schemeClr val="tx1">
                    <a:lumMod val="75000"/>
                    <a:lumOff val="25000"/>
                  </a:schemeClr>
                </a:solidFill>
              </a:rPr>
              <a:t> </a:t>
            </a:r>
            <a:r>
              <a:rPr lang="it-IT" err="1">
                <a:solidFill>
                  <a:schemeClr val="tx1">
                    <a:lumMod val="75000"/>
                    <a:lumOff val="25000"/>
                  </a:schemeClr>
                </a:solidFill>
              </a:rPr>
              <a:t>as</a:t>
            </a:r>
            <a:r>
              <a:rPr lang="it-IT">
                <a:solidFill>
                  <a:schemeClr val="tx1">
                    <a:lumMod val="75000"/>
                    <a:lumOff val="25000"/>
                  </a:schemeClr>
                </a:solidFill>
              </a:rPr>
              <a:t> the </a:t>
            </a:r>
            <a:r>
              <a:rPr lang="it-IT" err="1">
                <a:solidFill>
                  <a:schemeClr val="tx1">
                    <a:lumMod val="75000"/>
                    <a:lumOff val="25000"/>
                  </a:schemeClr>
                </a:solidFill>
              </a:rPr>
              <a:t>number</a:t>
            </a:r>
            <a:r>
              <a:rPr lang="it-IT">
                <a:solidFill>
                  <a:schemeClr val="tx1">
                    <a:lumMod val="75000"/>
                    <a:lumOff val="25000"/>
                  </a:schemeClr>
                </a:solidFill>
              </a:rPr>
              <a:t> of </a:t>
            </a:r>
            <a:r>
              <a:rPr lang="it-IT" err="1">
                <a:solidFill>
                  <a:schemeClr val="tx1">
                    <a:lumMod val="75000"/>
                    <a:lumOff val="25000"/>
                  </a:schemeClr>
                </a:solidFill>
              </a:rPr>
              <a:t>hidden</a:t>
            </a:r>
            <a:r>
              <a:rPr lang="it-IT">
                <a:solidFill>
                  <a:schemeClr val="tx1">
                    <a:lumMod val="75000"/>
                    <a:lumOff val="25000"/>
                  </a:schemeClr>
                </a:solidFill>
              </a:rPr>
              <a:t> </a:t>
            </a:r>
            <a:r>
              <a:rPr lang="it-IT" err="1">
                <a:solidFill>
                  <a:schemeClr val="tx1">
                    <a:lumMod val="75000"/>
                    <a:lumOff val="25000"/>
                  </a:schemeClr>
                </a:solidFill>
              </a:rPr>
              <a:t>neurons</a:t>
            </a:r>
            <a:r>
              <a:rPr lang="it-IT">
                <a:solidFill>
                  <a:schemeClr val="tx1">
                    <a:lumMod val="75000"/>
                    <a:lumOff val="25000"/>
                  </a:schemeClr>
                </a:solidFill>
              </a:rPr>
              <a:t> or the learning strategy). After </a:t>
            </a:r>
            <a:r>
              <a:rPr lang="it-IT" err="1">
                <a:solidFill>
                  <a:schemeClr val="tx1">
                    <a:lumMod val="75000"/>
                    <a:lumOff val="25000"/>
                  </a:schemeClr>
                </a:solidFill>
              </a:rPr>
              <a:t>each</a:t>
            </a:r>
            <a:r>
              <a:rPr lang="it-IT">
                <a:solidFill>
                  <a:schemeClr val="tx1">
                    <a:lumMod val="75000"/>
                    <a:lumOff val="25000"/>
                  </a:schemeClr>
                </a:solidFill>
              </a:rPr>
              <a:t> model </a:t>
            </a:r>
            <a:r>
              <a:rPr lang="it-IT" err="1">
                <a:solidFill>
                  <a:schemeClr val="tx1">
                    <a:lumMod val="75000"/>
                    <a:lumOff val="25000"/>
                  </a:schemeClr>
                </a:solidFill>
              </a:rPr>
              <a:t>is</a:t>
            </a:r>
            <a:r>
              <a:rPr lang="it-IT">
                <a:solidFill>
                  <a:schemeClr val="tx1">
                    <a:lumMod val="75000"/>
                    <a:lumOff val="25000"/>
                  </a:schemeClr>
                </a:solidFill>
              </a:rPr>
              <a:t> </a:t>
            </a:r>
            <a:r>
              <a:rPr lang="it-IT" err="1">
                <a:solidFill>
                  <a:schemeClr val="tx1">
                    <a:lumMod val="75000"/>
                    <a:lumOff val="25000"/>
                  </a:schemeClr>
                </a:solidFill>
              </a:rPr>
              <a:t>trained</a:t>
            </a:r>
            <a:r>
              <a:rPr lang="it-IT">
                <a:solidFill>
                  <a:schemeClr val="tx1">
                    <a:lumMod val="75000"/>
                    <a:lumOff val="25000"/>
                  </a:schemeClr>
                </a:solidFill>
              </a:rPr>
              <a:t>, a </a:t>
            </a:r>
            <a:r>
              <a:rPr lang="it-IT" err="1">
                <a:solidFill>
                  <a:schemeClr val="tx1">
                    <a:lumMod val="75000"/>
                    <a:lumOff val="25000"/>
                  </a:schemeClr>
                </a:solidFill>
              </a:rPr>
              <a:t>Numeric</a:t>
            </a:r>
            <a:r>
              <a:rPr lang="it-IT">
                <a:solidFill>
                  <a:schemeClr val="tx1">
                    <a:lumMod val="75000"/>
                    <a:lumOff val="25000"/>
                  </a:schemeClr>
                </a:solidFill>
              </a:rPr>
              <a:t> </a:t>
            </a:r>
            <a:r>
              <a:rPr lang="it-IT" err="1">
                <a:solidFill>
                  <a:schemeClr val="tx1">
                    <a:lumMod val="75000"/>
                    <a:lumOff val="25000"/>
                  </a:schemeClr>
                </a:solidFill>
              </a:rPr>
              <a:t>Scorer</a:t>
            </a:r>
            <a:r>
              <a:rPr lang="it-IT">
                <a:solidFill>
                  <a:schemeClr val="tx1">
                    <a:lumMod val="75000"/>
                    <a:lumOff val="25000"/>
                  </a:schemeClr>
                </a:solidFill>
              </a:rPr>
              <a:t> </a:t>
            </a:r>
            <a:r>
              <a:rPr lang="it-IT" err="1">
                <a:solidFill>
                  <a:schemeClr val="tx1">
                    <a:lumMod val="75000"/>
                    <a:lumOff val="25000"/>
                  </a:schemeClr>
                </a:solidFill>
              </a:rPr>
              <a:t>computes</a:t>
            </a:r>
            <a:r>
              <a:rPr lang="it-IT">
                <a:solidFill>
                  <a:schemeClr val="tx1">
                    <a:lumMod val="75000"/>
                    <a:lumOff val="25000"/>
                  </a:schemeClr>
                </a:solidFill>
              </a:rPr>
              <a:t> </a:t>
            </a:r>
            <a:r>
              <a:rPr lang="it-IT" err="1">
                <a:solidFill>
                  <a:schemeClr val="tx1">
                    <a:lumMod val="75000"/>
                    <a:lumOff val="25000"/>
                  </a:schemeClr>
                </a:solidFill>
              </a:rPr>
              <a:t>its</a:t>
            </a:r>
            <a:r>
              <a:rPr lang="it-IT">
                <a:solidFill>
                  <a:schemeClr val="tx1">
                    <a:lumMod val="75000"/>
                    <a:lumOff val="25000"/>
                  </a:schemeClr>
                </a:solidFill>
              </a:rPr>
              <a:t> </a:t>
            </a:r>
            <a:r>
              <a:rPr lang="it-IT" err="1">
                <a:solidFill>
                  <a:schemeClr val="tx1">
                    <a:lumMod val="75000"/>
                    <a:lumOff val="25000"/>
                  </a:schemeClr>
                </a:solidFill>
              </a:rPr>
              <a:t>predictive</a:t>
            </a:r>
            <a:r>
              <a:rPr lang="it-IT">
                <a:solidFill>
                  <a:schemeClr val="tx1">
                    <a:lumMod val="75000"/>
                    <a:lumOff val="25000"/>
                  </a:schemeClr>
                </a:solidFill>
              </a:rPr>
              <a:t> performance, and the </a:t>
            </a:r>
            <a:r>
              <a:rPr lang="it-IT" err="1">
                <a:solidFill>
                  <a:schemeClr val="tx1">
                    <a:lumMod val="75000"/>
                    <a:lumOff val="25000"/>
                  </a:schemeClr>
                </a:solidFill>
              </a:rPr>
              <a:t>results</a:t>
            </a:r>
            <a:r>
              <a:rPr lang="it-IT">
                <a:solidFill>
                  <a:schemeClr val="tx1">
                    <a:lumMod val="75000"/>
                    <a:lumOff val="25000"/>
                  </a:schemeClr>
                </a:solidFill>
              </a:rPr>
              <a:t> are </a:t>
            </a:r>
            <a:r>
              <a:rPr lang="it-IT" err="1">
                <a:solidFill>
                  <a:schemeClr val="tx1">
                    <a:lumMod val="75000"/>
                    <a:lumOff val="25000"/>
                  </a:schemeClr>
                </a:solidFill>
              </a:rPr>
              <a:t>collected</a:t>
            </a:r>
            <a:r>
              <a:rPr lang="it-IT">
                <a:solidFill>
                  <a:schemeClr val="tx1">
                    <a:lumMod val="75000"/>
                    <a:lumOff val="25000"/>
                  </a:schemeClr>
                </a:solidFill>
              </a:rPr>
              <a:t> by the Loop End. The </a:t>
            </a:r>
            <a:r>
              <a:rPr lang="it-IT" err="1">
                <a:solidFill>
                  <a:schemeClr val="tx1">
                    <a:lumMod val="75000"/>
                    <a:lumOff val="25000"/>
                  </a:schemeClr>
                </a:solidFill>
              </a:rPr>
              <a:t>Row</a:t>
            </a:r>
            <a:r>
              <a:rPr lang="it-IT">
                <a:solidFill>
                  <a:schemeClr val="tx1">
                    <a:lumMod val="75000"/>
                    <a:lumOff val="25000"/>
                  </a:schemeClr>
                </a:solidFill>
              </a:rPr>
              <a:t> Filter, </a:t>
            </a:r>
            <a:r>
              <a:rPr lang="it-IT" err="1">
                <a:solidFill>
                  <a:schemeClr val="tx1">
                    <a:lumMod val="75000"/>
                    <a:lumOff val="25000"/>
                  </a:schemeClr>
                </a:solidFill>
              </a:rPr>
              <a:t>GroupBy</a:t>
            </a:r>
            <a:r>
              <a:rPr lang="it-IT">
                <a:solidFill>
                  <a:schemeClr val="tx1">
                    <a:lumMod val="75000"/>
                    <a:lumOff val="25000"/>
                  </a:schemeClr>
                </a:solidFill>
              </a:rPr>
              <a:t>, and </a:t>
            </a:r>
            <a:r>
              <a:rPr lang="it-IT" err="1">
                <a:solidFill>
                  <a:schemeClr val="tx1">
                    <a:lumMod val="75000"/>
                    <a:lumOff val="25000"/>
                  </a:schemeClr>
                </a:solidFill>
              </a:rPr>
              <a:t>Table</a:t>
            </a:r>
            <a:r>
              <a:rPr lang="it-IT">
                <a:solidFill>
                  <a:schemeClr val="tx1">
                    <a:lumMod val="75000"/>
                    <a:lumOff val="25000"/>
                  </a:schemeClr>
                </a:solidFill>
              </a:rPr>
              <a:t> </a:t>
            </a:r>
            <a:r>
              <a:rPr lang="it-IT" err="1">
                <a:solidFill>
                  <a:schemeClr val="tx1">
                    <a:lumMod val="75000"/>
                    <a:lumOff val="25000"/>
                  </a:schemeClr>
                </a:solidFill>
              </a:rPr>
              <a:t>Row</a:t>
            </a:r>
            <a:r>
              <a:rPr lang="it-IT">
                <a:solidFill>
                  <a:schemeClr val="tx1">
                    <a:lumMod val="75000"/>
                    <a:lumOff val="25000"/>
                  </a:schemeClr>
                </a:solidFill>
              </a:rPr>
              <a:t> to </a:t>
            </a:r>
            <a:r>
              <a:rPr lang="it-IT" err="1">
                <a:solidFill>
                  <a:schemeClr val="tx1">
                    <a:lumMod val="75000"/>
                    <a:lumOff val="25000"/>
                  </a:schemeClr>
                </a:solidFill>
              </a:rPr>
              <a:t>Variable</a:t>
            </a:r>
            <a:r>
              <a:rPr lang="it-IT">
                <a:solidFill>
                  <a:schemeClr val="tx1">
                    <a:lumMod val="75000"/>
                    <a:lumOff val="25000"/>
                  </a:schemeClr>
                </a:solidFill>
              </a:rPr>
              <a:t> </a:t>
            </a:r>
            <a:r>
              <a:rPr lang="it-IT" err="1">
                <a:solidFill>
                  <a:schemeClr val="tx1">
                    <a:lumMod val="75000"/>
                    <a:lumOff val="25000"/>
                  </a:schemeClr>
                </a:solidFill>
              </a:rPr>
              <a:t>nodes</a:t>
            </a:r>
            <a:r>
              <a:rPr lang="it-IT">
                <a:solidFill>
                  <a:schemeClr val="tx1">
                    <a:lumMod val="75000"/>
                    <a:lumOff val="25000"/>
                  </a:schemeClr>
                </a:solidFill>
              </a:rPr>
              <a:t> </a:t>
            </a:r>
            <a:r>
              <a:rPr lang="it-IT" err="1">
                <a:solidFill>
                  <a:schemeClr val="tx1">
                    <a:lumMod val="75000"/>
                    <a:lumOff val="25000"/>
                  </a:schemeClr>
                </a:solidFill>
              </a:rPr>
              <a:t>then</a:t>
            </a:r>
            <a:r>
              <a:rPr lang="it-IT">
                <a:solidFill>
                  <a:schemeClr val="tx1">
                    <a:lumMod val="75000"/>
                    <a:lumOff val="25000"/>
                  </a:schemeClr>
                </a:solidFill>
              </a:rPr>
              <a:t> </a:t>
            </a:r>
            <a:r>
              <a:rPr lang="it-IT" err="1">
                <a:solidFill>
                  <a:schemeClr val="tx1">
                    <a:lumMod val="75000"/>
                    <a:lumOff val="25000"/>
                  </a:schemeClr>
                </a:solidFill>
              </a:rPr>
              <a:t>extract</a:t>
            </a:r>
            <a:r>
              <a:rPr lang="it-IT">
                <a:solidFill>
                  <a:schemeClr val="tx1">
                    <a:lumMod val="75000"/>
                    <a:lumOff val="25000"/>
                  </a:schemeClr>
                </a:solidFill>
              </a:rPr>
              <a:t> the </a:t>
            </a:r>
            <a:r>
              <a:rPr lang="it-IT" err="1">
                <a:solidFill>
                  <a:schemeClr val="tx1">
                    <a:lumMod val="75000"/>
                    <a:lumOff val="25000"/>
                  </a:schemeClr>
                </a:solidFill>
              </a:rPr>
              <a:t>configuration</a:t>
            </a:r>
            <a:r>
              <a:rPr lang="it-IT">
                <a:solidFill>
                  <a:schemeClr val="tx1">
                    <a:lumMod val="75000"/>
                    <a:lumOff val="25000"/>
                  </a:schemeClr>
                </a:solidFill>
              </a:rPr>
              <a:t> with the </a:t>
            </a:r>
            <a:r>
              <a:rPr lang="it-IT" err="1">
                <a:solidFill>
                  <a:schemeClr val="tx1">
                    <a:lumMod val="75000"/>
                    <a:lumOff val="25000"/>
                  </a:schemeClr>
                </a:solidFill>
              </a:rPr>
              <a:t>highest</a:t>
            </a:r>
            <a:r>
              <a:rPr lang="it-IT">
                <a:solidFill>
                  <a:schemeClr val="tx1">
                    <a:lumMod val="75000"/>
                    <a:lumOff val="25000"/>
                  </a:schemeClr>
                </a:solidFill>
              </a:rPr>
              <a:t> performance. </a:t>
            </a:r>
            <a:r>
              <a:rPr lang="it-IT" err="1">
                <a:solidFill>
                  <a:schemeClr val="tx1">
                    <a:lumMod val="75000"/>
                    <a:lumOff val="25000"/>
                  </a:schemeClr>
                </a:solidFill>
              </a:rPr>
              <a:t>This</a:t>
            </a:r>
            <a:r>
              <a:rPr lang="it-IT">
                <a:solidFill>
                  <a:schemeClr val="tx1">
                    <a:lumMod val="75000"/>
                    <a:lumOff val="25000"/>
                  </a:schemeClr>
                </a:solidFill>
              </a:rPr>
              <a:t> </a:t>
            </a:r>
            <a:r>
              <a:rPr lang="it-IT" err="1">
                <a:solidFill>
                  <a:schemeClr val="tx1">
                    <a:lumMod val="75000"/>
                    <a:lumOff val="25000"/>
                  </a:schemeClr>
                </a:solidFill>
              </a:rPr>
              <a:t>optimal</a:t>
            </a:r>
            <a:r>
              <a:rPr lang="it-IT">
                <a:solidFill>
                  <a:schemeClr val="tx1">
                    <a:lumMod val="75000"/>
                    <a:lumOff val="25000"/>
                  </a:schemeClr>
                </a:solidFill>
              </a:rPr>
              <a:t> </a:t>
            </a:r>
            <a:r>
              <a:rPr lang="it-IT" err="1">
                <a:solidFill>
                  <a:schemeClr val="tx1">
                    <a:lumMod val="75000"/>
                    <a:lumOff val="25000"/>
                  </a:schemeClr>
                </a:solidFill>
              </a:rPr>
              <a:t>configuration</a:t>
            </a:r>
            <a:r>
              <a:rPr lang="it-IT">
                <a:solidFill>
                  <a:schemeClr val="tx1">
                    <a:lumMod val="75000"/>
                    <a:lumOff val="25000"/>
                  </a:schemeClr>
                </a:solidFill>
              </a:rPr>
              <a:t> </a:t>
            </a:r>
            <a:r>
              <a:rPr lang="it-IT" err="1">
                <a:solidFill>
                  <a:schemeClr val="tx1">
                    <a:lumMod val="75000"/>
                    <a:lumOff val="25000"/>
                  </a:schemeClr>
                </a:solidFill>
              </a:rPr>
              <a:t>is</a:t>
            </a:r>
            <a:r>
              <a:rPr lang="it-IT">
                <a:solidFill>
                  <a:schemeClr val="tx1">
                    <a:lumMod val="75000"/>
                    <a:lumOff val="25000"/>
                  </a:schemeClr>
                </a:solidFill>
              </a:rPr>
              <a:t> </a:t>
            </a:r>
            <a:r>
              <a:rPr lang="it-IT" err="1">
                <a:solidFill>
                  <a:schemeClr val="tx1">
                    <a:lumMod val="75000"/>
                    <a:lumOff val="25000"/>
                  </a:schemeClr>
                </a:solidFill>
              </a:rPr>
              <a:t>passed</a:t>
            </a:r>
            <a:r>
              <a:rPr lang="it-IT">
                <a:solidFill>
                  <a:schemeClr val="tx1">
                    <a:lumMod val="75000"/>
                    <a:lumOff val="25000"/>
                  </a:schemeClr>
                </a:solidFill>
              </a:rPr>
              <a:t> back to the workflow via the </a:t>
            </a:r>
            <a:r>
              <a:rPr lang="it-IT" err="1">
                <a:solidFill>
                  <a:schemeClr val="tx1">
                    <a:lumMod val="75000"/>
                    <a:lumOff val="25000"/>
                  </a:schemeClr>
                </a:solidFill>
              </a:rPr>
              <a:t>Parameter</a:t>
            </a:r>
            <a:r>
              <a:rPr lang="it-IT">
                <a:solidFill>
                  <a:schemeClr val="tx1">
                    <a:lumMod val="75000"/>
                    <a:lumOff val="25000"/>
                  </a:schemeClr>
                </a:solidFill>
              </a:rPr>
              <a:t> </a:t>
            </a:r>
            <a:r>
              <a:rPr lang="it-IT" err="1">
                <a:solidFill>
                  <a:schemeClr val="tx1">
                    <a:lumMod val="75000"/>
                    <a:lumOff val="25000"/>
                  </a:schemeClr>
                </a:solidFill>
              </a:rPr>
              <a:t>Optimization</a:t>
            </a:r>
            <a:r>
              <a:rPr lang="it-IT">
                <a:solidFill>
                  <a:schemeClr val="tx1">
                    <a:lumMod val="75000"/>
                    <a:lumOff val="25000"/>
                  </a:schemeClr>
                </a:solidFill>
              </a:rPr>
              <a:t> Loop End, </a:t>
            </a:r>
            <a:r>
              <a:rPr lang="it-IT" err="1">
                <a:solidFill>
                  <a:schemeClr val="tx1">
                    <a:lumMod val="75000"/>
                    <a:lumOff val="25000"/>
                  </a:schemeClr>
                </a:solidFill>
              </a:rPr>
              <a:t>ensuring</a:t>
            </a:r>
            <a:r>
              <a:rPr lang="it-IT">
                <a:solidFill>
                  <a:schemeClr val="tx1">
                    <a:lumMod val="75000"/>
                    <a:lumOff val="25000"/>
                  </a:schemeClr>
                </a:solidFill>
              </a:rPr>
              <a:t> </a:t>
            </a:r>
            <a:r>
              <a:rPr lang="it-IT" err="1">
                <a:solidFill>
                  <a:schemeClr val="tx1">
                    <a:lumMod val="75000"/>
                    <a:lumOff val="25000"/>
                  </a:schemeClr>
                </a:solidFill>
              </a:rPr>
              <a:t>that</a:t>
            </a:r>
            <a:r>
              <a:rPr lang="it-IT">
                <a:solidFill>
                  <a:schemeClr val="tx1">
                    <a:lumMod val="75000"/>
                    <a:lumOff val="25000"/>
                  </a:schemeClr>
                </a:solidFill>
              </a:rPr>
              <a:t> the </a:t>
            </a:r>
            <a:r>
              <a:rPr lang="it-IT" err="1">
                <a:solidFill>
                  <a:schemeClr val="tx1">
                    <a:lumMod val="75000"/>
                    <a:lumOff val="25000"/>
                  </a:schemeClr>
                </a:solidFill>
              </a:rPr>
              <a:t>final</a:t>
            </a:r>
            <a:r>
              <a:rPr lang="it-IT">
                <a:solidFill>
                  <a:schemeClr val="tx1">
                    <a:lumMod val="75000"/>
                    <a:lumOff val="25000"/>
                  </a:schemeClr>
                </a:solidFill>
              </a:rPr>
              <a:t> MLP model </a:t>
            </a:r>
            <a:r>
              <a:rPr lang="it-IT" err="1">
                <a:solidFill>
                  <a:schemeClr val="tx1">
                    <a:lumMod val="75000"/>
                    <a:lumOff val="25000"/>
                  </a:schemeClr>
                </a:solidFill>
              </a:rPr>
              <a:t>is</a:t>
            </a:r>
            <a:r>
              <a:rPr lang="it-IT">
                <a:solidFill>
                  <a:schemeClr val="tx1">
                    <a:lumMod val="75000"/>
                    <a:lumOff val="25000"/>
                  </a:schemeClr>
                </a:solidFill>
              </a:rPr>
              <a:t> </a:t>
            </a:r>
            <a:r>
              <a:rPr lang="it-IT" err="1">
                <a:solidFill>
                  <a:schemeClr val="tx1">
                    <a:lumMod val="75000"/>
                    <a:lumOff val="25000"/>
                  </a:schemeClr>
                </a:solidFill>
              </a:rPr>
              <a:t>trained</a:t>
            </a:r>
            <a:r>
              <a:rPr lang="it-IT">
                <a:solidFill>
                  <a:schemeClr val="tx1">
                    <a:lumMod val="75000"/>
                    <a:lumOff val="25000"/>
                  </a:schemeClr>
                </a:solidFill>
              </a:rPr>
              <a:t> </a:t>
            </a:r>
            <a:r>
              <a:rPr lang="it-IT" err="1">
                <a:solidFill>
                  <a:schemeClr val="tx1">
                    <a:lumMod val="75000"/>
                    <a:lumOff val="25000"/>
                  </a:schemeClr>
                </a:solidFill>
              </a:rPr>
              <a:t>using</a:t>
            </a:r>
            <a:r>
              <a:rPr lang="it-IT">
                <a:solidFill>
                  <a:schemeClr val="tx1">
                    <a:lumMod val="75000"/>
                    <a:lumOff val="25000"/>
                  </a:schemeClr>
                </a:solidFill>
              </a:rPr>
              <a:t> the best </a:t>
            </a:r>
            <a:r>
              <a:rPr lang="it-IT" err="1">
                <a:solidFill>
                  <a:schemeClr val="tx1">
                    <a:lumMod val="75000"/>
                    <a:lumOff val="25000"/>
                  </a:schemeClr>
                </a:solidFill>
              </a:rPr>
              <a:t>hyperparameters</a:t>
            </a:r>
            <a:r>
              <a:rPr lang="it-IT">
                <a:solidFill>
                  <a:schemeClr val="tx1">
                    <a:lumMod val="75000"/>
                    <a:lumOff val="25000"/>
                  </a:schemeClr>
                </a:solidFill>
              </a:rPr>
              <a:t> </a:t>
            </a:r>
            <a:r>
              <a:rPr lang="it-IT" err="1">
                <a:solidFill>
                  <a:schemeClr val="tx1">
                    <a:lumMod val="75000"/>
                    <a:lumOff val="25000"/>
                  </a:schemeClr>
                </a:solidFill>
              </a:rPr>
              <a:t>found</a:t>
            </a:r>
            <a:r>
              <a:rPr lang="it-IT">
                <a:solidFill>
                  <a:schemeClr val="tx1">
                    <a:lumMod val="75000"/>
                    <a:lumOff val="25000"/>
                  </a:schemeClr>
                </a:solidFill>
              </a:rPr>
              <a:t> </a:t>
            </a:r>
            <a:r>
              <a:rPr lang="it-IT" err="1">
                <a:solidFill>
                  <a:schemeClr val="tx1">
                    <a:lumMod val="75000"/>
                    <a:lumOff val="25000"/>
                  </a:schemeClr>
                </a:solidFill>
              </a:rPr>
              <a:t>during</a:t>
            </a:r>
            <a:r>
              <a:rPr lang="it-IT">
                <a:solidFill>
                  <a:schemeClr val="tx1">
                    <a:lumMod val="75000"/>
                    <a:lumOff val="25000"/>
                  </a:schemeClr>
                </a:solidFill>
              </a:rPr>
              <a:t> the </a:t>
            </a:r>
            <a:r>
              <a:rPr lang="it-IT" err="1">
                <a:solidFill>
                  <a:schemeClr val="tx1">
                    <a:lumMod val="75000"/>
                    <a:lumOff val="25000"/>
                  </a:schemeClr>
                </a:solidFill>
              </a:rPr>
              <a:t>search</a:t>
            </a:r>
            <a:r>
              <a:rPr lang="it-IT">
                <a:solidFill>
                  <a:schemeClr val="tx1">
                    <a:lumMod val="75000"/>
                    <a:lumOff val="25000"/>
                  </a:schemeClr>
                </a:solidFill>
              </a:rPr>
              <a:t>.</a:t>
            </a:r>
          </a:p>
        </p:txBody>
      </p:sp>
      <p:sp>
        <p:nvSpPr>
          <p:cNvPr id="5" name="Titolo 5">
            <a:extLst>
              <a:ext uri="{FF2B5EF4-FFF2-40B4-BE49-F238E27FC236}">
                <a16:creationId xmlns:a16="http://schemas.microsoft.com/office/drawing/2014/main" id="{02F4A6F9-7C6D-28AE-8E2E-A2C23D41384B}"/>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EAA748"/>
                </a:solidFill>
              </a:rPr>
              <a:t>Hyperparameter Tuning</a:t>
            </a:r>
            <a:endParaRPr lang="en-US"/>
          </a:p>
        </p:txBody>
      </p:sp>
    </p:spTree>
    <p:extLst>
      <p:ext uri="{BB962C8B-B14F-4D97-AF65-F5344CB8AC3E}">
        <p14:creationId xmlns:p14="http://schemas.microsoft.com/office/powerpoint/2010/main" val="1249226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B59C4-22E7-F820-2808-D5EE967C3B91}"/>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AB15117-D264-431F-FC35-26B506D3661D}"/>
              </a:ext>
            </a:extLst>
          </p:cNvPr>
          <p:cNvSpPr>
            <a:spLocks noGrp="1"/>
          </p:cNvSpPr>
          <p:nvPr>
            <p:ph idx="1"/>
          </p:nvPr>
        </p:nvSpPr>
        <p:spPr>
          <a:xfrm>
            <a:off x="596560" y="1488613"/>
            <a:ext cx="9182141" cy="3880773"/>
          </a:xfrm>
        </p:spPr>
        <p:txBody>
          <a:bodyPr>
            <a:normAutofit/>
          </a:bodyPr>
          <a:lstStyle/>
          <a:p>
            <a:pPr marL="0" indent="0">
              <a:buNone/>
            </a:pPr>
            <a:r>
              <a:rPr lang="it-IT"/>
              <a:t>The </a:t>
            </a:r>
            <a:r>
              <a:rPr lang="it-IT" err="1"/>
              <a:t>Multilayer</a:t>
            </a:r>
            <a:r>
              <a:rPr lang="it-IT"/>
              <a:t> </a:t>
            </a:r>
            <a:r>
              <a:rPr lang="it-IT" err="1"/>
              <a:t>Perceptron</a:t>
            </a:r>
            <a:r>
              <a:rPr lang="it-IT"/>
              <a:t> </a:t>
            </a:r>
            <a:r>
              <a:rPr lang="it-IT" err="1"/>
              <a:t>reaches</a:t>
            </a:r>
            <a:r>
              <a:rPr lang="it-IT"/>
              <a:t> an R² of 0.617 and an </a:t>
            </a:r>
            <a:r>
              <a:rPr lang="it-IT" err="1"/>
              <a:t>adjusted</a:t>
            </a:r>
            <a:r>
              <a:rPr lang="it-IT"/>
              <a:t> R² of 0.614 on the training set. </a:t>
            </a:r>
            <a:r>
              <a:rPr lang="it-IT" err="1"/>
              <a:t>When</a:t>
            </a:r>
            <a:r>
              <a:rPr lang="it-IT"/>
              <a:t> </a:t>
            </a:r>
            <a:r>
              <a:rPr lang="it-IT" err="1"/>
              <a:t>applied</a:t>
            </a:r>
            <a:r>
              <a:rPr lang="it-IT"/>
              <a:t> to the test split, performance </a:t>
            </a:r>
            <a:r>
              <a:rPr lang="it-IT" err="1"/>
              <a:t>decreases</a:t>
            </a:r>
            <a:r>
              <a:rPr lang="it-IT"/>
              <a:t> to an R² of 0.536 and an </a:t>
            </a:r>
            <a:r>
              <a:rPr lang="it-IT" err="1"/>
              <a:t>adjusted</a:t>
            </a:r>
            <a:r>
              <a:rPr lang="it-IT"/>
              <a:t> R² of 0.522, </a:t>
            </a:r>
            <a:r>
              <a:rPr lang="it-IT" err="1"/>
              <a:t>which</a:t>
            </a:r>
            <a:r>
              <a:rPr lang="it-IT"/>
              <a:t> </a:t>
            </a:r>
            <a:r>
              <a:rPr lang="it-IT" err="1"/>
              <a:t>reflects</a:t>
            </a:r>
            <a:r>
              <a:rPr lang="it-IT"/>
              <a:t> the </a:t>
            </a:r>
            <a:r>
              <a:rPr lang="it-IT" err="1"/>
              <a:t>model’s</a:t>
            </a:r>
            <a:r>
              <a:rPr lang="it-IT"/>
              <a:t> sensitivity to the </a:t>
            </a:r>
            <a:r>
              <a:rPr lang="it-IT" err="1"/>
              <a:t>reduced</a:t>
            </a:r>
            <a:r>
              <a:rPr lang="it-IT"/>
              <a:t> sample size and the </a:t>
            </a:r>
            <a:r>
              <a:rPr lang="it-IT" err="1"/>
              <a:t>increased</a:t>
            </a:r>
            <a:r>
              <a:rPr lang="it-IT"/>
              <a:t> </a:t>
            </a:r>
            <a:r>
              <a:rPr lang="it-IT" err="1"/>
              <a:t>variability</a:t>
            </a:r>
            <a:r>
              <a:rPr lang="it-IT"/>
              <a:t> in </a:t>
            </a:r>
            <a:r>
              <a:rPr lang="it-IT" err="1"/>
              <a:t>unseen</a:t>
            </a:r>
            <a:r>
              <a:rPr lang="it-IT"/>
              <a:t> data. The RMSE </a:t>
            </a:r>
            <a:r>
              <a:rPr lang="it-IT" err="1"/>
              <a:t>moves</a:t>
            </a:r>
            <a:r>
              <a:rPr lang="it-IT"/>
              <a:t> from 0.097 on the training set to 0.105 on the test set; </a:t>
            </a:r>
            <a:r>
              <a:rPr lang="it-IT" err="1"/>
              <a:t>since</a:t>
            </a:r>
            <a:r>
              <a:rPr lang="it-IT"/>
              <a:t> the </a:t>
            </a:r>
            <a:r>
              <a:rPr lang="it-IT" err="1"/>
              <a:t>neural</a:t>
            </a:r>
            <a:r>
              <a:rPr lang="it-IT"/>
              <a:t> network </a:t>
            </a:r>
            <a:r>
              <a:rPr lang="it-IT" err="1"/>
              <a:t>was</a:t>
            </a:r>
            <a:r>
              <a:rPr lang="it-IT"/>
              <a:t> </a:t>
            </a:r>
            <a:r>
              <a:rPr lang="it-IT" err="1"/>
              <a:t>trained</a:t>
            </a:r>
            <a:r>
              <a:rPr lang="it-IT"/>
              <a:t> on a </a:t>
            </a:r>
            <a:r>
              <a:rPr lang="it-IT" err="1"/>
              <a:t>standardized</a:t>
            </a:r>
            <a:r>
              <a:rPr lang="it-IT"/>
              <a:t> </a:t>
            </a:r>
            <a:r>
              <a:rPr lang="it-IT" err="1"/>
              <a:t>version</a:t>
            </a:r>
            <a:r>
              <a:rPr lang="it-IT"/>
              <a:t> of the target </a:t>
            </a:r>
            <a:r>
              <a:rPr lang="it-IT" err="1"/>
              <a:t>variable</a:t>
            </a:r>
            <a:r>
              <a:rPr lang="it-IT"/>
              <a:t>, </a:t>
            </a:r>
            <a:r>
              <a:rPr lang="it-IT" err="1"/>
              <a:t>these</a:t>
            </a:r>
            <a:r>
              <a:rPr lang="it-IT"/>
              <a:t> </a:t>
            </a:r>
            <a:r>
              <a:rPr lang="it-IT" err="1"/>
              <a:t>values</a:t>
            </a:r>
            <a:r>
              <a:rPr lang="it-IT"/>
              <a:t> </a:t>
            </a:r>
            <a:r>
              <a:rPr lang="it-IT" err="1"/>
              <a:t>should</a:t>
            </a:r>
            <a:r>
              <a:rPr lang="it-IT"/>
              <a:t> be </a:t>
            </a:r>
            <a:r>
              <a:rPr lang="it-IT" err="1"/>
              <a:t>interpreted</a:t>
            </a:r>
            <a:r>
              <a:rPr lang="it-IT"/>
              <a:t> on the </a:t>
            </a:r>
            <a:r>
              <a:rPr lang="it-IT" err="1"/>
              <a:t>normalized</a:t>
            </a:r>
            <a:r>
              <a:rPr lang="it-IT"/>
              <a:t> scale </a:t>
            </a:r>
            <a:r>
              <a:rPr lang="it-IT" err="1"/>
              <a:t>rather</a:t>
            </a:r>
            <a:r>
              <a:rPr lang="it-IT"/>
              <a:t> </a:t>
            </a:r>
            <a:r>
              <a:rPr lang="it-IT" err="1"/>
              <a:t>than</a:t>
            </a:r>
            <a:r>
              <a:rPr lang="it-IT"/>
              <a:t> in the </a:t>
            </a:r>
            <a:r>
              <a:rPr lang="it-IT" err="1"/>
              <a:t>original</a:t>
            </a:r>
            <a:r>
              <a:rPr lang="it-IT"/>
              <a:t> </a:t>
            </a:r>
            <a:r>
              <a:rPr lang="it-IT" err="1"/>
              <a:t>salary</a:t>
            </a:r>
            <a:r>
              <a:rPr lang="it-IT"/>
              <a:t> </a:t>
            </a:r>
            <a:r>
              <a:rPr lang="it-IT" err="1"/>
              <a:t>units</a:t>
            </a:r>
            <a:r>
              <a:rPr lang="it-IT"/>
              <a:t>.</a:t>
            </a:r>
          </a:p>
          <a:p>
            <a:pPr marL="0" indent="0">
              <a:buNone/>
            </a:pPr>
            <a:r>
              <a:rPr lang="it-IT"/>
              <a:t>Overall, the MLP displays </a:t>
            </a:r>
            <a:r>
              <a:rPr lang="it-IT" err="1"/>
              <a:t>consistent</a:t>
            </a:r>
            <a:r>
              <a:rPr lang="it-IT"/>
              <a:t> </a:t>
            </a:r>
            <a:r>
              <a:rPr lang="it-IT" err="1"/>
              <a:t>behavior</a:t>
            </a:r>
            <a:r>
              <a:rPr lang="it-IT"/>
              <a:t> </a:t>
            </a:r>
            <a:r>
              <a:rPr lang="it-IT" err="1"/>
              <a:t>across</a:t>
            </a:r>
            <a:r>
              <a:rPr lang="it-IT"/>
              <a:t> training and test sets, with no </a:t>
            </a:r>
            <a:r>
              <a:rPr lang="it-IT" err="1"/>
              <a:t>signs</a:t>
            </a:r>
            <a:r>
              <a:rPr lang="it-IT"/>
              <a:t> of severe </a:t>
            </a:r>
            <a:r>
              <a:rPr lang="it-IT" err="1"/>
              <a:t>overfitting</a:t>
            </a:r>
            <a:r>
              <a:rPr lang="it-IT"/>
              <a:t>. The model </a:t>
            </a:r>
            <a:r>
              <a:rPr lang="it-IT" err="1"/>
              <a:t>successfully</a:t>
            </a:r>
            <a:r>
              <a:rPr lang="it-IT"/>
              <a:t> </a:t>
            </a:r>
            <a:r>
              <a:rPr lang="it-IT" err="1"/>
              <a:t>captures</a:t>
            </a:r>
            <a:r>
              <a:rPr lang="it-IT"/>
              <a:t> non-linear </a:t>
            </a:r>
            <a:r>
              <a:rPr lang="it-IT" err="1"/>
              <a:t>relationships</a:t>
            </a:r>
            <a:r>
              <a:rPr lang="it-IT"/>
              <a:t> in the data under the </a:t>
            </a:r>
            <a:r>
              <a:rPr lang="it-IT" err="1"/>
              <a:t>chosen</a:t>
            </a:r>
            <a:r>
              <a:rPr lang="it-IT"/>
              <a:t> network </a:t>
            </a:r>
            <a:r>
              <a:rPr lang="it-IT" err="1"/>
              <a:t>configuration</a:t>
            </a:r>
            <a:r>
              <a:rPr lang="it-IT"/>
              <a:t> and </a:t>
            </a:r>
            <a:r>
              <a:rPr lang="it-IT" err="1"/>
              <a:t>preprocessing</a:t>
            </a:r>
            <a:r>
              <a:rPr lang="it-IT"/>
              <a:t> strategy.</a:t>
            </a:r>
          </a:p>
          <a:p>
            <a:pPr marL="0" indent="0">
              <a:buNone/>
            </a:pPr>
            <a:endParaRPr lang="en-US" noProof="0"/>
          </a:p>
        </p:txBody>
      </p:sp>
      <p:sp>
        <p:nvSpPr>
          <p:cNvPr id="4" name="Segnaposto numero diapositiva 3">
            <a:extLst>
              <a:ext uri="{FF2B5EF4-FFF2-40B4-BE49-F238E27FC236}">
                <a16:creationId xmlns:a16="http://schemas.microsoft.com/office/drawing/2014/main" id="{C162FAC5-EA03-8B8A-0307-E94D0539EA7D}"/>
              </a:ext>
            </a:extLst>
          </p:cNvPr>
          <p:cNvSpPr>
            <a:spLocks noGrp="1"/>
          </p:cNvSpPr>
          <p:nvPr>
            <p:ph type="sldNum" sz="quarter" idx="4294967295"/>
          </p:nvPr>
        </p:nvSpPr>
        <p:spPr>
          <a:xfrm>
            <a:off x="8364087" y="6065837"/>
            <a:ext cx="683339" cy="365125"/>
          </a:xfrm>
        </p:spPr>
        <p:txBody>
          <a:bodyPr/>
          <a:lstStyle/>
          <a:p>
            <a:fld id="{250650D2-30E5-7247-A12B-70384019356E}" type="slidenum">
              <a:rPr lang="en-US" noProof="0" smtClean="0"/>
              <a:t>81</a:t>
            </a:fld>
            <a:endParaRPr lang="en-US" noProof="0"/>
          </a:p>
        </p:txBody>
      </p:sp>
      <p:graphicFrame>
        <p:nvGraphicFramePr>
          <p:cNvPr id="6" name="Tabella 5">
            <a:extLst>
              <a:ext uri="{FF2B5EF4-FFF2-40B4-BE49-F238E27FC236}">
                <a16:creationId xmlns:a16="http://schemas.microsoft.com/office/drawing/2014/main" id="{E36C7443-501F-B18A-CBA2-28E003F7E9CF}"/>
              </a:ext>
            </a:extLst>
          </p:cNvPr>
          <p:cNvGraphicFramePr>
            <a:graphicFrameLocks noGrp="1"/>
          </p:cNvGraphicFramePr>
          <p:nvPr>
            <p:extLst>
              <p:ext uri="{D42A27DB-BD31-4B8C-83A1-F6EECF244321}">
                <p14:modId xmlns:p14="http://schemas.microsoft.com/office/powerpoint/2010/main" val="518348567"/>
              </p:ext>
            </p:extLst>
          </p:nvPr>
        </p:nvGraphicFramePr>
        <p:xfrm>
          <a:off x="677334" y="4745644"/>
          <a:ext cx="8127999" cy="1478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868584200"/>
                    </a:ext>
                  </a:extLst>
                </a:gridCol>
                <a:gridCol w="2709333">
                  <a:extLst>
                    <a:ext uri="{9D8B030D-6E8A-4147-A177-3AD203B41FA5}">
                      <a16:colId xmlns:a16="http://schemas.microsoft.com/office/drawing/2014/main" val="2603679187"/>
                    </a:ext>
                  </a:extLst>
                </a:gridCol>
                <a:gridCol w="2709333">
                  <a:extLst>
                    <a:ext uri="{9D8B030D-6E8A-4147-A177-3AD203B41FA5}">
                      <a16:colId xmlns:a16="http://schemas.microsoft.com/office/drawing/2014/main" val="2782927846"/>
                    </a:ext>
                  </a:extLst>
                </a:gridCol>
              </a:tblGrid>
              <a:tr h="0">
                <a:tc>
                  <a:txBody>
                    <a:bodyPr/>
                    <a:lstStyle/>
                    <a:p>
                      <a:endParaRPr lang="en-US" noProof="0"/>
                    </a:p>
                  </a:txBody>
                  <a:tcPr/>
                </a:tc>
                <a:tc>
                  <a:txBody>
                    <a:bodyPr/>
                    <a:lstStyle/>
                    <a:p>
                      <a:r>
                        <a:rPr lang="en-US" noProof="0"/>
                        <a:t>Training set</a:t>
                      </a:r>
                    </a:p>
                  </a:txBody>
                  <a:tcPr/>
                </a:tc>
                <a:tc>
                  <a:txBody>
                    <a:bodyPr/>
                    <a:lstStyle/>
                    <a:p>
                      <a:r>
                        <a:rPr lang="en-US" noProof="0"/>
                        <a:t>Test set </a:t>
                      </a:r>
                    </a:p>
                  </a:txBody>
                  <a:tcPr/>
                </a:tc>
                <a:extLst>
                  <a:ext uri="{0D108BD9-81ED-4DB2-BD59-A6C34878D82A}">
                    <a16:rowId xmlns:a16="http://schemas.microsoft.com/office/drawing/2014/main" val="2011440079"/>
                  </a:ext>
                </a:extLst>
              </a:tr>
              <a:tr h="370840">
                <a:tc>
                  <a:txBody>
                    <a:bodyPr/>
                    <a:lstStyle/>
                    <a:p>
                      <a:r>
                        <a:rPr lang="en-US" noProof="0"/>
                        <a:t>R²</a:t>
                      </a:r>
                    </a:p>
                  </a:txBody>
                  <a:tcPr/>
                </a:tc>
                <a:tc>
                  <a:txBody>
                    <a:bodyPr/>
                    <a:lstStyle/>
                    <a:p>
                      <a:r>
                        <a:rPr lang="en-US" noProof="0"/>
                        <a:t>0.617</a:t>
                      </a:r>
                    </a:p>
                  </a:txBody>
                  <a:tcPr/>
                </a:tc>
                <a:tc>
                  <a:txBody>
                    <a:bodyPr/>
                    <a:lstStyle/>
                    <a:p>
                      <a:r>
                        <a:rPr lang="en-US" noProof="0"/>
                        <a:t>0.536</a:t>
                      </a:r>
                    </a:p>
                  </a:txBody>
                  <a:tcPr/>
                </a:tc>
                <a:extLst>
                  <a:ext uri="{0D108BD9-81ED-4DB2-BD59-A6C34878D82A}">
                    <a16:rowId xmlns:a16="http://schemas.microsoft.com/office/drawing/2014/main" val="3321273570"/>
                  </a:ext>
                </a:extLst>
              </a:tr>
              <a:tr h="370840">
                <a:tc>
                  <a:txBody>
                    <a:bodyPr/>
                    <a:lstStyle/>
                    <a:p>
                      <a:r>
                        <a:rPr lang="en-US" noProof="0"/>
                        <a:t>Adjusted R²</a:t>
                      </a:r>
                    </a:p>
                  </a:txBody>
                  <a:tcPr/>
                </a:tc>
                <a:tc>
                  <a:txBody>
                    <a:bodyPr/>
                    <a:lstStyle/>
                    <a:p>
                      <a:r>
                        <a:rPr lang="en-US" noProof="0"/>
                        <a:t>0.614</a:t>
                      </a:r>
                    </a:p>
                  </a:txBody>
                  <a:tcPr/>
                </a:tc>
                <a:tc>
                  <a:txBody>
                    <a:bodyPr/>
                    <a:lstStyle/>
                    <a:p>
                      <a:r>
                        <a:rPr lang="en-US" noProof="0"/>
                        <a:t>0.522</a:t>
                      </a:r>
                    </a:p>
                  </a:txBody>
                  <a:tcPr/>
                </a:tc>
                <a:extLst>
                  <a:ext uri="{0D108BD9-81ED-4DB2-BD59-A6C34878D82A}">
                    <a16:rowId xmlns:a16="http://schemas.microsoft.com/office/drawing/2014/main" val="3026380923"/>
                  </a:ext>
                </a:extLst>
              </a:tr>
              <a:tr h="370840">
                <a:tc>
                  <a:txBody>
                    <a:bodyPr/>
                    <a:lstStyle/>
                    <a:p>
                      <a:r>
                        <a:rPr lang="en-US" noProof="0"/>
                        <a:t>RMSE</a:t>
                      </a:r>
                    </a:p>
                  </a:txBody>
                  <a:tcPr/>
                </a:tc>
                <a:tc>
                  <a:txBody>
                    <a:bodyPr/>
                    <a:lstStyle/>
                    <a:p>
                      <a:r>
                        <a:rPr lang="en-US" noProof="0"/>
                        <a:t>0.097</a:t>
                      </a:r>
                    </a:p>
                  </a:txBody>
                  <a:tcPr/>
                </a:tc>
                <a:tc>
                  <a:txBody>
                    <a:bodyPr/>
                    <a:lstStyle/>
                    <a:p>
                      <a:pPr>
                        <a:buNone/>
                      </a:pPr>
                      <a:r>
                        <a:rPr lang="en-US" noProof="0"/>
                        <a:t>0.105</a:t>
                      </a:r>
                    </a:p>
                  </a:txBody>
                  <a:tcPr anchor="ctr"/>
                </a:tc>
                <a:extLst>
                  <a:ext uri="{0D108BD9-81ED-4DB2-BD59-A6C34878D82A}">
                    <a16:rowId xmlns:a16="http://schemas.microsoft.com/office/drawing/2014/main" val="1436360597"/>
                  </a:ext>
                </a:extLst>
              </a:tr>
            </a:tbl>
          </a:graphicData>
        </a:graphic>
      </p:graphicFrame>
      <p:sp>
        <p:nvSpPr>
          <p:cNvPr id="8" name="Titolo 5">
            <a:extLst>
              <a:ext uri="{FF2B5EF4-FFF2-40B4-BE49-F238E27FC236}">
                <a16:creationId xmlns:a16="http://schemas.microsoft.com/office/drawing/2014/main" id="{E35F45EE-F8AE-9691-74D9-F39CB189A8AA}"/>
              </a:ext>
            </a:extLst>
          </p:cNvPr>
          <p:cNvSpPr>
            <a:spLocks noGrp="1"/>
          </p:cNvSpPr>
          <p:nvPr>
            <p:ph type="title"/>
          </p:nvPr>
        </p:nvSpPr>
        <p:spPr>
          <a:xfrm>
            <a:off x="677334" y="609600"/>
            <a:ext cx="8596668" cy="696450"/>
          </a:xfrm>
        </p:spPr>
        <p:txBody>
          <a:bodyPr/>
          <a:lstStyle/>
          <a:p>
            <a:r>
              <a:rPr lang="en-US" noProof="0">
                <a:solidFill>
                  <a:srgbClr val="EAA748"/>
                </a:solidFill>
              </a:rPr>
              <a:t>Results Multilayer Perceptron</a:t>
            </a:r>
            <a:endParaRPr lang="en-US" noProof="0"/>
          </a:p>
        </p:txBody>
      </p:sp>
    </p:spTree>
    <p:extLst>
      <p:ext uri="{BB962C8B-B14F-4D97-AF65-F5344CB8AC3E}">
        <p14:creationId xmlns:p14="http://schemas.microsoft.com/office/powerpoint/2010/main" val="3782994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358FDC-D865-9D7C-00BE-8E699C1FC17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3"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Isosceles Triangle 2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Isosceles Triangle 2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27" name="Rectangle 26">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9" name="Group 28">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30" name="Straight Connector 29">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4" name="Isosceles Triangle 3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6" name="Isosceles Triangle 3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10" name="Title 9">
            <a:extLst>
              <a:ext uri="{FF2B5EF4-FFF2-40B4-BE49-F238E27FC236}">
                <a16:creationId xmlns:a16="http://schemas.microsoft.com/office/drawing/2014/main" id="{B35B8F69-5BA8-AA7D-763B-6371853A494B}"/>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a:t>7</a:t>
            </a:r>
            <a:r>
              <a:rPr lang="en-US" sz="5400" noProof="0"/>
              <a:t>. Outcomes</a:t>
            </a:r>
            <a:br>
              <a:rPr lang="en-US" sz="5400" noProof="0"/>
            </a:br>
            <a:br>
              <a:rPr lang="en-US" sz="5400" noProof="0"/>
            </a:br>
            <a:endParaRPr lang="en-US" sz="5400" noProof="0"/>
          </a:p>
        </p:txBody>
      </p:sp>
      <p:sp>
        <p:nvSpPr>
          <p:cNvPr id="38" name="Freeform: Shape 3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 name="Slide Number Placeholder 1">
            <a:extLst>
              <a:ext uri="{FF2B5EF4-FFF2-40B4-BE49-F238E27FC236}">
                <a16:creationId xmlns:a16="http://schemas.microsoft.com/office/drawing/2014/main" id="{EE89D383-D5EB-F6A6-8D1C-110B2AE0D790}"/>
              </a:ext>
            </a:extLst>
          </p:cNvPr>
          <p:cNvSpPr>
            <a:spLocks noGrp="1"/>
          </p:cNvSpPr>
          <p:nvPr>
            <p:ph type="sldNum" sz="quarter" idx="4294967295"/>
          </p:nvPr>
        </p:nvSpPr>
        <p:spPr>
          <a:xfrm>
            <a:off x="11495111" y="6204075"/>
            <a:ext cx="683339" cy="365125"/>
          </a:xfrm>
        </p:spPr>
        <p:txBody>
          <a:bodyPr vert="horz" lIns="91440" tIns="45720" rIns="91440" bIns="45720" rtlCol="0" anchor="ctr">
            <a:normAutofit/>
          </a:bodyPr>
          <a:lstStyle/>
          <a:p>
            <a:pPr>
              <a:spcAft>
                <a:spcPts val="600"/>
              </a:spcAft>
            </a:pPr>
            <a:fld id="{250650D2-30E5-7247-A12B-70384019356E}" type="slidenum">
              <a:rPr lang="en-US" kern="1200" noProof="0">
                <a:solidFill>
                  <a:srgbClr val="FFFFFF"/>
                </a:solidFill>
                <a:latin typeface="+mn-lt"/>
                <a:ea typeface="+mn-ea"/>
                <a:cs typeface="+mn-cs"/>
              </a:rPr>
              <a:pPr>
                <a:spcAft>
                  <a:spcPts val="600"/>
                </a:spcAft>
              </a:pPr>
              <a:t>82</a:t>
            </a:fld>
            <a:endParaRPr lang="en-US" kern="1200" noProof="0">
              <a:solidFill>
                <a:srgbClr val="FFFFFF"/>
              </a:solidFill>
              <a:latin typeface="+mn-lt"/>
              <a:ea typeface="+mn-ea"/>
              <a:cs typeface="+mn-cs"/>
            </a:endParaRPr>
          </a:p>
        </p:txBody>
      </p:sp>
      <p:sp>
        <p:nvSpPr>
          <p:cNvPr id="4" name="TextBox 3">
            <a:extLst>
              <a:ext uri="{FF2B5EF4-FFF2-40B4-BE49-F238E27FC236}">
                <a16:creationId xmlns:a16="http://schemas.microsoft.com/office/drawing/2014/main" id="{EDB8E31F-A1D5-483B-C1A5-487781FBBCA2}"/>
              </a:ext>
            </a:extLst>
          </p:cNvPr>
          <p:cNvSpPr txBox="1"/>
          <p:nvPr/>
        </p:nvSpPr>
        <p:spPr>
          <a:xfrm>
            <a:off x="11669486" y="2786743"/>
            <a:ext cx="184731" cy="369332"/>
          </a:xfrm>
          <a:prstGeom prst="rect">
            <a:avLst/>
          </a:prstGeom>
          <a:noFill/>
        </p:spPr>
        <p:txBody>
          <a:bodyPr wrap="none" rtlCol="0">
            <a:spAutoFit/>
          </a:bodyPr>
          <a:lstStyle/>
          <a:p>
            <a:endParaRPr lang="en-US" noProof="0"/>
          </a:p>
        </p:txBody>
      </p:sp>
    </p:spTree>
    <p:extLst>
      <p:ext uri="{BB962C8B-B14F-4D97-AF65-F5344CB8AC3E}">
        <p14:creationId xmlns:p14="http://schemas.microsoft.com/office/powerpoint/2010/main" val="38063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F733E2-372F-A074-7AE9-E6D0CCDF8F9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A3187D-CF00-18AE-5A0B-78505B654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Isosceles Triangle 10">
            <a:extLst>
              <a:ext uri="{FF2B5EF4-FFF2-40B4-BE49-F238E27FC236}">
                <a16:creationId xmlns:a16="http://schemas.microsoft.com/office/drawing/2014/main" id="{A6A1C9D5-EC19-A04B-F76D-0A1DEE0A7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4" name="Segnaposto numero diapositiva 3">
            <a:extLst>
              <a:ext uri="{FF2B5EF4-FFF2-40B4-BE49-F238E27FC236}">
                <a16:creationId xmlns:a16="http://schemas.microsoft.com/office/drawing/2014/main" id="{41BF096D-8FD2-EBD6-B530-42DCE9D48E99}"/>
              </a:ext>
            </a:extLst>
          </p:cNvPr>
          <p:cNvSpPr>
            <a:spLocks noGrp="1"/>
          </p:cNvSpPr>
          <p:nvPr>
            <p:ph type="sldNum" sz="quarter" idx="4294967295"/>
          </p:nvPr>
        </p:nvSpPr>
        <p:spPr>
          <a:xfrm>
            <a:off x="10967194" y="6492875"/>
            <a:ext cx="683339" cy="365125"/>
          </a:xfrm>
        </p:spPr>
        <p:txBody>
          <a:bodyPr>
            <a:normAutofit/>
          </a:bodyPr>
          <a:lstStyle/>
          <a:p>
            <a:pPr>
              <a:spcAft>
                <a:spcPts val="600"/>
              </a:spcAft>
            </a:pPr>
            <a:fld id="{250650D2-30E5-7247-A12B-70384019356E}" type="slidenum">
              <a:rPr lang="en-US" noProof="0" smtClean="0"/>
              <a:pPr>
                <a:spcAft>
                  <a:spcPts val="600"/>
                </a:spcAft>
              </a:pPr>
              <a:t>83</a:t>
            </a:fld>
            <a:endParaRPr lang="en-US" noProof="0"/>
          </a:p>
        </p:txBody>
      </p:sp>
      <p:sp>
        <p:nvSpPr>
          <p:cNvPr id="13" name="Isosceles Triangle 12">
            <a:extLst>
              <a:ext uri="{FF2B5EF4-FFF2-40B4-BE49-F238E27FC236}">
                <a16:creationId xmlns:a16="http://schemas.microsoft.com/office/drawing/2014/main" id="{46E56BE2-FC78-B6DE-506D-0899AC9DB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mc:AlternateContent xmlns:mc="http://schemas.openxmlformats.org/markup-compatibility/2006">
        <mc:Choice xmlns:a14="http://schemas.microsoft.com/office/drawing/2010/main" Requires="a14">
          <p:graphicFrame>
            <p:nvGraphicFramePr>
              <p:cNvPr id="12" name="Content Placeholder 7">
                <a:extLst>
                  <a:ext uri="{FF2B5EF4-FFF2-40B4-BE49-F238E27FC236}">
                    <a16:creationId xmlns:a16="http://schemas.microsoft.com/office/drawing/2014/main" id="{B23BFF94-CC9F-5D63-4029-4B01E59431C6}"/>
                  </a:ext>
                </a:extLst>
              </p:cNvPr>
              <p:cNvGraphicFramePr>
                <a:graphicFrameLocks/>
              </p:cNvGraphicFramePr>
              <p:nvPr>
                <p:extLst>
                  <p:ext uri="{D42A27DB-BD31-4B8C-83A1-F6EECF244321}">
                    <p14:modId xmlns:p14="http://schemas.microsoft.com/office/powerpoint/2010/main" val="3228063197"/>
                  </p:ext>
                </p:extLst>
              </p:nvPr>
            </p:nvGraphicFramePr>
            <p:xfrm>
              <a:off x="935331" y="710004"/>
              <a:ext cx="10432892" cy="5666154"/>
            </p:xfrm>
            <a:graphic>
              <a:graphicData uri="http://schemas.openxmlformats.org/drawingml/2006/table">
                <a:tbl>
                  <a:tblPr firstRow="1" bandRow="1">
                    <a:tableStyleId>{5C22544A-7EE6-4342-B048-85BDC9FD1C3A}</a:tableStyleId>
                  </a:tblPr>
                  <a:tblGrid>
                    <a:gridCol w="4746452">
                      <a:extLst>
                        <a:ext uri="{9D8B030D-6E8A-4147-A177-3AD203B41FA5}">
                          <a16:colId xmlns:a16="http://schemas.microsoft.com/office/drawing/2014/main" val="2148071513"/>
                        </a:ext>
                      </a:extLst>
                    </a:gridCol>
                    <a:gridCol w="2208808">
                      <a:extLst>
                        <a:ext uri="{9D8B030D-6E8A-4147-A177-3AD203B41FA5}">
                          <a16:colId xmlns:a16="http://schemas.microsoft.com/office/drawing/2014/main" val="2427609426"/>
                        </a:ext>
                      </a:extLst>
                    </a:gridCol>
                    <a:gridCol w="3477632">
                      <a:extLst>
                        <a:ext uri="{9D8B030D-6E8A-4147-A177-3AD203B41FA5}">
                          <a16:colId xmlns:a16="http://schemas.microsoft.com/office/drawing/2014/main" val="33970915"/>
                        </a:ext>
                      </a:extLst>
                    </a:gridCol>
                  </a:tblGrid>
                  <a:tr h="773632">
                    <a:tc gridSpan="3">
                      <a:txBody>
                        <a:bodyPr/>
                        <a:lstStyle/>
                        <a:p>
                          <a:pPr algn="ctr"/>
                          <a:r>
                            <a:rPr lang="en-US" noProof="0"/>
                            <a:t>Comparative performance of the models (Test Set)</a:t>
                          </a:r>
                        </a:p>
                      </a:txBody>
                      <a:tcPr/>
                    </a:tc>
                    <a:tc hMerge="1">
                      <a:txBody>
                        <a:bodyPr/>
                        <a:lstStyle/>
                        <a:p>
                          <a:endParaRPr lang="en-IT"/>
                        </a:p>
                      </a:txBody>
                      <a:tcPr/>
                    </a:tc>
                    <a:tc hMerge="1">
                      <a:txBody>
                        <a:bodyPr/>
                        <a:lstStyle/>
                        <a:p>
                          <a:pPr algn="ctr"/>
                          <a:endParaRPr lang="en-US" noProof="0"/>
                        </a:p>
                      </a:txBody>
                      <a:tcPr/>
                    </a:tc>
                    <a:extLst>
                      <a:ext uri="{0D108BD9-81ED-4DB2-BD59-A6C34878D82A}">
                        <a16:rowId xmlns:a16="http://schemas.microsoft.com/office/drawing/2014/main" val="4264600239"/>
                      </a:ext>
                    </a:extLst>
                  </a:tr>
                  <a:tr h="888777">
                    <a:tc>
                      <a:txBody>
                        <a:bodyPr/>
                        <a:lstStyle/>
                        <a:p>
                          <a:pPr algn="l"/>
                          <a:r>
                            <a:rPr lang="en-US" b="0" noProof="0"/>
                            <a:t>Model</a:t>
                          </a:r>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𝑅</m:t>
                                    </m:r>
                                  </m:e>
                                  <m:sup>
                                    <m:r>
                                      <a:rPr lang="en-US" b="0" i="1" noProof="0" smtClean="0">
                                        <a:latin typeface="Cambria Math" panose="02040503050406030204" pitchFamily="18" charset="0"/>
                                      </a:rPr>
                                      <m:t>2</m:t>
                                    </m:r>
                                  </m:sup>
                                </m:sSup>
                              </m:oMath>
                            </m:oMathPara>
                          </a14:m>
                          <a:endParaRPr lang="en-US" b="0" noProof="0"/>
                        </a:p>
                      </a:txBody>
                      <a:tcPr anchor="ctr"/>
                    </a:tc>
                    <a:tc>
                      <a:txBody>
                        <a:bodyPr/>
                        <a:lstStyle/>
                        <a:p>
                          <a:pPr/>
                          <a14:m>
                            <m:oMathPara xmlns:m="http://schemas.openxmlformats.org/officeDocument/2006/math">
                              <m:oMathParaPr>
                                <m:jc m:val="centerGroup"/>
                              </m:oMathParaPr>
                              <m:oMath xmlns:m="http://schemas.openxmlformats.org/officeDocument/2006/math">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𝑅</m:t>
                                    </m:r>
                                  </m:e>
                                  <m:sub>
                                    <m:r>
                                      <a:rPr lang="en-US" b="0" i="1" noProof="0" smtClean="0">
                                        <a:latin typeface="Cambria Math" panose="02040503050406030204" pitchFamily="18" charset="0"/>
                                      </a:rPr>
                                      <m:t>𝑎𝑑𝑗</m:t>
                                    </m:r>
                                  </m:sub>
                                  <m:sup>
                                    <m:r>
                                      <a:rPr lang="en-US" b="0" i="1" noProof="0" smtClean="0">
                                        <a:latin typeface="Cambria Math" panose="02040503050406030204" pitchFamily="18" charset="0"/>
                                      </a:rPr>
                                      <m:t>2</m:t>
                                    </m:r>
                                  </m:sup>
                                </m:sSubSup>
                              </m:oMath>
                            </m:oMathPara>
                          </a14:m>
                          <a:endParaRPr lang="en-US" b="0" noProof="0"/>
                        </a:p>
                      </a:txBody>
                      <a:tcPr anchor="ctr"/>
                    </a:tc>
                    <a:extLst>
                      <a:ext uri="{0D108BD9-81ED-4DB2-BD59-A6C34878D82A}">
                        <a16:rowId xmlns:a16="http://schemas.microsoft.com/office/drawing/2014/main" val="997263179"/>
                      </a:ext>
                    </a:extLst>
                  </a:tr>
                  <a:tr h="800749">
                    <a:tc>
                      <a:txBody>
                        <a:bodyPr/>
                        <a:lstStyle/>
                        <a:p>
                          <a:pPr algn="l">
                            <a:buNone/>
                          </a:pPr>
                          <a:r>
                            <a:rPr lang="it-IT" b="0"/>
                            <a:t>Linear Regression</a:t>
                          </a:r>
                        </a:p>
                      </a:txBody>
                      <a:tcPr anchor="ctr"/>
                    </a:tc>
                    <a:tc>
                      <a:txBody>
                        <a:bodyPr/>
                        <a:lstStyle/>
                        <a:p>
                          <a:pPr>
                            <a:buNone/>
                          </a:pP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0.511</m:t>
                                </m:r>
                              </m:oMath>
                            </m:oMathPara>
                          </a14:m>
                          <a:endParaRPr lang="it-IT"/>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0.497</m:t>
                                </m:r>
                              </m:oMath>
                            </m:oMathPara>
                          </a14:m>
                          <a:endParaRPr lang="it-IT"/>
                        </a:p>
                      </a:txBody>
                      <a:tcPr anchor="ctr"/>
                    </a:tc>
                    <a:extLst>
                      <a:ext uri="{0D108BD9-81ED-4DB2-BD59-A6C34878D82A}">
                        <a16:rowId xmlns:a16="http://schemas.microsoft.com/office/drawing/2014/main" val="1333462758"/>
                      </a:ext>
                    </a:extLst>
                  </a:tr>
                  <a:tr h="800749">
                    <a:tc>
                      <a:txBody>
                        <a:bodyPr/>
                        <a:lstStyle/>
                        <a:p>
                          <a:pPr algn="l"/>
                          <a:r>
                            <a:rPr lang="it-IT" b="0"/>
                            <a:t>Polynomial Regression</a:t>
                          </a:r>
                          <a:endParaRPr lang="en-US" b="0" noProof="0"/>
                        </a:p>
                      </a:txBody>
                      <a:tcPr anchor="ctr"/>
                    </a:tc>
                    <a:tc>
                      <a:txBody>
                        <a:bodyPr/>
                        <a:lstStyle/>
                        <a:p>
                          <a:pPr>
                            <a:buNone/>
                          </a:pP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0.539</m:t>
                                </m:r>
                              </m:oMath>
                            </m:oMathPara>
                          </a14:m>
                          <a:endParaRPr lang="it-IT"/>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0.524</m:t>
                                </m:r>
                              </m:oMath>
                            </m:oMathPara>
                          </a14:m>
                          <a:endParaRPr lang="it-IT"/>
                        </a:p>
                      </a:txBody>
                      <a:tcPr anchor="ctr"/>
                    </a:tc>
                    <a:extLst>
                      <a:ext uri="{0D108BD9-81ED-4DB2-BD59-A6C34878D82A}">
                        <a16:rowId xmlns:a16="http://schemas.microsoft.com/office/drawing/2014/main" val="3296624526"/>
                      </a:ext>
                    </a:extLst>
                  </a:tr>
                  <a:tr h="800749">
                    <a:tc>
                      <a:txBody>
                        <a:bodyPr/>
                        <a:lstStyle/>
                        <a:p>
                          <a:pPr algn="l"/>
                          <a:r>
                            <a:rPr lang="it-IT" b="0"/>
                            <a:t>Random Forest</a:t>
                          </a:r>
                          <a:endParaRPr lang="en-US" b="0" noProof="0"/>
                        </a:p>
                      </a:txBody>
                      <a:tcPr anchor="ctr"/>
                    </a:tc>
                    <a:tc>
                      <a:txBody>
                        <a:bodyPr/>
                        <a:lstStyle/>
                        <a:p>
                          <a:pPr algn="ct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0.546</m:t>
                                </m:r>
                              </m:oMath>
                            </m:oMathPara>
                          </a14:m>
                          <a:endParaRPr lang="it-IT"/>
                        </a:p>
                      </a:txBody>
                      <a:tcPr anchor="ctr"/>
                    </a:tc>
                    <a:tc>
                      <a:txBody>
                        <a:bodyPr/>
                        <a:lstStyle/>
                        <a:p>
                          <a:pPr algn="ct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0.442</m:t>
                                </m:r>
                              </m:oMath>
                            </m:oMathPara>
                          </a14:m>
                          <a:endParaRPr lang="it-IT"/>
                        </a:p>
                      </a:txBody>
                      <a:tcPr anchor="ctr"/>
                    </a:tc>
                    <a:extLst>
                      <a:ext uri="{0D108BD9-81ED-4DB2-BD59-A6C34878D82A}">
                        <a16:rowId xmlns:a16="http://schemas.microsoft.com/office/drawing/2014/main" val="3156367074"/>
                      </a:ext>
                    </a:extLst>
                  </a:tr>
                  <a:tr h="800749">
                    <a:tc>
                      <a:txBody>
                        <a:bodyPr/>
                        <a:lstStyle/>
                        <a:p>
                          <a:pPr algn="l"/>
                          <a:r>
                            <a:rPr lang="it-IT" b="0" err="1"/>
                            <a:t>Gradient</a:t>
                          </a:r>
                          <a:r>
                            <a:rPr lang="it-IT" b="0"/>
                            <a:t> </a:t>
                          </a:r>
                          <a:r>
                            <a:rPr lang="it-IT" b="0" err="1"/>
                            <a:t>Boosting</a:t>
                          </a:r>
                          <a:endParaRPr lang="en-US" b="0" noProof="0"/>
                        </a:p>
                      </a:txBody>
                      <a:tcPr anchor="ctr"/>
                    </a:tc>
                    <a:tc>
                      <a:txBody>
                        <a:bodyPr/>
                        <a:lstStyle/>
                        <a:p>
                          <a:pPr algn="ct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0.626</m:t>
                                </m:r>
                              </m:oMath>
                            </m:oMathPara>
                          </a14:m>
                          <a:endParaRPr lang="it-IT"/>
                        </a:p>
                      </a:txBody>
                      <a:tcPr anchor="ctr"/>
                    </a:tc>
                    <a:tc>
                      <a:txBody>
                        <a:bodyPr/>
                        <a:lstStyle/>
                        <a:p>
                          <a:pPr algn="ct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0.541</m:t>
                                </m:r>
                              </m:oMath>
                            </m:oMathPara>
                          </a14:m>
                          <a:endParaRPr lang="it-IT"/>
                        </a:p>
                      </a:txBody>
                      <a:tcPr anchor="ctr"/>
                    </a:tc>
                    <a:extLst>
                      <a:ext uri="{0D108BD9-81ED-4DB2-BD59-A6C34878D82A}">
                        <a16:rowId xmlns:a16="http://schemas.microsoft.com/office/drawing/2014/main" val="1555547799"/>
                      </a:ext>
                    </a:extLst>
                  </a:tr>
                  <a:tr h="800749">
                    <a:tc>
                      <a:txBody>
                        <a:bodyPr/>
                        <a:lstStyle/>
                        <a:p>
                          <a:pPr algn="l"/>
                          <a:r>
                            <a:rPr lang="en-US" b="0" noProof="0"/>
                            <a:t>Multilayer Perceptron</a:t>
                          </a:r>
                        </a:p>
                      </a:txBody>
                      <a:tcPr anchor="ctr"/>
                    </a:tc>
                    <a:tc>
                      <a:txBody>
                        <a:bodyPr/>
                        <a:lstStyle/>
                        <a:p>
                          <a:pPr algn="ct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0.536</m:t>
                                </m:r>
                              </m:oMath>
                            </m:oMathPara>
                          </a14:m>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rPr>
                                  <m:t>0.522</m:t>
                                </m:r>
                              </m:oMath>
                            </m:oMathPara>
                          </a14:m>
                          <a:endParaRPr/>
                        </a:p>
                      </a:txBody>
                      <a:tcPr anchor="ctr"/>
                    </a:tc>
                    <a:extLst>
                      <a:ext uri="{0D108BD9-81ED-4DB2-BD59-A6C34878D82A}">
                        <a16:rowId xmlns:a16="http://schemas.microsoft.com/office/drawing/2014/main" val="1825992909"/>
                      </a:ext>
                    </a:extLst>
                  </a:tr>
                </a:tbl>
              </a:graphicData>
            </a:graphic>
          </p:graphicFrame>
        </mc:Choice>
        <mc:Fallback>
          <p:graphicFrame>
            <p:nvGraphicFramePr>
              <p:cNvPr id="12" name="Content Placeholder 7">
                <a:extLst>
                  <a:ext uri="{FF2B5EF4-FFF2-40B4-BE49-F238E27FC236}">
                    <a16:creationId xmlns:a16="http://schemas.microsoft.com/office/drawing/2014/main" id="{B23BFF94-CC9F-5D63-4029-4B01E59431C6}"/>
                  </a:ext>
                </a:extLst>
              </p:cNvPr>
              <p:cNvGraphicFramePr>
                <a:graphicFrameLocks/>
              </p:cNvGraphicFramePr>
              <p:nvPr>
                <p:extLst>
                  <p:ext uri="{D42A27DB-BD31-4B8C-83A1-F6EECF244321}">
                    <p14:modId xmlns:p14="http://schemas.microsoft.com/office/powerpoint/2010/main" val="3228063197"/>
                  </p:ext>
                </p:extLst>
              </p:nvPr>
            </p:nvGraphicFramePr>
            <p:xfrm>
              <a:off x="935331" y="710004"/>
              <a:ext cx="10432892" cy="5666154"/>
            </p:xfrm>
            <a:graphic>
              <a:graphicData uri="http://schemas.openxmlformats.org/drawingml/2006/table">
                <a:tbl>
                  <a:tblPr firstRow="1" bandRow="1">
                    <a:tableStyleId>{5C22544A-7EE6-4342-B048-85BDC9FD1C3A}</a:tableStyleId>
                  </a:tblPr>
                  <a:tblGrid>
                    <a:gridCol w="4746452">
                      <a:extLst>
                        <a:ext uri="{9D8B030D-6E8A-4147-A177-3AD203B41FA5}">
                          <a16:colId xmlns:a16="http://schemas.microsoft.com/office/drawing/2014/main" val="2148071513"/>
                        </a:ext>
                      </a:extLst>
                    </a:gridCol>
                    <a:gridCol w="2208808">
                      <a:extLst>
                        <a:ext uri="{9D8B030D-6E8A-4147-A177-3AD203B41FA5}">
                          <a16:colId xmlns:a16="http://schemas.microsoft.com/office/drawing/2014/main" val="2427609426"/>
                        </a:ext>
                      </a:extLst>
                    </a:gridCol>
                    <a:gridCol w="3477632">
                      <a:extLst>
                        <a:ext uri="{9D8B030D-6E8A-4147-A177-3AD203B41FA5}">
                          <a16:colId xmlns:a16="http://schemas.microsoft.com/office/drawing/2014/main" val="33970915"/>
                        </a:ext>
                      </a:extLst>
                    </a:gridCol>
                  </a:tblGrid>
                  <a:tr h="773632">
                    <a:tc gridSpan="3">
                      <a:txBody>
                        <a:bodyPr/>
                        <a:lstStyle/>
                        <a:p>
                          <a:pPr algn="ctr"/>
                          <a:r>
                            <a:rPr lang="en-US" noProof="0"/>
                            <a:t>Comparative performance of the models (Test Set)</a:t>
                          </a:r>
                        </a:p>
                      </a:txBody>
                      <a:tcPr/>
                    </a:tc>
                    <a:tc hMerge="1">
                      <a:txBody>
                        <a:bodyPr/>
                        <a:lstStyle/>
                        <a:p>
                          <a:endParaRPr lang="en-IT"/>
                        </a:p>
                      </a:txBody>
                      <a:tcPr/>
                    </a:tc>
                    <a:tc hMerge="1">
                      <a:txBody>
                        <a:bodyPr/>
                        <a:lstStyle/>
                        <a:p>
                          <a:pPr algn="ctr"/>
                          <a:endParaRPr lang="en-US" noProof="0"/>
                        </a:p>
                      </a:txBody>
                      <a:tcPr/>
                    </a:tc>
                    <a:extLst>
                      <a:ext uri="{0D108BD9-81ED-4DB2-BD59-A6C34878D82A}">
                        <a16:rowId xmlns:a16="http://schemas.microsoft.com/office/drawing/2014/main" val="4264600239"/>
                      </a:ext>
                    </a:extLst>
                  </a:tr>
                  <a:tr h="888777">
                    <a:tc>
                      <a:txBody>
                        <a:bodyPr/>
                        <a:lstStyle/>
                        <a:p>
                          <a:pPr algn="l"/>
                          <a:r>
                            <a:rPr lang="en-US" b="0" noProof="0"/>
                            <a:t>Model</a:t>
                          </a:r>
                        </a:p>
                      </a:txBody>
                      <a:tcPr anchor="ctr"/>
                    </a:tc>
                    <a:tc>
                      <a:txBody>
                        <a:bodyPr/>
                        <a:lstStyle/>
                        <a:p>
                          <a:endParaRPr lang="en-US"/>
                        </a:p>
                      </a:txBody>
                      <a:tcPr anchor="ctr">
                        <a:blipFill>
                          <a:blip r:embed="rId2"/>
                          <a:stretch>
                            <a:fillRect l="-215470" t="-91096" r="-159116" b="-452055"/>
                          </a:stretch>
                        </a:blipFill>
                      </a:tcPr>
                    </a:tc>
                    <a:tc>
                      <a:txBody>
                        <a:bodyPr/>
                        <a:lstStyle/>
                        <a:p>
                          <a:endParaRPr lang="en-US"/>
                        </a:p>
                      </a:txBody>
                      <a:tcPr anchor="ctr">
                        <a:blipFill>
                          <a:blip r:embed="rId2"/>
                          <a:stretch>
                            <a:fillRect l="-200000" t="-91096" r="-876" b="-452055"/>
                          </a:stretch>
                        </a:blipFill>
                      </a:tcPr>
                    </a:tc>
                    <a:extLst>
                      <a:ext uri="{0D108BD9-81ED-4DB2-BD59-A6C34878D82A}">
                        <a16:rowId xmlns:a16="http://schemas.microsoft.com/office/drawing/2014/main" val="997263179"/>
                      </a:ext>
                    </a:extLst>
                  </a:tr>
                  <a:tr h="800749">
                    <a:tc>
                      <a:txBody>
                        <a:bodyPr/>
                        <a:lstStyle/>
                        <a:p>
                          <a:pPr algn="l">
                            <a:buNone/>
                          </a:pPr>
                          <a:r>
                            <a:rPr lang="it-IT" b="0"/>
                            <a:t>Linear Regression</a:t>
                          </a:r>
                        </a:p>
                      </a:txBody>
                      <a:tcPr anchor="ctr"/>
                    </a:tc>
                    <a:tc>
                      <a:txBody>
                        <a:bodyPr/>
                        <a:lstStyle/>
                        <a:p>
                          <a:endParaRPr lang="en-US"/>
                        </a:p>
                      </a:txBody>
                      <a:tcPr anchor="ctr">
                        <a:blipFill>
                          <a:blip r:embed="rId2"/>
                          <a:stretch>
                            <a:fillRect l="-215470" t="-212977" r="-159116" b="-403817"/>
                          </a:stretch>
                        </a:blipFill>
                      </a:tcPr>
                    </a:tc>
                    <a:tc>
                      <a:txBody>
                        <a:bodyPr/>
                        <a:lstStyle/>
                        <a:p>
                          <a:endParaRPr lang="en-US"/>
                        </a:p>
                      </a:txBody>
                      <a:tcPr anchor="ctr">
                        <a:blipFill>
                          <a:blip r:embed="rId2"/>
                          <a:stretch>
                            <a:fillRect l="-200000" t="-212977" r="-876" b="-403817"/>
                          </a:stretch>
                        </a:blipFill>
                      </a:tcPr>
                    </a:tc>
                    <a:extLst>
                      <a:ext uri="{0D108BD9-81ED-4DB2-BD59-A6C34878D82A}">
                        <a16:rowId xmlns:a16="http://schemas.microsoft.com/office/drawing/2014/main" val="1333462758"/>
                      </a:ext>
                    </a:extLst>
                  </a:tr>
                  <a:tr h="800749">
                    <a:tc>
                      <a:txBody>
                        <a:bodyPr/>
                        <a:lstStyle/>
                        <a:p>
                          <a:pPr algn="l"/>
                          <a:r>
                            <a:rPr lang="it-IT" b="0"/>
                            <a:t>Polynomial Regression</a:t>
                          </a:r>
                          <a:endParaRPr lang="en-US" b="0" noProof="0"/>
                        </a:p>
                      </a:txBody>
                      <a:tcPr anchor="ctr"/>
                    </a:tc>
                    <a:tc>
                      <a:txBody>
                        <a:bodyPr/>
                        <a:lstStyle/>
                        <a:p>
                          <a:endParaRPr lang="en-US"/>
                        </a:p>
                      </a:txBody>
                      <a:tcPr anchor="ctr">
                        <a:blipFill>
                          <a:blip r:embed="rId2"/>
                          <a:stretch>
                            <a:fillRect l="-215470" t="-310606" r="-159116" b="-300758"/>
                          </a:stretch>
                        </a:blipFill>
                      </a:tcPr>
                    </a:tc>
                    <a:tc>
                      <a:txBody>
                        <a:bodyPr/>
                        <a:lstStyle/>
                        <a:p>
                          <a:endParaRPr lang="en-US"/>
                        </a:p>
                      </a:txBody>
                      <a:tcPr anchor="ctr">
                        <a:blipFill>
                          <a:blip r:embed="rId2"/>
                          <a:stretch>
                            <a:fillRect l="-200000" t="-310606" r="-876" b="-300758"/>
                          </a:stretch>
                        </a:blipFill>
                      </a:tcPr>
                    </a:tc>
                    <a:extLst>
                      <a:ext uri="{0D108BD9-81ED-4DB2-BD59-A6C34878D82A}">
                        <a16:rowId xmlns:a16="http://schemas.microsoft.com/office/drawing/2014/main" val="3296624526"/>
                      </a:ext>
                    </a:extLst>
                  </a:tr>
                  <a:tr h="800749">
                    <a:tc>
                      <a:txBody>
                        <a:bodyPr/>
                        <a:lstStyle/>
                        <a:p>
                          <a:pPr algn="l"/>
                          <a:r>
                            <a:rPr lang="it-IT" b="0"/>
                            <a:t>Random Forest</a:t>
                          </a:r>
                          <a:endParaRPr lang="en-US" b="0" noProof="0"/>
                        </a:p>
                      </a:txBody>
                      <a:tcPr anchor="ctr"/>
                    </a:tc>
                    <a:tc>
                      <a:txBody>
                        <a:bodyPr/>
                        <a:lstStyle/>
                        <a:p>
                          <a:endParaRPr lang="en-US"/>
                        </a:p>
                      </a:txBody>
                      <a:tcPr anchor="ctr">
                        <a:blipFill>
                          <a:blip r:embed="rId2"/>
                          <a:stretch>
                            <a:fillRect l="-215470" t="-413740" r="-159116" b="-203053"/>
                          </a:stretch>
                        </a:blipFill>
                      </a:tcPr>
                    </a:tc>
                    <a:tc>
                      <a:txBody>
                        <a:bodyPr/>
                        <a:lstStyle/>
                        <a:p>
                          <a:endParaRPr lang="en-US"/>
                        </a:p>
                      </a:txBody>
                      <a:tcPr anchor="ctr">
                        <a:blipFill>
                          <a:blip r:embed="rId2"/>
                          <a:stretch>
                            <a:fillRect l="-200000" t="-413740" r="-876" b="-203053"/>
                          </a:stretch>
                        </a:blipFill>
                      </a:tcPr>
                    </a:tc>
                    <a:extLst>
                      <a:ext uri="{0D108BD9-81ED-4DB2-BD59-A6C34878D82A}">
                        <a16:rowId xmlns:a16="http://schemas.microsoft.com/office/drawing/2014/main" val="3156367074"/>
                      </a:ext>
                    </a:extLst>
                  </a:tr>
                  <a:tr h="800749">
                    <a:tc>
                      <a:txBody>
                        <a:bodyPr/>
                        <a:lstStyle/>
                        <a:p>
                          <a:pPr algn="l"/>
                          <a:r>
                            <a:rPr lang="it-IT" b="0" err="1"/>
                            <a:t>Gradient</a:t>
                          </a:r>
                          <a:r>
                            <a:rPr lang="it-IT" b="0"/>
                            <a:t> </a:t>
                          </a:r>
                          <a:r>
                            <a:rPr lang="it-IT" b="0" err="1"/>
                            <a:t>Boosting</a:t>
                          </a:r>
                          <a:endParaRPr lang="en-US" b="0" noProof="0"/>
                        </a:p>
                      </a:txBody>
                      <a:tcPr anchor="ctr"/>
                    </a:tc>
                    <a:tc>
                      <a:txBody>
                        <a:bodyPr/>
                        <a:lstStyle/>
                        <a:p>
                          <a:endParaRPr lang="en-US"/>
                        </a:p>
                      </a:txBody>
                      <a:tcPr anchor="ctr">
                        <a:blipFill>
                          <a:blip r:embed="rId2"/>
                          <a:stretch>
                            <a:fillRect l="-215470" t="-509848" r="-159116" b="-101515"/>
                          </a:stretch>
                        </a:blipFill>
                      </a:tcPr>
                    </a:tc>
                    <a:tc>
                      <a:txBody>
                        <a:bodyPr/>
                        <a:lstStyle/>
                        <a:p>
                          <a:endParaRPr lang="en-US"/>
                        </a:p>
                      </a:txBody>
                      <a:tcPr anchor="ctr">
                        <a:blipFill>
                          <a:blip r:embed="rId2"/>
                          <a:stretch>
                            <a:fillRect l="-200000" t="-509848" r="-876" b="-101515"/>
                          </a:stretch>
                        </a:blipFill>
                      </a:tcPr>
                    </a:tc>
                    <a:extLst>
                      <a:ext uri="{0D108BD9-81ED-4DB2-BD59-A6C34878D82A}">
                        <a16:rowId xmlns:a16="http://schemas.microsoft.com/office/drawing/2014/main" val="1555547799"/>
                      </a:ext>
                    </a:extLst>
                  </a:tr>
                  <a:tr h="800749">
                    <a:tc>
                      <a:txBody>
                        <a:bodyPr/>
                        <a:lstStyle/>
                        <a:p>
                          <a:pPr algn="l"/>
                          <a:r>
                            <a:rPr lang="en-US" b="0" noProof="0"/>
                            <a:t>Multilayer Perceptron</a:t>
                          </a:r>
                        </a:p>
                      </a:txBody>
                      <a:tcPr anchor="ctr"/>
                    </a:tc>
                    <a:tc>
                      <a:txBody>
                        <a:bodyPr/>
                        <a:lstStyle/>
                        <a:p>
                          <a:endParaRPr lang="en-US"/>
                        </a:p>
                      </a:txBody>
                      <a:tcPr anchor="ctr">
                        <a:blipFill>
                          <a:blip r:embed="rId2"/>
                          <a:stretch>
                            <a:fillRect l="-215470" t="-614504" r="-159116" b="-2290"/>
                          </a:stretch>
                        </a:blipFill>
                      </a:tcPr>
                    </a:tc>
                    <a:tc>
                      <a:txBody>
                        <a:bodyPr/>
                        <a:lstStyle/>
                        <a:p>
                          <a:endParaRPr lang="en-US"/>
                        </a:p>
                      </a:txBody>
                      <a:tcPr anchor="ctr">
                        <a:blipFill>
                          <a:blip r:embed="rId2"/>
                          <a:stretch>
                            <a:fillRect l="-200000" t="-614504" r="-876" b="-2290"/>
                          </a:stretch>
                        </a:blipFill>
                      </a:tcPr>
                    </a:tc>
                    <a:extLst>
                      <a:ext uri="{0D108BD9-81ED-4DB2-BD59-A6C34878D82A}">
                        <a16:rowId xmlns:a16="http://schemas.microsoft.com/office/drawing/2014/main" val="1825992909"/>
                      </a:ext>
                    </a:extLst>
                  </a:tr>
                </a:tbl>
              </a:graphicData>
            </a:graphic>
          </p:graphicFrame>
        </mc:Fallback>
      </mc:AlternateContent>
    </p:spTree>
    <p:extLst>
      <p:ext uri="{BB962C8B-B14F-4D97-AF65-F5344CB8AC3E}">
        <p14:creationId xmlns:p14="http://schemas.microsoft.com/office/powerpoint/2010/main" val="13978908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867CE-47E8-BC1B-8FB6-F4B1BB17BBD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3"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Isosceles Triangle 2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Isosceles Triangle 2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27" name="Rectangle 26">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9" name="Group 28">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30" name="Straight Connector 29">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4" name="Isosceles Triangle 3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6" name="Isosceles Triangle 3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10" name="Title 9">
            <a:extLst>
              <a:ext uri="{FF2B5EF4-FFF2-40B4-BE49-F238E27FC236}">
                <a16:creationId xmlns:a16="http://schemas.microsoft.com/office/drawing/2014/main" id="{6EDF413C-1D14-EE5C-540F-0FF04CFC3858}"/>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noProof="0"/>
              <a:t>8. Managerial Implications</a:t>
            </a:r>
            <a:br>
              <a:rPr lang="en-US" sz="5400" noProof="0"/>
            </a:br>
            <a:endParaRPr lang="en-US" sz="5400" noProof="0"/>
          </a:p>
        </p:txBody>
      </p:sp>
      <p:sp>
        <p:nvSpPr>
          <p:cNvPr id="38" name="Freeform: Shape 3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 name="Slide Number Placeholder 1">
            <a:extLst>
              <a:ext uri="{FF2B5EF4-FFF2-40B4-BE49-F238E27FC236}">
                <a16:creationId xmlns:a16="http://schemas.microsoft.com/office/drawing/2014/main" id="{9902208B-487C-685D-DF76-8B2244D53FFF}"/>
              </a:ext>
            </a:extLst>
          </p:cNvPr>
          <p:cNvSpPr>
            <a:spLocks noGrp="1"/>
          </p:cNvSpPr>
          <p:nvPr>
            <p:ph type="sldNum" sz="quarter" idx="4294967295"/>
          </p:nvPr>
        </p:nvSpPr>
        <p:spPr>
          <a:xfrm>
            <a:off x="11504254" y="6407122"/>
            <a:ext cx="683339" cy="365125"/>
          </a:xfrm>
        </p:spPr>
        <p:txBody>
          <a:bodyPr vert="horz" lIns="91440" tIns="45720" rIns="91440" bIns="45720" rtlCol="0" anchor="ctr">
            <a:normAutofit/>
          </a:bodyPr>
          <a:lstStyle/>
          <a:p>
            <a:pPr>
              <a:spcAft>
                <a:spcPts val="600"/>
              </a:spcAft>
            </a:pPr>
            <a:fld id="{250650D2-30E5-7247-A12B-70384019356E}" type="slidenum">
              <a:rPr lang="en-US" kern="1200" noProof="0">
                <a:solidFill>
                  <a:srgbClr val="FFFFFF"/>
                </a:solidFill>
                <a:latin typeface="+mn-lt"/>
                <a:ea typeface="+mn-ea"/>
                <a:cs typeface="+mn-cs"/>
              </a:rPr>
              <a:pPr>
                <a:spcAft>
                  <a:spcPts val="600"/>
                </a:spcAft>
              </a:pPr>
              <a:t>84</a:t>
            </a:fld>
            <a:endParaRPr lang="en-US" kern="1200" noProof="0">
              <a:solidFill>
                <a:srgbClr val="FFFFFF"/>
              </a:solidFill>
              <a:latin typeface="+mn-lt"/>
              <a:ea typeface="+mn-ea"/>
              <a:cs typeface="+mn-cs"/>
            </a:endParaRPr>
          </a:p>
        </p:txBody>
      </p:sp>
      <p:sp>
        <p:nvSpPr>
          <p:cNvPr id="4" name="TextBox 3">
            <a:extLst>
              <a:ext uri="{FF2B5EF4-FFF2-40B4-BE49-F238E27FC236}">
                <a16:creationId xmlns:a16="http://schemas.microsoft.com/office/drawing/2014/main" id="{22D97B20-9547-33B4-58E2-1123C714F066}"/>
              </a:ext>
            </a:extLst>
          </p:cNvPr>
          <p:cNvSpPr txBox="1"/>
          <p:nvPr/>
        </p:nvSpPr>
        <p:spPr>
          <a:xfrm>
            <a:off x="11669486" y="2786743"/>
            <a:ext cx="184731" cy="369332"/>
          </a:xfrm>
          <a:prstGeom prst="rect">
            <a:avLst/>
          </a:prstGeom>
          <a:noFill/>
        </p:spPr>
        <p:txBody>
          <a:bodyPr wrap="none" rtlCol="0">
            <a:spAutoFit/>
          </a:bodyPr>
          <a:lstStyle/>
          <a:p>
            <a:endParaRPr lang="en-US" noProof="0"/>
          </a:p>
        </p:txBody>
      </p:sp>
    </p:spTree>
    <p:extLst>
      <p:ext uri="{BB962C8B-B14F-4D97-AF65-F5344CB8AC3E}">
        <p14:creationId xmlns:p14="http://schemas.microsoft.com/office/powerpoint/2010/main" val="117980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B0F4E-4B73-7732-7575-86445568BCA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AB806A7-295D-28A0-A5A9-B74ACE458634}"/>
              </a:ext>
            </a:extLst>
          </p:cNvPr>
          <p:cNvSpPr>
            <a:spLocks noGrp="1"/>
          </p:cNvSpPr>
          <p:nvPr>
            <p:ph type="title"/>
          </p:nvPr>
        </p:nvSpPr>
        <p:spPr/>
        <p:txBody>
          <a:bodyPr/>
          <a:lstStyle/>
          <a:p>
            <a:r>
              <a:rPr lang="en-US">
                <a:solidFill>
                  <a:srgbClr val="EAA748"/>
                </a:solidFill>
              </a:rPr>
              <a:t>Big Picture</a:t>
            </a:r>
            <a:endParaRPr lang="it-IT"/>
          </a:p>
        </p:txBody>
      </p:sp>
      <p:sp>
        <p:nvSpPr>
          <p:cNvPr id="3" name="Segnaposto contenuto 2">
            <a:extLst>
              <a:ext uri="{FF2B5EF4-FFF2-40B4-BE49-F238E27FC236}">
                <a16:creationId xmlns:a16="http://schemas.microsoft.com/office/drawing/2014/main" id="{8D34E4CD-60D0-1970-7628-455CAB664A09}"/>
              </a:ext>
            </a:extLst>
          </p:cNvPr>
          <p:cNvSpPr>
            <a:spLocks noGrp="1"/>
          </p:cNvSpPr>
          <p:nvPr>
            <p:ph idx="1"/>
          </p:nvPr>
        </p:nvSpPr>
        <p:spPr>
          <a:xfrm>
            <a:off x="748454" y="1488613"/>
            <a:ext cx="8836610" cy="4234455"/>
          </a:xfrm>
        </p:spPr>
        <p:txBody>
          <a:bodyPr>
            <a:noAutofit/>
          </a:bodyPr>
          <a:lstStyle/>
          <a:p>
            <a:pPr marL="0" indent="0">
              <a:buNone/>
            </a:pPr>
            <a:r>
              <a:rPr lang="en-US" sz="1600" b="1"/>
              <a:t>Compensation Drivers: Model Insights</a:t>
            </a:r>
            <a:endParaRPr lang="en-US" sz="1600"/>
          </a:p>
          <a:p>
            <a:r>
              <a:rPr lang="en-US" sz="1600"/>
              <a:t>We analyzed correlation between compensation and regressors using two top R² models: </a:t>
            </a:r>
            <a:r>
              <a:rPr lang="en-US" sz="1600" err="1"/>
              <a:t>Polyregression</a:t>
            </a:r>
            <a:r>
              <a:rPr lang="en-US" sz="1600"/>
              <a:t> (interpretable coefficients) and </a:t>
            </a:r>
            <a:r>
              <a:rPr lang="en-US" sz="1600" err="1"/>
              <a:t>XGBoost</a:t>
            </a:r>
            <a:r>
              <a:rPr lang="en-US" sz="1600"/>
              <a:t> (validated via feature importance the regression’s with p-values).</a:t>
            </a:r>
          </a:p>
          <a:p>
            <a:r>
              <a:rPr lang="en-US" sz="1600" b="1"/>
              <a:t>Primary Drivers of ln(salary):</a:t>
            </a:r>
            <a:r>
              <a:rPr lang="en-US" sz="1600"/>
              <a:t> (a) Geography (region/country), (b) Experience (</a:t>
            </a:r>
            <a:r>
              <a:rPr lang="en-US" sz="1600" err="1"/>
              <a:t>YearsCode</a:t>
            </a:r>
            <a:r>
              <a:rPr lang="en-US" sz="1600"/>
              <a:t>, Age, </a:t>
            </a:r>
            <a:r>
              <a:rPr lang="en-US" sz="1600" err="1"/>
              <a:t>WorkExp</a:t>
            </a:r>
            <a:r>
              <a:rPr lang="en-US" sz="1600"/>
              <a:t>), (c) </a:t>
            </a:r>
            <a:r>
              <a:rPr lang="en-US" sz="1600" err="1"/>
              <a:t>OrgSize</a:t>
            </a:r>
            <a:endParaRPr lang="en-US" sz="1600"/>
          </a:p>
          <a:p>
            <a:r>
              <a:rPr lang="en-US" sz="1600" b="1"/>
              <a:t>Secondary Factors:</a:t>
            </a:r>
            <a:r>
              <a:rPr lang="en-US" sz="1600"/>
              <a:t> Role &amp; tech stack, including dev type, languages (PHP, TypeScript, Go, HTML/CSS, C, Ruby, Kotlin, Bash), and OS (Windows/Mac/Linux/mobile)</a:t>
            </a:r>
          </a:p>
          <a:p>
            <a:r>
              <a:rPr lang="en-US" sz="1600" b="1"/>
              <a:t>Tertiary Influences:</a:t>
            </a:r>
            <a:r>
              <a:rPr lang="en-US" sz="1600"/>
              <a:t> Soft variables (</a:t>
            </a:r>
            <a:r>
              <a:rPr lang="en-US" sz="1600" err="1"/>
              <a:t>JobSat</a:t>
            </a:r>
            <a:r>
              <a:rPr lang="en-US" sz="1600"/>
              <a:t>, </a:t>
            </a:r>
            <a:r>
              <a:rPr lang="en-US" sz="1600" err="1"/>
              <a:t>NewRole</a:t>
            </a:r>
            <a:r>
              <a:rPr lang="en-US" sz="1600"/>
              <a:t> intentions, AI attitudes, AI learning) show lower impact than geography/experience</a:t>
            </a:r>
          </a:p>
          <a:p>
            <a:r>
              <a:rPr lang="en-US" sz="1600" b="1"/>
              <a:t>Model Agreement:</a:t>
            </a:r>
            <a:r>
              <a:rPr lang="en-US" sz="1600"/>
              <a:t> </a:t>
            </a:r>
            <a:r>
              <a:rPr lang="en-US" sz="1600" err="1"/>
              <a:t>XGBoost</a:t>
            </a:r>
            <a:r>
              <a:rPr lang="en-US" sz="1600"/>
              <a:t> and </a:t>
            </a:r>
            <a:r>
              <a:rPr lang="en-US" sz="1600" err="1"/>
              <a:t>Polyregression</a:t>
            </a:r>
            <a:r>
              <a:rPr lang="en-US" sz="1600"/>
              <a:t> largely concordant, with few exceptions on employment status (employed vs freelancer)</a:t>
            </a:r>
          </a:p>
          <a:p>
            <a:r>
              <a:rPr lang="en-US" sz="1600" b="1"/>
              <a:t>Notable Findings:</a:t>
            </a:r>
            <a:r>
              <a:rPr lang="en-US" sz="1600"/>
              <a:t> Low significance with </a:t>
            </a:r>
            <a:r>
              <a:rPr lang="en-US" sz="1600" err="1"/>
              <a:t>EdLevel</a:t>
            </a:r>
            <a:r>
              <a:rPr lang="en-US" sz="1600"/>
              <a:t>; "AI Complex" Paradox observed</a:t>
            </a:r>
          </a:p>
          <a:p>
            <a:pPr marL="0" indent="0">
              <a:buNone/>
            </a:pPr>
            <a:endParaRPr lang="en-US" sz="1400"/>
          </a:p>
        </p:txBody>
      </p:sp>
      <p:sp>
        <p:nvSpPr>
          <p:cNvPr id="4" name="Segnaposto numero diapositiva 3">
            <a:extLst>
              <a:ext uri="{FF2B5EF4-FFF2-40B4-BE49-F238E27FC236}">
                <a16:creationId xmlns:a16="http://schemas.microsoft.com/office/drawing/2014/main" id="{A7508647-9CD4-E271-C79F-B32775D280F0}"/>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85</a:t>
            </a:fld>
            <a:endParaRPr lang="en-IT"/>
          </a:p>
        </p:txBody>
      </p:sp>
    </p:spTree>
    <p:extLst>
      <p:ext uri="{BB962C8B-B14F-4D97-AF65-F5344CB8AC3E}">
        <p14:creationId xmlns:p14="http://schemas.microsoft.com/office/powerpoint/2010/main" val="825787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220D62-E6BC-3FBF-CDCD-76D13833C38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259D94-5F26-44D1-4FCE-B71C37664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8E0E0BC3-5C70-46A4-AB14-182BD560C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DA507C19-24FC-2E61-D9A2-397499780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Rectangle 2">
            <a:extLst>
              <a:ext uri="{FF2B5EF4-FFF2-40B4-BE49-F238E27FC236}">
                <a16:creationId xmlns:a16="http://schemas.microsoft.com/office/drawing/2014/main" id="{37EDEBC6-A2FD-A7D4-3C64-39A0170F0E21}"/>
              </a:ext>
            </a:extLst>
          </p:cNvPr>
          <p:cNvSpPr>
            <a:spLocks noChangeArrowheads="1"/>
          </p:cNvSpPr>
          <p:nvPr/>
        </p:nvSpPr>
        <p:spPr bwMode="auto">
          <a:xfrm>
            <a:off x="1062648" y="1548994"/>
            <a:ext cx="1089812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Variables:</a:t>
            </a:r>
            <a:r>
              <a:rPr kumimoji="0" lang="en-US" altLang="en-US" sz="1800" b="0" i="0" u="none" strike="noStrike" cap="none" normalizeH="0" baseline="0">
                <a:ln>
                  <a:noFill/>
                </a:ln>
                <a:solidFill>
                  <a:schemeClr val="tx1">
                    <a:lumMod val="75000"/>
                    <a:lumOff val="25000"/>
                  </a:schemeClr>
                </a:solidFill>
                <a:effectLst/>
              </a:rPr>
              <a:t> Age (β ≈ +0.0606, p ≈ 0.0), </a:t>
            </a:r>
            <a:r>
              <a:rPr kumimoji="0" lang="en-US" altLang="en-US" sz="1800" b="0" i="0" u="none" strike="noStrike" cap="none" normalizeH="0" baseline="0" err="1">
                <a:ln>
                  <a:noFill/>
                </a:ln>
                <a:solidFill>
                  <a:schemeClr val="tx1">
                    <a:lumMod val="75000"/>
                    <a:lumOff val="25000"/>
                  </a:schemeClr>
                </a:solidFill>
                <a:effectLst/>
              </a:rPr>
              <a:t>Sq_Age</a:t>
            </a:r>
            <a:r>
              <a:rPr kumimoji="0" lang="en-US" altLang="en-US" sz="1800" b="0" i="0" u="none" strike="noStrike" cap="none" normalizeH="0" baseline="0">
                <a:ln>
                  <a:noFill/>
                </a:ln>
                <a:solidFill>
                  <a:schemeClr val="tx1">
                    <a:lumMod val="75000"/>
                    <a:lumOff val="25000"/>
                  </a:schemeClr>
                </a:solidFill>
                <a:effectLst/>
              </a:rPr>
              <a:t> (β ≈ -0.000675, p ≈ 0.0), </a:t>
            </a:r>
            <a:r>
              <a:rPr kumimoji="0" lang="en-US" altLang="en-US" sz="1800" b="0" i="0" u="none" strike="noStrike" cap="none" normalizeH="0" baseline="0" err="1">
                <a:ln>
                  <a:noFill/>
                </a:ln>
                <a:solidFill>
                  <a:schemeClr val="tx1">
                    <a:lumMod val="75000"/>
                    <a:lumOff val="25000"/>
                  </a:schemeClr>
                </a:solidFill>
                <a:effectLst/>
              </a:rPr>
              <a:t>YearsCode</a:t>
            </a:r>
            <a:r>
              <a:rPr kumimoji="0" lang="en-US" altLang="en-US" sz="1800" b="0" i="0" u="none" strike="noStrike" cap="none" normalizeH="0" baseline="0">
                <a:ln>
                  <a:noFill/>
                </a:ln>
                <a:solidFill>
                  <a:schemeClr val="tx1">
                    <a:lumMod val="75000"/>
                    <a:lumOff val="25000"/>
                  </a:schemeClr>
                </a:solidFill>
                <a:effectLst/>
              </a:rPr>
              <a:t> (β ≈ +0.0658, p ≈ 0.0), </a:t>
            </a:r>
            <a:r>
              <a:rPr kumimoji="0" lang="en-US" altLang="en-US" sz="1800" b="0" i="0" u="none" strike="noStrike" cap="none" normalizeH="0" baseline="0" err="1">
                <a:ln>
                  <a:noFill/>
                </a:ln>
                <a:solidFill>
                  <a:schemeClr val="tx1">
                    <a:lumMod val="75000"/>
                    <a:lumOff val="25000"/>
                  </a:schemeClr>
                </a:solidFill>
                <a:effectLst/>
              </a:rPr>
              <a:t>Sq_YearsCode</a:t>
            </a:r>
            <a:r>
              <a:rPr kumimoji="0" lang="en-US" altLang="en-US" sz="1800" b="0" i="0" u="none" strike="noStrike" cap="none" normalizeH="0" baseline="0">
                <a:ln>
                  <a:noFill/>
                </a:ln>
                <a:solidFill>
                  <a:schemeClr val="tx1">
                    <a:lumMod val="75000"/>
                    <a:lumOff val="25000"/>
                  </a:schemeClr>
                </a:solidFill>
                <a:effectLst/>
              </a:rPr>
              <a:t> (β ≈ -0.00112, p ≈ 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Significance:</a:t>
            </a:r>
            <a:r>
              <a:rPr kumimoji="0" lang="en-US" altLang="en-US" sz="1800" b="0" i="0" u="none" strike="noStrike" cap="none" normalizeH="0" baseline="0">
                <a:ln>
                  <a:noFill/>
                </a:ln>
                <a:solidFill>
                  <a:schemeClr val="tx1">
                    <a:lumMod val="75000"/>
                    <a:lumOff val="25000"/>
                  </a:schemeClr>
                </a:solidFill>
                <a:effectLst/>
              </a:rPr>
              <a:t> All highly significant. Since dependent variable is ln(salary): small positive coefficient ≈ percentage salary increase; negative squared terms indicate concave relationships where benefits level off.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err="1">
                <a:ln>
                  <a:noFill/>
                </a:ln>
                <a:solidFill>
                  <a:schemeClr val="tx1">
                    <a:lumMod val="75000"/>
                    <a:lumOff val="25000"/>
                  </a:schemeClr>
                </a:solidFill>
                <a:effectLst/>
              </a:rPr>
              <a:t>XGBoost</a:t>
            </a:r>
            <a:r>
              <a:rPr kumimoji="0" lang="en-US" altLang="en-US" sz="1800" b="1" i="0" u="none" strike="noStrike" cap="none" normalizeH="0" baseline="0">
                <a:ln>
                  <a:noFill/>
                </a:ln>
                <a:solidFill>
                  <a:schemeClr val="tx1">
                    <a:lumMod val="75000"/>
                    <a:lumOff val="25000"/>
                  </a:schemeClr>
                </a:solidFill>
                <a:effectLst/>
              </a:rPr>
              <a:t> Validation:</a:t>
            </a:r>
            <a:r>
              <a:rPr kumimoji="0" lang="en-US" altLang="en-US" sz="1800" b="0" i="0" u="none" strike="noStrike" cap="none" normalizeH="0" baseline="0">
                <a:ln>
                  <a:noFill/>
                </a:ln>
                <a:solidFill>
                  <a:schemeClr val="tx1">
                    <a:lumMod val="75000"/>
                    <a:lumOff val="25000"/>
                  </a:schemeClr>
                </a:solidFill>
                <a:effectLst/>
              </a:rPr>
              <a:t> </a:t>
            </a:r>
            <a:r>
              <a:rPr kumimoji="0" lang="en-US" altLang="en-US" sz="1800" b="0" i="0" u="none" strike="noStrike" cap="none" normalizeH="0" baseline="0" err="1">
                <a:ln>
                  <a:noFill/>
                </a:ln>
                <a:solidFill>
                  <a:schemeClr val="tx1">
                    <a:lumMod val="75000"/>
                    <a:lumOff val="25000"/>
                  </a:schemeClr>
                </a:solidFill>
                <a:effectLst/>
              </a:rPr>
              <a:t>YearsCode</a:t>
            </a:r>
            <a:r>
              <a:rPr kumimoji="0" lang="en-US" altLang="en-US" sz="1800" b="0" i="0" u="none" strike="noStrike" cap="none" normalizeH="0" baseline="0">
                <a:ln>
                  <a:noFill/>
                </a:ln>
                <a:solidFill>
                  <a:schemeClr val="tx1">
                    <a:lumMod val="75000"/>
                    <a:lumOff val="25000"/>
                  </a:schemeClr>
                </a:solidFill>
                <a:effectLst/>
              </a:rPr>
              <a:t> ranks #2 in importance, Age in top 20, </a:t>
            </a:r>
            <a:r>
              <a:rPr kumimoji="0" lang="en-US" altLang="en-US" sz="1800" b="0" i="0" u="none" strike="noStrike" cap="none" normalizeH="0" baseline="0" err="1">
                <a:ln>
                  <a:noFill/>
                </a:ln>
                <a:solidFill>
                  <a:schemeClr val="tx1">
                    <a:lumMod val="75000"/>
                    <a:lumOff val="25000"/>
                  </a:schemeClr>
                </a:solidFill>
                <a:effectLst/>
              </a:rPr>
              <a:t>WorkExp</a:t>
            </a:r>
            <a:r>
              <a:rPr kumimoji="0" lang="en-US" altLang="en-US" sz="1800" b="0" i="0" u="none" strike="noStrike" cap="none" normalizeH="0" baseline="0">
                <a:ln>
                  <a:noFill/>
                </a:ln>
                <a:solidFill>
                  <a:schemeClr val="tx1">
                    <a:lumMod val="75000"/>
                    <a:lumOff val="25000"/>
                  </a:schemeClr>
                </a:solidFill>
                <a:effectLst/>
              </a:rPr>
              <a:t> #3 (similar role). Both models strongly agree: experience &amp; age are core drivers.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Interpretation:</a:t>
            </a:r>
            <a:r>
              <a:rPr kumimoji="0" lang="en-US" altLang="en-US" sz="1800" b="0" i="0" u="none" strike="noStrike" cap="none" normalizeH="0" baseline="0">
                <a:ln>
                  <a:noFill/>
                </a:ln>
                <a:solidFill>
                  <a:schemeClr val="tx1">
                    <a:lumMod val="75000"/>
                    <a:lumOff val="25000"/>
                  </a:schemeClr>
                </a:solidFill>
                <a:effectLst/>
              </a:rPr>
              <a:t> Early/mid-career experience heavily rewarded; returns diminish later. Age vs </a:t>
            </a:r>
            <a:r>
              <a:rPr kumimoji="0" lang="en-US" altLang="en-US" sz="1800" b="0" i="0" u="none" strike="noStrike" cap="none" normalizeH="0" baseline="0" err="1">
                <a:ln>
                  <a:noFill/>
                </a:ln>
                <a:solidFill>
                  <a:schemeClr val="tx1">
                    <a:lumMod val="75000"/>
                    <a:lumOff val="25000"/>
                  </a:schemeClr>
                </a:solidFill>
                <a:effectLst/>
              </a:rPr>
              <a:t>YearsCode</a:t>
            </a:r>
            <a:r>
              <a:rPr kumimoji="0" lang="en-US" altLang="en-US" sz="1800" b="0" i="0" u="none" strike="noStrike" cap="none" normalizeH="0" baseline="0">
                <a:ln>
                  <a:noFill/>
                </a:ln>
                <a:solidFill>
                  <a:schemeClr val="tx1">
                    <a:lumMod val="75000"/>
                    <a:lumOff val="25000"/>
                  </a:schemeClr>
                </a:solidFill>
                <a:effectLst/>
              </a:rPr>
              <a:t> disentangles "late starters" vs "early coders." Fitted curve shows: Age peaks ~45 years, </a:t>
            </a:r>
            <a:r>
              <a:rPr kumimoji="0" lang="en-US" altLang="en-US" sz="1800" b="0" i="0" u="none" strike="noStrike" cap="none" normalizeH="0" baseline="0" err="1">
                <a:ln>
                  <a:noFill/>
                </a:ln>
                <a:solidFill>
                  <a:schemeClr val="tx1">
                    <a:lumMod val="75000"/>
                    <a:lumOff val="25000"/>
                  </a:schemeClr>
                </a:solidFill>
                <a:effectLst/>
              </a:rPr>
              <a:t>YearsCode</a:t>
            </a:r>
            <a:r>
              <a:rPr kumimoji="0" lang="en-US" altLang="en-US" sz="1800" b="0" i="0" u="none" strike="noStrike" cap="none" normalizeH="0" baseline="0">
                <a:ln>
                  <a:noFill/>
                </a:ln>
                <a:solidFill>
                  <a:schemeClr val="tx1">
                    <a:lumMod val="75000"/>
                    <a:lumOff val="25000"/>
                  </a:schemeClr>
                </a:solidFill>
                <a:effectLst/>
              </a:rPr>
              <a:t> peaks ~29-30 years. Going 1→10 years coding yields ~+60% salary; 10→30 years adds ~+50% more.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Managerial Implications:</a:t>
            </a:r>
            <a:r>
              <a:rPr kumimoji="0" lang="en-US" altLang="en-US" sz="1800" b="0" i="0" u="none" strike="noStrike" cap="none" normalizeH="0" baseline="0">
                <a:ln>
                  <a:noFill/>
                </a:ln>
                <a:solidFill>
                  <a:schemeClr val="tx1">
                    <a:lumMod val="75000"/>
                    <a:lumOff val="25000"/>
                  </a:schemeClr>
                </a:solidFill>
                <a:effectLst/>
              </a:rPr>
              <a:t> Tie comp bands to experience with diminishing increments after 20-30 years. Pay compression at senior ages is natural; focus incentives on role scope/leadership/impact over tenure. Both factor should be considered jointly given their modest correlation of 0.7.</a:t>
            </a:r>
          </a:p>
        </p:txBody>
      </p:sp>
      <p:sp>
        <p:nvSpPr>
          <p:cNvPr id="10" name="TextBox 9">
            <a:extLst>
              <a:ext uri="{FF2B5EF4-FFF2-40B4-BE49-F238E27FC236}">
                <a16:creationId xmlns:a16="http://schemas.microsoft.com/office/drawing/2014/main" id="{7E9D7DCB-CFE3-E1E5-7996-BD43BD768643}"/>
              </a:ext>
            </a:extLst>
          </p:cNvPr>
          <p:cNvSpPr txBox="1"/>
          <p:nvPr/>
        </p:nvSpPr>
        <p:spPr>
          <a:xfrm>
            <a:off x="1062648" y="788174"/>
            <a:ext cx="6101080" cy="584775"/>
          </a:xfrm>
          <a:prstGeom prst="rect">
            <a:avLst/>
          </a:prstGeom>
          <a:noFill/>
        </p:spPr>
        <p:txBody>
          <a:bodyPr wrap="square">
            <a:spAutoFit/>
          </a:bodyPr>
          <a:lstStyle/>
          <a:p>
            <a:r>
              <a:rPr lang="en-US" sz="3200">
                <a:solidFill>
                  <a:srgbClr val="EAA748"/>
                </a:solidFill>
              </a:rPr>
              <a:t>Age &amp; Years of Coding</a:t>
            </a:r>
            <a:endParaRPr lang="en-US" sz="3200"/>
          </a:p>
        </p:txBody>
      </p:sp>
      <p:sp>
        <p:nvSpPr>
          <p:cNvPr id="2" name="Segnaposto numero diapositiva 1">
            <a:extLst>
              <a:ext uri="{FF2B5EF4-FFF2-40B4-BE49-F238E27FC236}">
                <a16:creationId xmlns:a16="http://schemas.microsoft.com/office/drawing/2014/main" id="{A20B77DC-FC63-84E2-2E46-0D2693A66BFE}"/>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86</a:t>
            </a:fld>
            <a:endParaRPr lang="en-IT"/>
          </a:p>
        </p:txBody>
      </p:sp>
    </p:spTree>
    <p:extLst>
      <p:ext uri="{BB962C8B-B14F-4D97-AF65-F5344CB8AC3E}">
        <p14:creationId xmlns:p14="http://schemas.microsoft.com/office/powerpoint/2010/main" val="1398729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8EB7DD-96DA-0435-F73D-78A605DDCED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F390C4A-C2E9-E086-A059-555F58189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1764BB9D-4DCB-D8D6-3524-AE37DE0F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3EE112BC-3D63-587C-8581-6E121B73D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CasellaDiTesto 5">
            <a:extLst>
              <a:ext uri="{FF2B5EF4-FFF2-40B4-BE49-F238E27FC236}">
                <a16:creationId xmlns:a16="http://schemas.microsoft.com/office/drawing/2014/main" id="{89C954E2-38E4-CC84-2763-F93E37079106}"/>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10" name="TextBox 9">
            <a:extLst>
              <a:ext uri="{FF2B5EF4-FFF2-40B4-BE49-F238E27FC236}">
                <a16:creationId xmlns:a16="http://schemas.microsoft.com/office/drawing/2014/main" id="{B4F62CCF-86CC-38F8-7ABC-1707E8D0700B}"/>
              </a:ext>
            </a:extLst>
          </p:cNvPr>
          <p:cNvSpPr txBox="1"/>
          <p:nvPr/>
        </p:nvSpPr>
        <p:spPr>
          <a:xfrm>
            <a:off x="842597" y="772756"/>
            <a:ext cx="6101080" cy="584775"/>
          </a:xfrm>
          <a:prstGeom prst="rect">
            <a:avLst/>
          </a:prstGeom>
          <a:noFill/>
        </p:spPr>
        <p:txBody>
          <a:bodyPr wrap="square">
            <a:spAutoFit/>
          </a:bodyPr>
          <a:lstStyle/>
          <a:p>
            <a:r>
              <a:rPr lang="en-US" sz="3200">
                <a:solidFill>
                  <a:srgbClr val="EAA748"/>
                </a:solidFill>
              </a:rPr>
              <a:t>Education</a:t>
            </a:r>
            <a:endParaRPr lang="en-US" sz="3200"/>
          </a:p>
        </p:txBody>
      </p:sp>
      <p:sp>
        <p:nvSpPr>
          <p:cNvPr id="22" name="Rectangle 11">
            <a:extLst>
              <a:ext uri="{FF2B5EF4-FFF2-40B4-BE49-F238E27FC236}">
                <a16:creationId xmlns:a16="http://schemas.microsoft.com/office/drawing/2014/main" id="{E849175B-F416-75B7-AF41-75E09B4625B5}"/>
              </a:ext>
            </a:extLst>
          </p:cNvPr>
          <p:cNvSpPr>
            <a:spLocks noChangeArrowheads="1"/>
          </p:cNvSpPr>
          <p:nvPr/>
        </p:nvSpPr>
        <p:spPr bwMode="auto">
          <a:xfrm>
            <a:off x="842597" y="1560929"/>
            <a:ext cx="1017381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u="none" strike="noStrike" cap="none" normalizeH="0" baseline="0">
                <a:ln>
                  <a:noFill/>
                </a:ln>
                <a:solidFill>
                  <a:schemeClr val="tx1">
                    <a:lumMod val="75000"/>
                    <a:lumOff val="25000"/>
                  </a:schemeClr>
                </a:solidFill>
                <a:effectLst/>
              </a:rPr>
              <a:t>Variables and Significance:</a:t>
            </a:r>
            <a:r>
              <a:rPr kumimoji="0" lang="en-US" altLang="en-US" sz="1800" b="0" i="0" u="none" strike="noStrike" cap="none" normalizeH="0" baseline="0">
                <a:ln>
                  <a:noFill/>
                </a:ln>
                <a:solidFill>
                  <a:schemeClr val="tx1">
                    <a:lumMod val="75000"/>
                    <a:lumOff val="25000"/>
                  </a:schemeClr>
                </a:solidFill>
                <a:effectLst/>
              </a:rPr>
              <a:t> </a:t>
            </a:r>
            <a:r>
              <a:rPr kumimoji="0" lang="en-US" altLang="en-US" sz="1800" b="0" i="0" u="none" strike="noStrike" cap="none" normalizeH="0" baseline="0" err="1">
                <a:ln>
                  <a:noFill/>
                </a:ln>
                <a:solidFill>
                  <a:schemeClr val="tx1">
                    <a:lumMod val="75000"/>
                    <a:lumOff val="25000"/>
                  </a:schemeClr>
                </a:solidFill>
                <a:effectLst/>
              </a:rPr>
              <a:t>EdLevel</a:t>
            </a:r>
            <a:r>
              <a:rPr kumimoji="0" lang="en-US" altLang="en-US" sz="1800" b="0" i="0" u="none" strike="noStrike" cap="none" normalizeH="0" baseline="0">
                <a:ln>
                  <a:noFill/>
                </a:ln>
                <a:solidFill>
                  <a:schemeClr val="tx1">
                    <a:lumMod val="75000"/>
                    <a:lumOff val="25000"/>
                  </a:schemeClr>
                </a:solidFill>
                <a:effectLst/>
              </a:rPr>
              <a:t> (linear) (β ≈ +0.0360, p ≈ 0.19, not significant), </a:t>
            </a:r>
            <a:r>
              <a:rPr kumimoji="0" lang="en-US" altLang="en-US" sz="1800" b="0" i="0" u="none" strike="noStrike" cap="none" normalizeH="0" baseline="0" err="1">
                <a:ln>
                  <a:noFill/>
                </a:ln>
                <a:solidFill>
                  <a:schemeClr val="tx1">
                    <a:lumMod val="75000"/>
                    <a:lumOff val="25000"/>
                  </a:schemeClr>
                </a:solidFill>
                <a:effectLst/>
              </a:rPr>
              <a:t>Sq_EdLevel</a:t>
            </a:r>
            <a:r>
              <a:rPr kumimoji="0" lang="en-US" altLang="en-US" sz="1800" b="0" i="0" u="none" strike="noStrike" cap="none" normalizeH="0" baseline="0">
                <a:ln>
                  <a:noFill/>
                </a:ln>
                <a:solidFill>
                  <a:schemeClr val="tx1">
                    <a:lumMod val="75000"/>
                    <a:lumOff val="25000"/>
                  </a:schemeClr>
                </a:solidFill>
                <a:effectLst/>
              </a:rPr>
              <a:t> (β ≈ −0.00243, p ≈ 0.55, not significant)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err="1">
                <a:ln>
                  <a:noFill/>
                </a:ln>
                <a:solidFill>
                  <a:schemeClr val="tx1">
                    <a:lumMod val="75000"/>
                    <a:lumOff val="25000"/>
                  </a:schemeClr>
                </a:solidFill>
                <a:effectLst/>
              </a:rPr>
              <a:t>XGBoost</a:t>
            </a:r>
            <a:r>
              <a:rPr kumimoji="0" lang="en-US" altLang="en-US" sz="1800" b="0" i="1" u="none" strike="noStrike" cap="none" normalizeH="0" baseline="0">
                <a:ln>
                  <a:noFill/>
                </a:ln>
                <a:solidFill>
                  <a:schemeClr val="tx1">
                    <a:lumMod val="75000"/>
                    <a:lumOff val="25000"/>
                  </a:schemeClr>
                </a:solidFill>
                <a:effectLst/>
              </a:rPr>
              <a:t> Check:</a:t>
            </a:r>
            <a:r>
              <a:rPr kumimoji="0" lang="en-US" altLang="en-US" sz="1800" b="0" i="0" u="none" strike="noStrike" cap="none" normalizeH="0" baseline="0">
                <a:ln>
                  <a:noFill/>
                </a:ln>
                <a:solidFill>
                  <a:schemeClr val="tx1">
                    <a:lumMod val="75000"/>
                    <a:lumOff val="25000"/>
                  </a:schemeClr>
                </a:solidFill>
                <a:effectLst/>
              </a:rPr>
              <a:t> </a:t>
            </a:r>
            <a:r>
              <a:rPr kumimoji="0" lang="en-US" altLang="en-US" sz="1800" b="0" i="0" u="none" strike="noStrike" cap="none" normalizeH="0" baseline="0" err="1">
                <a:ln>
                  <a:noFill/>
                </a:ln>
                <a:solidFill>
                  <a:schemeClr val="tx1">
                    <a:lumMod val="75000"/>
                    <a:lumOff val="25000"/>
                  </a:schemeClr>
                </a:solidFill>
                <a:effectLst/>
              </a:rPr>
              <a:t>XGBoost</a:t>
            </a:r>
            <a:r>
              <a:rPr kumimoji="0" lang="en-US" altLang="en-US" sz="1800" b="0" i="0" u="none" strike="noStrike" cap="none" normalizeH="0" baseline="0">
                <a:ln>
                  <a:noFill/>
                </a:ln>
                <a:solidFill>
                  <a:schemeClr val="tx1">
                    <a:lumMod val="75000"/>
                    <a:lumOff val="25000"/>
                  </a:schemeClr>
                </a:solidFill>
                <a:effectLst/>
              </a:rPr>
              <a:t> employs categorical </a:t>
            </a:r>
            <a:r>
              <a:rPr kumimoji="0" lang="en-US" altLang="en-US" sz="1800" b="0" i="0" u="none" strike="noStrike" cap="none" normalizeH="0" baseline="0" err="1">
                <a:ln>
                  <a:noFill/>
                </a:ln>
                <a:solidFill>
                  <a:schemeClr val="tx1">
                    <a:lumMod val="75000"/>
                    <a:lumOff val="25000"/>
                  </a:schemeClr>
                </a:solidFill>
                <a:effectLst/>
              </a:rPr>
              <a:t>EdLevel</a:t>
            </a:r>
            <a:r>
              <a:rPr kumimoji="0" lang="en-US" altLang="en-US" sz="1800" b="0" i="0" u="none" strike="noStrike" cap="none" normalizeH="0" baseline="0">
                <a:ln>
                  <a:noFill/>
                </a:ln>
                <a:solidFill>
                  <a:schemeClr val="tx1">
                    <a:lumMod val="75000"/>
                    <a:lumOff val="25000"/>
                  </a:schemeClr>
                </a:solidFill>
                <a:effectLst/>
              </a:rPr>
              <a:t> variables (Bachelor's, Master's, Professional degree, etc.), showing moderate but non-top-tier importance across categories.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u="none" strike="noStrike" cap="none" normalizeH="0" baseline="0">
                <a:ln>
                  <a:noFill/>
                </a:ln>
                <a:solidFill>
                  <a:schemeClr val="tx1">
                    <a:lumMod val="75000"/>
                    <a:lumOff val="25000"/>
                  </a:schemeClr>
                </a:solidFill>
                <a:effectLst/>
              </a:rPr>
              <a:t>Interpretation:</a:t>
            </a:r>
            <a:r>
              <a:rPr kumimoji="0" lang="en-US" altLang="en-US" sz="1800" b="0" i="0" u="none" strike="noStrike" cap="none" normalizeH="0" baseline="0">
                <a:ln>
                  <a:noFill/>
                </a:ln>
                <a:solidFill>
                  <a:schemeClr val="tx1">
                    <a:lumMod val="75000"/>
                    <a:lumOff val="25000"/>
                  </a:schemeClr>
                </a:solidFill>
                <a:effectLst/>
              </a:rPr>
              <a:t> Once geographic location, experience, tech stack, and developer type are controlled, overall education level contributes minimal predictive power when encoded as a simple numeric polynomial. </a:t>
            </a:r>
            <a:r>
              <a:rPr kumimoji="0" lang="en-US" altLang="en-US" sz="1800" b="0" i="0" u="none" strike="noStrike" cap="none" normalizeH="0" baseline="0" err="1">
                <a:ln>
                  <a:noFill/>
                </a:ln>
                <a:solidFill>
                  <a:schemeClr val="tx1">
                    <a:lumMod val="75000"/>
                    <a:lumOff val="25000"/>
                  </a:schemeClr>
                </a:solidFill>
                <a:effectLst/>
              </a:rPr>
              <a:t>XGBoost</a:t>
            </a:r>
            <a:r>
              <a:rPr kumimoji="0" lang="en-US" altLang="en-US" sz="1800" b="0" i="0" u="none" strike="noStrike" cap="none" normalizeH="0" baseline="0">
                <a:ln>
                  <a:noFill/>
                </a:ln>
                <a:solidFill>
                  <a:schemeClr val="tx1">
                    <a:lumMod val="75000"/>
                    <a:lumOff val="25000"/>
                  </a:schemeClr>
                </a:solidFill>
                <a:effectLst/>
              </a:rPr>
              <a:t> results indicate the relationship is nonlinear and category-specific (e.g., high school vs bachelor vs PhD), suggesting a single numeric </a:t>
            </a:r>
            <a:r>
              <a:rPr kumimoji="0" lang="en-US" altLang="en-US" sz="1800" b="0" i="0" u="none" strike="noStrike" cap="none" normalizeH="0" baseline="0" err="1">
                <a:ln>
                  <a:noFill/>
                </a:ln>
                <a:solidFill>
                  <a:schemeClr val="tx1">
                    <a:lumMod val="75000"/>
                    <a:lumOff val="25000"/>
                  </a:schemeClr>
                </a:solidFill>
                <a:effectLst/>
              </a:rPr>
              <a:t>EdLevel</a:t>
            </a:r>
            <a:r>
              <a:rPr kumimoji="0" lang="en-US" altLang="en-US" sz="1800" b="0" i="0" u="none" strike="noStrike" cap="none" normalizeH="0" baseline="0">
                <a:ln>
                  <a:noFill/>
                </a:ln>
                <a:solidFill>
                  <a:schemeClr val="tx1">
                    <a:lumMod val="75000"/>
                    <a:lumOff val="25000"/>
                  </a:schemeClr>
                </a:solidFill>
                <a:effectLst/>
              </a:rPr>
              <a:t> representation with quadratic term is insufficiently granular to capture true education effects.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u="none" strike="noStrike" cap="none" normalizeH="0" baseline="0">
                <a:ln>
                  <a:noFill/>
                </a:ln>
                <a:solidFill>
                  <a:schemeClr val="tx1">
                    <a:lumMod val="75000"/>
                    <a:lumOff val="25000"/>
                  </a:schemeClr>
                </a:solidFill>
                <a:effectLst/>
              </a:rPr>
              <a:t>Managerial Implications: </a:t>
            </a:r>
            <a:r>
              <a:rPr kumimoji="0" lang="en-US" altLang="en-US" sz="1800" b="0" i="0" u="none" strike="noStrike" cap="none" normalizeH="0" baseline="0">
                <a:ln>
                  <a:noFill/>
                </a:ln>
                <a:solidFill>
                  <a:schemeClr val="tx1">
                    <a:lumMod val="75000"/>
                    <a:lumOff val="25000"/>
                  </a:schemeClr>
                </a:solidFill>
                <a:effectLst/>
              </a:rPr>
              <a:t>Educational credentials do not independently drive compensation once location, role, and skill sets are accounted for. Organizations should avoid relying on numeric "education level scores" in salary modeling. When education matters for compensation decisions, explicit categorical distinctions (specific degree types) provide more accurate frameworks than continuous scales.</a:t>
            </a:r>
          </a:p>
        </p:txBody>
      </p:sp>
      <p:sp>
        <p:nvSpPr>
          <p:cNvPr id="7" name="Segnaposto numero diapositiva 6">
            <a:extLst>
              <a:ext uri="{FF2B5EF4-FFF2-40B4-BE49-F238E27FC236}">
                <a16:creationId xmlns:a16="http://schemas.microsoft.com/office/drawing/2014/main" id="{5B36D0E1-1777-B3DE-C321-5E8D2D164A4F}"/>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87</a:t>
            </a:fld>
            <a:endParaRPr lang="en-IT"/>
          </a:p>
        </p:txBody>
      </p:sp>
    </p:spTree>
    <p:extLst>
      <p:ext uri="{BB962C8B-B14F-4D97-AF65-F5344CB8AC3E}">
        <p14:creationId xmlns:p14="http://schemas.microsoft.com/office/powerpoint/2010/main" val="12162080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495A28-BAB1-0634-F90A-8AA1F316235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E6AAC29-CA8A-5138-3A7D-CD75D256C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E0512855-2DA9-E8E0-4142-564D7FB74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F94FA3B5-2A8E-CEE2-A16C-5BFCC92D3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CasellaDiTesto 5">
            <a:extLst>
              <a:ext uri="{FF2B5EF4-FFF2-40B4-BE49-F238E27FC236}">
                <a16:creationId xmlns:a16="http://schemas.microsoft.com/office/drawing/2014/main" id="{0ECE0EDC-EB45-67A1-44EB-9D249CDA27F5}"/>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10" name="TextBox 9">
            <a:extLst>
              <a:ext uri="{FF2B5EF4-FFF2-40B4-BE49-F238E27FC236}">
                <a16:creationId xmlns:a16="http://schemas.microsoft.com/office/drawing/2014/main" id="{2778700B-5884-CE58-BC04-265DC245A43B}"/>
              </a:ext>
            </a:extLst>
          </p:cNvPr>
          <p:cNvSpPr txBox="1"/>
          <p:nvPr/>
        </p:nvSpPr>
        <p:spPr>
          <a:xfrm>
            <a:off x="952622" y="777562"/>
            <a:ext cx="6101080" cy="584775"/>
          </a:xfrm>
          <a:prstGeom prst="rect">
            <a:avLst/>
          </a:prstGeom>
          <a:noFill/>
        </p:spPr>
        <p:txBody>
          <a:bodyPr wrap="square">
            <a:spAutoFit/>
          </a:bodyPr>
          <a:lstStyle/>
          <a:p>
            <a:r>
              <a:rPr lang="en-US" sz="3200">
                <a:solidFill>
                  <a:srgbClr val="EAA748"/>
                </a:solidFill>
              </a:rPr>
              <a:t>Country / Region Effects</a:t>
            </a:r>
            <a:endParaRPr lang="en-US" sz="3200"/>
          </a:p>
        </p:txBody>
      </p:sp>
      <p:sp>
        <p:nvSpPr>
          <p:cNvPr id="4" name="Rectangle 3">
            <a:extLst>
              <a:ext uri="{FF2B5EF4-FFF2-40B4-BE49-F238E27FC236}">
                <a16:creationId xmlns:a16="http://schemas.microsoft.com/office/drawing/2014/main" id="{D56436C3-42F6-017D-5483-7557284A05ED}"/>
              </a:ext>
            </a:extLst>
          </p:cNvPr>
          <p:cNvSpPr>
            <a:spLocks noChangeArrowheads="1"/>
          </p:cNvSpPr>
          <p:nvPr/>
        </p:nvSpPr>
        <p:spPr bwMode="auto">
          <a:xfrm>
            <a:off x="952622" y="1283931"/>
            <a:ext cx="11129352"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Variables and Significance:</a:t>
            </a:r>
            <a:r>
              <a:rPr kumimoji="0" lang="en-US" altLang="en-US" sz="1800" b="0" i="0" u="none" strike="noStrike" cap="none" normalizeH="0" baseline="0">
                <a:ln>
                  <a:noFill/>
                </a:ln>
                <a:solidFill>
                  <a:schemeClr val="tx1">
                    <a:lumMod val="75000"/>
                    <a:lumOff val="25000"/>
                  </a:schemeClr>
                </a:solidFill>
                <a:effectLst/>
              </a:rPr>
              <a:t> The regression employs regional dummies with Northern </a:t>
            </a:r>
            <a:r>
              <a:rPr kumimoji="0" lang="en-US" altLang="en-US" sz="1800" b="0" i="0" u="none" strike="noStrike" cap="none" normalizeH="0" baseline="0" err="1">
                <a:ln>
                  <a:noFill/>
                </a:ln>
                <a:solidFill>
                  <a:schemeClr val="tx1">
                    <a:lumMod val="75000"/>
                    <a:lumOff val="25000"/>
                  </a:schemeClr>
                </a:solidFill>
                <a:effectLst/>
              </a:rPr>
              <a:t>America_Country</a:t>
            </a:r>
            <a:r>
              <a:rPr kumimoji="0" lang="en-US" altLang="en-US" sz="1800" b="0" i="0" u="none" strike="noStrike" cap="none" normalizeH="0" baseline="0">
                <a:ln>
                  <a:noFill/>
                </a:ln>
                <a:solidFill>
                  <a:schemeClr val="tx1">
                    <a:lumMod val="75000"/>
                    <a:lumOff val="25000"/>
                  </a:schemeClr>
                </a:solidFill>
                <a:effectLst/>
              </a:rPr>
              <a:t> as baseline (removed). All coefficients are substantially negative and highly significant. Examples of </a:t>
            </a:r>
            <a:r>
              <a:rPr lang="en-US" altLang="en-US">
                <a:solidFill>
                  <a:schemeClr val="tx1">
                    <a:lumMod val="75000"/>
                    <a:lumOff val="25000"/>
                  </a:schemeClr>
                </a:solidFill>
              </a:rPr>
              <a:t>a</a:t>
            </a:r>
            <a:r>
              <a:rPr kumimoji="0" lang="en-US" altLang="en-US" sz="1800" b="0" i="0" u="none" strike="noStrike" cap="none" normalizeH="0" baseline="0">
                <a:ln>
                  <a:noFill/>
                </a:ln>
                <a:solidFill>
                  <a:schemeClr val="tx1">
                    <a:lumMod val="75000"/>
                    <a:lumOff val="25000"/>
                  </a:schemeClr>
                </a:solidFill>
                <a:effectLst/>
              </a:rPr>
              <a:t>pproximate salary differences versus Northern America (computed as exp(β) − 1): Northern Europe (~34% lower), Western Europe (~37% lower), Western Asia (~62% lower), Eastern Europe (~69% lower), Southern Africa (~69% lower), South-eastern Asia (~84% lower), Western Africa (~94% lower).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err="1">
                <a:ln>
                  <a:noFill/>
                </a:ln>
                <a:solidFill>
                  <a:schemeClr val="tx1">
                    <a:lumMod val="75000"/>
                    <a:lumOff val="25000"/>
                  </a:schemeClr>
                </a:solidFill>
                <a:effectLst/>
              </a:rPr>
              <a:t>XGBoost</a:t>
            </a:r>
            <a:r>
              <a:rPr kumimoji="0" lang="en-US" altLang="en-US" sz="1800" b="1" i="0" u="none" strike="noStrike" cap="none" normalizeH="0" baseline="0">
                <a:ln>
                  <a:noFill/>
                </a:ln>
                <a:solidFill>
                  <a:schemeClr val="tx1">
                    <a:lumMod val="75000"/>
                    <a:lumOff val="25000"/>
                  </a:schemeClr>
                </a:solidFill>
                <a:effectLst/>
              </a:rPr>
              <a:t> Check:</a:t>
            </a:r>
            <a:r>
              <a:rPr kumimoji="0" lang="en-US" altLang="en-US" sz="1800" b="0" i="0" u="none" strike="noStrike" cap="none" normalizeH="0" baseline="0">
                <a:ln>
                  <a:noFill/>
                </a:ln>
                <a:solidFill>
                  <a:schemeClr val="tx1">
                    <a:lumMod val="75000"/>
                    <a:lumOff val="25000"/>
                  </a:schemeClr>
                </a:solidFill>
                <a:effectLst/>
              </a:rPr>
              <a:t> </a:t>
            </a:r>
            <a:r>
              <a:rPr kumimoji="0" lang="en-US" altLang="en-US" sz="1800" b="0" i="0" u="none" strike="noStrike" cap="none" normalizeH="0" baseline="0" err="1">
                <a:ln>
                  <a:noFill/>
                </a:ln>
                <a:solidFill>
                  <a:schemeClr val="tx1">
                    <a:lumMod val="75000"/>
                    <a:lumOff val="25000"/>
                  </a:schemeClr>
                </a:solidFill>
                <a:effectLst/>
              </a:rPr>
              <a:t>XGBoost</a:t>
            </a:r>
            <a:r>
              <a:rPr kumimoji="0" lang="en-US" altLang="en-US" sz="1800" b="0" i="0" u="none" strike="noStrike" cap="none" normalizeH="0" baseline="0">
                <a:ln>
                  <a:noFill/>
                </a:ln>
                <a:solidFill>
                  <a:schemeClr val="tx1">
                    <a:lumMod val="75000"/>
                    <a:lumOff val="25000"/>
                  </a:schemeClr>
                </a:solidFill>
                <a:effectLst/>
              </a:rPr>
              <a:t> utilizes country-level dummies rather than regional aggregates, with United States, India, Switzerland, and UK ranking among top features. Both models concur that geographic location constitutes a primary compensation determinant.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Interpretation:</a:t>
            </a:r>
            <a:r>
              <a:rPr kumimoji="0" lang="en-US" altLang="en-US" sz="1800" b="0" i="0" u="none" strike="noStrike" cap="none" normalizeH="0" baseline="0">
                <a:ln>
                  <a:noFill/>
                </a:ln>
                <a:solidFill>
                  <a:schemeClr val="tx1">
                    <a:lumMod val="75000"/>
                    <a:lumOff val="25000"/>
                  </a:schemeClr>
                </a:solidFill>
                <a:effectLst/>
              </a:rPr>
              <a:t> These coefficients capture nominal salary differentials across regions, reflecting combined effects of cost of living, local </a:t>
            </a:r>
            <a:r>
              <a:rPr kumimoji="0" lang="en-US" altLang="en-US" sz="1800" b="0" i="0" u="none" strike="noStrike" cap="none" normalizeH="0" baseline="0" err="1">
                <a:ln>
                  <a:noFill/>
                </a:ln>
                <a:solidFill>
                  <a:schemeClr val="tx1">
                    <a:lumMod val="75000"/>
                    <a:lumOff val="25000"/>
                  </a:schemeClr>
                </a:solidFill>
                <a:effectLst/>
              </a:rPr>
              <a:t>labour</a:t>
            </a:r>
            <a:r>
              <a:rPr kumimoji="0" lang="en-US" altLang="en-US" sz="1800" b="0" i="0" u="none" strike="noStrike" cap="none" normalizeH="0" baseline="0">
                <a:ln>
                  <a:noFill/>
                </a:ln>
                <a:solidFill>
                  <a:schemeClr val="tx1">
                    <a:lumMod val="75000"/>
                    <a:lumOff val="25000"/>
                  </a:schemeClr>
                </a:solidFill>
                <a:effectLst/>
              </a:rPr>
              <a:t> market dynamics, and remote versus local contract structures.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Managerial Implications:</a:t>
            </a:r>
            <a:r>
              <a:rPr kumimoji="0" lang="en-US" altLang="en-US" sz="1800" b="0" i="0" u="none" strike="noStrike" cap="none" normalizeH="0" baseline="0">
                <a:ln>
                  <a:noFill/>
                </a:ln>
                <a:solidFill>
                  <a:schemeClr val="tx1">
                    <a:lumMod val="75000"/>
                    <a:lumOff val="25000"/>
                  </a:schemeClr>
                </a:solidFill>
                <a:effectLst/>
              </a:rPr>
              <a:t> Since compensation is USD-converted, these disparities reflect purchasing power differences and local market expectations. Remote hiring from lower-income regions offers cost advantages when roles permit asynchronous work, required skills are available locally, and cost optimization aligns with quality standards.</a:t>
            </a:r>
          </a:p>
        </p:txBody>
      </p:sp>
      <p:sp>
        <p:nvSpPr>
          <p:cNvPr id="3" name="Segnaposto numero diapositiva 2">
            <a:extLst>
              <a:ext uri="{FF2B5EF4-FFF2-40B4-BE49-F238E27FC236}">
                <a16:creationId xmlns:a16="http://schemas.microsoft.com/office/drawing/2014/main" id="{5946B057-8467-69BD-34CA-F31869511D81}"/>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88</a:t>
            </a:fld>
            <a:endParaRPr lang="en-IT"/>
          </a:p>
        </p:txBody>
      </p:sp>
    </p:spTree>
    <p:extLst>
      <p:ext uri="{BB962C8B-B14F-4D97-AF65-F5344CB8AC3E}">
        <p14:creationId xmlns:p14="http://schemas.microsoft.com/office/powerpoint/2010/main" val="2676836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28E1AA-62D5-495C-F64E-B92331B150B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92FF23-0A1B-F7BE-58BD-812173180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90DDF05E-6E53-E5AE-F89E-AACEA49D3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D51C6435-665D-9E37-EAB2-89ECDF897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CasellaDiTesto 5">
            <a:extLst>
              <a:ext uri="{FF2B5EF4-FFF2-40B4-BE49-F238E27FC236}">
                <a16:creationId xmlns:a16="http://schemas.microsoft.com/office/drawing/2014/main" id="{E32999D3-AAAC-6438-50C6-11FE318BBA53}"/>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10" name="TextBox 9">
            <a:extLst>
              <a:ext uri="{FF2B5EF4-FFF2-40B4-BE49-F238E27FC236}">
                <a16:creationId xmlns:a16="http://schemas.microsoft.com/office/drawing/2014/main" id="{116418BA-0FB3-65C1-B34B-E5B946B42ABB}"/>
              </a:ext>
            </a:extLst>
          </p:cNvPr>
          <p:cNvSpPr txBox="1"/>
          <p:nvPr/>
        </p:nvSpPr>
        <p:spPr>
          <a:xfrm>
            <a:off x="1062648" y="788174"/>
            <a:ext cx="6101080" cy="584775"/>
          </a:xfrm>
          <a:prstGeom prst="rect">
            <a:avLst/>
          </a:prstGeom>
          <a:noFill/>
        </p:spPr>
        <p:txBody>
          <a:bodyPr wrap="square">
            <a:spAutoFit/>
          </a:bodyPr>
          <a:lstStyle/>
          <a:p>
            <a:r>
              <a:rPr lang="en-US" sz="3200">
                <a:solidFill>
                  <a:srgbClr val="EAA748"/>
                </a:solidFill>
              </a:rPr>
              <a:t>Employment</a:t>
            </a:r>
            <a:endParaRPr lang="en-US" sz="3200"/>
          </a:p>
        </p:txBody>
      </p:sp>
      <p:sp>
        <p:nvSpPr>
          <p:cNvPr id="2" name="Rectangle 1">
            <a:extLst>
              <a:ext uri="{FF2B5EF4-FFF2-40B4-BE49-F238E27FC236}">
                <a16:creationId xmlns:a16="http://schemas.microsoft.com/office/drawing/2014/main" id="{9054ACB4-DCD2-478A-C3D0-822A5306A28F}"/>
              </a:ext>
            </a:extLst>
          </p:cNvPr>
          <p:cNvSpPr>
            <a:spLocks noChangeArrowheads="1"/>
          </p:cNvSpPr>
          <p:nvPr/>
        </p:nvSpPr>
        <p:spPr bwMode="auto">
          <a:xfrm>
            <a:off x="1057740" y="1088031"/>
            <a:ext cx="10470383"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Variables and Significance:</a:t>
            </a:r>
            <a:r>
              <a:rPr kumimoji="0" lang="en-US" altLang="en-US" sz="1800" b="0" i="0" u="none" strike="noStrike" cap="none" normalizeH="0" baseline="0">
                <a:ln>
                  <a:noFill/>
                </a:ln>
                <a:solidFill>
                  <a:schemeClr val="tx1">
                    <a:lumMod val="75000"/>
                    <a:lumOff val="25000"/>
                  </a:schemeClr>
                </a:solidFill>
                <a:effectLst/>
              </a:rPr>
              <a:t> Baseline (removed) is </a:t>
            </a:r>
            <a:r>
              <a:rPr kumimoji="0" lang="en-US" altLang="en-US" sz="1800" b="0" i="0" u="none" strike="noStrike" cap="none" normalizeH="0" baseline="0" err="1">
                <a:ln>
                  <a:noFill/>
                </a:ln>
                <a:solidFill>
                  <a:schemeClr val="tx1">
                    <a:lumMod val="75000"/>
                    <a:lumOff val="25000"/>
                  </a:schemeClr>
                </a:solidFill>
                <a:effectLst/>
              </a:rPr>
              <a:t>Employed_Employment</a:t>
            </a:r>
            <a:r>
              <a:rPr kumimoji="0" lang="en-US" altLang="en-US" sz="1800" b="0" i="0" u="none" strike="noStrike" cap="none" normalizeH="0" baseline="0">
                <a:ln>
                  <a:noFill/>
                </a:ln>
                <a:solidFill>
                  <a:schemeClr val="tx1">
                    <a:lumMod val="75000"/>
                    <a:lumOff val="25000"/>
                  </a:schemeClr>
                </a:solidFill>
                <a:effectLst/>
              </a:rPr>
              <a:t>. Independent contractor, freelancer, or self-</a:t>
            </a:r>
            <a:r>
              <a:rPr kumimoji="0" lang="en-US" altLang="en-US" sz="1800" b="0" i="0" u="none" strike="noStrike" cap="none" normalizeH="0" baseline="0" err="1">
                <a:ln>
                  <a:noFill/>
                </a:ln>
                <a:solidFill>
                  <a:schemeClr val="tx1">
                    <a:lumMod val="75000"/>
                    <a:lumOff val="25000"/>
                  </a:schemeClr>
                </a:solidFill>
                <a:effectLst/>
              </a:rPr>
              <a:t>employed_Employment</a:t>
            </a:r>
            <a:r>
              <a:rPr kumimoji="0" lang="en-US" altLang="en-US" sz="1800" b="0" i="0" u="none" strike="noStrike" cap="none" normalizeH="0" baseline="0">
                <a:ln>
                  <a:noFill/>
                </a:ln>
                <a:solidFill>
                  <a:schemeClr val="tx1">
                    <a:lumMod val="75000"/>
                    <a:lumOff val="25000"/>
                  </a:schemeClr>
                </a:solidFill>
                <a:effectLst/>
              </a:rPr>
              <a:t> (β ≈ +0.148, p ≈ 5e−10, strongly positive and significant). Effect: exp(0.148) − 1 ≈ ~16% higher salary versus an otherwise-similar "Employed" baseline.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err="1">
                <a:ln>
                  <a:noFill/>
                </a:ln>
                <a:solidFill>
                  <a:schemeClr val="tx1">
                    <a:lumMod val="75000"/>
                    <a:lumOff val="25000"/>
                  </a:schemeClr>
                </a:solidFill>
                <a:effectLst/>
              </a:rPr>
              <a:t>XGBoost</a:t>
            </a:r>
            <a:r>
              <a:rPr kumimoji="0" lang="en-US" altLang="en-US" sz="1800" b="1" i="0" u="none" strike="noStrike" cap="none" normalizeH="0" baseline="0">
                <a:ln>
                  <a:noFill/>
                </a:ln>
                <a:solidFill>
                  <a:schemeClr val="tx1">
                    <a:lumMod val="75000"/>
                    <a:lumOff val="25000"/>
                  </a:schemeClr>
                </a:solidFill>
                <a:effectLst/>
              </a:rPr>
              <a:t> Check:</a:t>
            </a:r>
            <a:r>
              <a:rPr kumimoji="0" lang="en-US" altLang="en-US" sz="1800" b="0" i="0" u="none" strike="noStrike" cap="none" normalizeH="0" baseline="0">
                <a:ln>
                  <a:noFill/>
                </a:ln>
                <a:solidFill>
                  <a:schemeClr val="tx1">
                    <a:lumMod val="75000"/>
                    <a:lumOff val="25000"/>
                  </a:schemeClr>
                </a:solidFill>
                <a:effectLst/>
              </a:rPr>
              <a:t> This variable shows 0 importance in </a:t>
            </a:r>
            <a:r>
              <a:rPr kumimoji="0" lang="en-US" altLang="en-US" sz="1800" b="0" i="0" u="none" strike="noStrike" cap="none" normalizeH="0" baseline="0" err="1">
                <a:ln>
                  <a:noFill/>
                </a:ln>
                <a:solidFill>
                  <a:schemeClr val="tx1">
                    <a:lumMod val="75000"/>
                    <a:lumOff val="25000"/>
                  </a:schemeClr>
                </a:solidFill>
                <a:effectLst/>
              </a:rPr>
              <a:t>XGBoost</a:t>
            </a:r>
            <a:r>
              <a:rPr kumimoji="0" lang="en-US" altLang="en-US" sz="1800" b="0" i="0" u="none" strike="noStrike" cap="none" normalizeH="0" baseline="0">
                <a:ln>
                  <a:noFill/>
                </a:ln>
                <a:solidFill>
                  <a:schemeClr val="tx1">
                    <a:lumMod val="75000"/>
                    <a:lumOff val="25000"/>
                  </a:schemeClr>
                </a:solidFill>
                <a:effectLst/>
              </a:rPr>
              <a:t>, indicating disagreement between models. The tree model likely captures this signal through other variables such as region, remote work, developer type, and tech stack.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Interpretation:</a:t>
            </a:r>
            <a:r>
              <a:rPr kumimoji="0" lang="en-US" altLang="en-US" sz="1800" b="0" i="0" u="none" strike="noStrike" cap="none" normalizeH="0" baseline="0">
                <a:ln>
                  <a:noFill/>
                </a:ln>
                <a:solidFill>
                  <a:schemeClr val="tx1">
                    <a:lumMod val="75000"/>
                    <a:lumOff val="25000"/>
                  </a:schemeClr>
                </a:solidFill>
                <a:effectLst/>
              </a:rPr>
              <a:t> In the regression, after controlling for location, stack, and role, self-employed workers earn more. However, </a:t>
            </a:r>
            <a:r>
              <a:rPr kumimoji="0" lang="en-US" altLang="en-US" sz="1800" b="0" i="0" u="none" strike="noStrike" cap="none" normalizeH="0" baseline="0" err="1">
                <a:ln>
                  <a:noFill/>
                </a:ln>
                <a:solidFill>
                  <a:schemeClr val="tx1">
                    <a:lumMod val="75000"/>
                    <a:lumOff val="25000"/>
                  </a:schemeClr>
                </a:solidFill>
                <a:effectLst/>
              </a:rPr>
              <a:t>XGBoost</a:t>
            </a:r>
            <a:r>
              <a:rPr kumimoji="0" lang="en-US" altLang="en-US" sz="1800" b="0" i="0" u="none" strike="noStrike" cap="none" normalizeH="0" baseline="0">
                <a:ln>
                  <a:noFill/>
                </a:ln>
                <a:solidFill>
                  <a:schemeClr val="tx1">
                    <a:lumMod val="75000"/>
                    <a:lumOff val="25000"/>
                  </a:schemeClr>
                </a:solidFill>
                <a:effectLst/>
              </a:rPr>
              <a:t> ignores this variable, suggesting its predictive power overlaps substantially with other features already in the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lumMod val="75000"/>
                  <a:lumOff val="2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lumMod val="75000"/>
                    <a:lumOff val="25000"/>
                  </a:schemeClr>
                </a:solidFill>
                <a:effectLst/>
              </a:rPr>
              <a:t>Managerial Implications:</a:t>
            </a:r>
            <a:r>
              <a:rPr kumimoji="0" lang="en-US" altLang="en-US" sz="1800" b="0" i="0" u="none" strike="noStrike" cap="none" normalizeH="0" baseline="0">
                <a:ln>
                  <a:noFill/>
                </a:ln>
                <a:solidFill>
                  <a:schemeClr val="tx1">
                    <a:lumMod val="75000"/>
                    <a:lumOff val="25000"/>
                  </a:schemeClr>
                </a:solidFill>
                <a:effectLst/>
              </a:rPr>
              <a:t> Self-employed professionals typically command premium rates, with the regression suggesting an ~16% premium. However, given </a:t>
            </a:r>
            <a:r>
              <a:rPr kumimoji="0" lang="en-US" altLang="en-US" sz="1800" b="0" i="0" u="none" strike="noStrike" cap="none" normalizeH="0" baseline="0" err="1">
                <a:ln>
                  <a:noFill/>
                </a:ln>
                <a:solidFill>
                  <a:schemeClr val="tx1">
                    <a:lumMod val="75000"/>
                    <a:lumOff val="25000"/>
                  </a:schemeClr>
                </a:solidFill>
                <a:effectLst/>
              </a:rPr>
              <a:t>XGBoost's</a:t>
            </a:r>
            <a:r>
              <a:rPr kumimoji="0" lang="en-US" altLang="en-US" sz="1800" b="0" i="0" u="none" strike="noStrike" cap="none" normalizeH="0" baseline="0">
                <a:ln>
                  <a:noFill/>
                </a:ln>
                <a:solidFill>
                  <a:schemeClr val="tx1">
                    <a:lumMod val="75000"/>
                    <a:lumOff val="25000"/>
                  </a:schemeClr>
                </a:solidFill>
                <a:effectLst/>
              </a:rPr>
              <a:t> zero importance rating, this effect is fragile. Still, </a:t>
            </a:r>
            <a:r>
              <a:rPr lang="en-US" altLang="en-US">
                <a:solidFill>
                  <a:schemeClr val="tx1">
                    <a:lumMod val="75000"/>
                    <a:lumOff val="25000"/>
                  </a:schemeClr>
                </a:solidFill>
              </a:rPr>
              <a:t>o</a:t>
            </a:r>
            <a:r>
              <a:rPr kumimoji="0" lang="en-US" altLang="en-US" sz="1800" b="0" i="0" u="none" strike="noStrike" cap="none" normalizeH="0" baseline="0">
                <a:ln>
                  <a:noFill/>
                </a:ln>
                <a:solidFill>
                  <a:schemeClr val="tx1">
                    <a:lumMod val="75000"/>
                    <a:lumOff val="25000"/>
                  </a:schemeClr>
                </a:solidFill>
                <a:effectLst/>
              </a:rPr>
              <a:t>utsourcing projects to freelancers proves more expensive than hiring a dedicated developer when project duration extends beyond short-term engagements, when institutional knowledge retention matters, or when ongoing coordination costs exceed the premium differential</a:t>
            </a:r>
            <a:r>
              <a:rPr kumimoji="0" lang="en-US" altLang="en-US" sz="1800" b="0" i="0" u="none" strike="noStrike" cap="none" normalizeH="0" baseline="0">
                <a:ln>
                  <a:noFill/>
                </a:ln>
                <a:solidFill>
                  <a:schemeClr val="tx1">
                    <a:lumMod val="75000"/>
                    <a:lumOff val="25000"/>
                  </a:schemeClr>
                </a:solidFill>
                <a:effectLst/>
                <a:latin typeface="Arial" panose="020B0604020202020204" pitchFamily="34" charset="0"/>
              </a:rPr>
              <a:t>.</a:t>
            </a:r>
          </a:p>
        </p:txBody>
      </p:sp>
      <p:sp>
        <p:nvSpPr>
          <p:cNvPr id="3" name="Segnaposto numero diapositiva 2">
            <a:extLst>
              <a:ext uri="{FF2B5EF4-FFF2-40B4-BE49-F238E27FC236}">
                <a16:creationId xmlns:a16="http://schemas.microsoft.com/office/drawing/2014/main" id="{76216094-7D87-ADEC-452E-DD8786F44A93}"/>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89</a:t>
            </a:fld>
            <a:endParaRPr lang="en-IT"/>
          </a:p>
        </p:txBody>
      </p:sp>
    </p:spTree>
    <p:extLst>
      <p:ext uri="{BB962C8B-B14F-4D97-AF65-F5344CB8AC3E}">
        <p14:creationId xmlns:p14="http://schemas.microsoft.com/office/powerpoint/2010/main" val="62815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DDA56CE3-F854-C639-7B79-8760C4CDE024}"/>
              </a:ext>
            </a:extLst>
          </p:cNvPr>
          <p:cNvSpPr>
            <a:spLocks noGrp="1"/>
          </p:cNvSpPr>
          <p:nvPr>
            <p:ph type="body" sz="half" idx="2"/>
          </p:nvPr>
        </p:nvSpPr>
        <p:spPr>
          <a:xfrm>
            <a:off x="677332" y="1322025"/>
            <a:ext cx="8836781" cy="5187632"/>
          </a:xfrm>
        </p:spPr>
        <p:txBody>
          <a:bodyPr vert="horz" lIns="91440" tIns="45720" rIns="91440" bIns="45720" rtlCol="0" anchor="t">
            <a:noAutofit/>
          </a:bodyPr>
          <a:lstStyle/>
          <a:p>
            <a:r>
              <a:rPr lang="en-US" sz="1800" b="1" noProof="0"/>
              <a:t>Nature:</a:t>
            </a:r>
            <a:r>
              <a:rPr lang="en-US" sz="1800" noProof="0"/>
              <a:t> Categorical, nominal, single-select.</a:t>
            </a:r>
            <a:br>
              <a:rPr lang="en-US" sz="1800" noProof="0"/>
            </a:br>
            <a:r>
              <a:rPr lang="en-US" sz="1800" b="1" noProof="0"/>
              <a:t>Description:</a:t>
            </a:r>
            <a:r>
              <a:rPr lang="en-US" sz="1800" noProof="0"/>
              <a:t> Respondents’ primary identification regarding their relationship with software development</a:t>
            </a:r>
          </a:p>
          <a:p>
            <a:r>
              <a:rPr lang="en-US" sz="1800" b="1" noProof="0"/>
              <a:t>Categories (in the raw dataset):</a:t>
            </a:r>
            <a:br>
              <a:rPr lang="en-US" sz="1800" noProof="0"/>
            </a:br>
            <a:r>
              <a:rPr lang="en-US" sz="1800" noProof="0"/>
              <a:t>• I am a developer by profession</a:t>
            </a:r>
            <a:br>
              <a:rPr lang="en-US" sz="1800" noProof="0"/>
            </a:br>
            <a:r>
              <a:rPr lang="en-US" sz="1800" noProof="0"/>
              <a:t>• I am not primarily a developer, but I write code sometimes</a:t>
            </a:r>
            <a:br>
              <a:rPr lang="en-US" sz="1800" noProof="0"/>
            </a:br>
            <a:r>
              <a:rPr lang="en-US" sz="1800" noProof="0"/>
              <a:t>• I used to be a developer</a:t>
            </a:r>
            <a:br>
              <a:rPr lang="en-US" sz="1800" noProof="0"/>
            </a:br>
            <a:r>
              <a:rPr lang="en-US" sz="1800" noProof="0"/>
              <a:t>• I am learning to code</a:t>
            </a:r>
            <a:br>
              <a:rPr lang="en-US" sz="1800" noProof="0"/>
            </a:br>
            <a:r>
              <a:rPr lang="en-US" sz="1800" noProof="0"/>
              <a:t>• I code primarily as a hobby</a:t>
            </a:r>
            <a:br>
              <a:rPr lang="en-US" sz="1800" noProof="0"/>
            </a:br>
            <a:r>
              <a:rPr lang="en-US" sz="1800" noProof="0"/>
              <a:t>• I work with developers but am not a developer</a:t>
            </a:r>
            <a:br>
              <a:rPr lang="en-US" sz="1800" noProof="0"/>
            </a:br>
            <a:r>
              <a:rPr lang="en-US" sz="1800" noProof="0"/>
              <a:t>• None of these</a:t>
            </a:r>
          </a:p>
          <a:p>
            <a:r>
              <a:rPr lang="en-US" sz="1800" b="1" noProof="0"/>
              <a:t>Insights:</a:t>
            </a:r>
            <a:br>
              <a:rPr lang="en-US" sz="1800" noProof="0"/>
            </a:br>
            <a:r>
              <a:rPr lang="en-US" sz="1800" noProof="0"/>
              <a:t>In the original dataset, </a:t>
            </a:r>
            <a:r>
              <a:rPr lang="en-US" sz="1800" noProof="0" err="1"/>
              <a:t>MainBranch</a:t>
            </a:r>
            <a:r>
              <a:rPr lang="en-US" sz="1800" noProof="0"/>
              <a:t> captures a broad spectrum of roles, ranging from professional developers to hobbyists and learners. For this project, we </a:t>
            </a:r>
            <a:r>
              <a:rPr lang="en-US" sz="1800" b="1" noProof="0"/>
              <a:t>retain only respondents who identify as “developer by profession”</a:t>
            </a:r>
            <a:r>
              <a:rPr lang="en-US" sz="1800" noProof="0"/>
              <a:t>, ensuring that the analysis focuses exclusively on individuals who use software development in their primary occupation. </a:t>
            </a:r>
          </a:p>
        </p:txBody>
      </p:sp>
      <p:sp>
        <p:nvSpPr>
          <p:cNvPr id="5" name="Segnaposto numero diapositiva 4">
            <a:extLst>
              <a:ext uri="{FF2B5EF4-FFF2-40B4-BE49-F238E27FC236}">
                <a16:creationId xmlns:a16="http://schemas.microsoft.com/office/drawing/2014/main" id="{28485375-DAED-B0D1-8FCF-57DC482BB708}"/>
              </a:ext>
            </a:extLst>
          </p:cNvPr>
          <p:cNvSpPr>
            <a:spLocks noGrp="1"/>
          </p:cNvSpPr>
          <p:nvPr>
            <p:ph type="sldNum" sz="quarter" idx="4"/>
          </p:nvPr>
        </p:nvSpPr>
        <p:spPr>
          <a:xfrm>
            <a:off x="11413939" y="6229928"/>
            <a:ext cx="683339" cy="365125"/>
          </a:xfrm>
        </p:spPr>
        <p:txBody>
          <a:bodyPr/>
          <a:lstStyle/>
          <a:p>
            <a:fld id="{250650D2-30E5-7247-A12B-70384019356E}" type="slidenum">
              <a:rPr lang="en-US" noProof="0" smtClean="0"/>
              <a:t>9</a:t>
            </a:fld>
            <a:endParaRPr lang="en-US" noProof="0"/>
          </a:p>
        </p:txBody>
      </p:sp>
      <p:sp>
        <p:nvSpPr>
          <p:cNvPr id="23" name="Titolo 1">
            <a:extLst>
              <a:ext uri="{FF2B5EF4-FFF2-40B4-BE49-F238E27FC236}">
                <a16:creationId xmlns:a16="http://schemas.microsoft.com/office/drawing/2014/main" id="{FCBE0EE8-2D28-817F-F99E-C54E7E23C1D1}"/>
              </a:ext>
            </a:extLst>
          </p:cNvPr>
          <p:cNvSpPr>
            <a:spLocks noGrp="1"/>
          </p:cNvSpPr>
          <p:nvPr>
            <p:ph type="title"/>
          </p:nvPr>
        </p:nvSpPr>
        <p:spPr>
          <a:xfrm>
            <a:off x="677334" y="609600"/>
            <a:ext cx="8596668" cy="701407"/>
          </a:xfrm>
        </p:spPr>
        <p:txBody>
          <a:bodyPr>
            <a:normAutofit/>
          </a:bodyPr>
          <a:lstStyle/>
          <a:p>
            <a:r>
              <a:rPr lang="en-US" sz="3600" noProof="0">
                <a:solidFill>
                  <a:srgbClr val="EAA748"/>
                </a:solidFill>
              </a:rPr>
              <a:t>Main Branch</a:t>
            </a:r>
          </a:p>
        </p:txBody>
      </p:sp>
    </p:spTree>
    <p:extLst>
      <p:ext uri="{BB962C8B-B14F-4D97-AF65-F5344CB8AC3E}">
        <p14:creationId xmlns:p14="http://schemas.microsoft.com/office/powerpoint/2010/main" val="11266764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C67353-BA6C-8518-19AB-D433A0B90A7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6B3538-5896-B7A2-B601-1A29DF697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E832F37B-6BD6-FAED-BD1E-D25B85C80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86740D36-81DD-0BEB-9ABC-5F1D0D5B4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CasellaDiTesto 5">
            <a:extLst>
              <a:ext uri="{FF2B5EF4-FFF2-40B4-BE49-F238E27FC236}">
                <a16:creationId xmlns:a16="http://schemas.microsoft.com/office/drawing/2014/main" id="{0EEAF1C4-063B-F297-783A-C9438EDE2EC7}"/>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10" name="TextBox 9">
            <a:extLst>
              <a:ext uri="{FF2B5EF4-FFF2-40B4-BE49-F238E27FC236}">
                <a16:creationId xmlns:a16="http://schemas.microsoft.com/office/drawing/2014/main" id="{BEBCA1A5-A3EF-A323-8B20-9E8887E1F887}"/>
              </a:ext>
            </a:extLst>
          </p:cNvPr>
          <p:cNvSpPr txBox="1"/>
          <p:nvPr/>
        </p:nvSpPr>
        <p:spPr>
          <a:xfrm>
            <a:off x="860808" y="703115"/>
            <a:ext cx="6101080" cy="584775"/>
          </a:xfrm>
          <a:prstGeom prst="rect">
            <a:avLst/>
          </a:prstGeom>
          <a:noFill/>
        </p:spPr>
        <p:txBody>
          <a:bodyPr wrap="square">
            <a:spAutoFit/>
          </a:bodyPr>
          <a:lstStyle/>
          <a:p>
            <a:r>
              <a:rPr lang="en-US" sz="3200">
                <a:solidFill>
                  <a:srgbClr val="EAA748"/>
                </a:solidFill>
              </a:rPr>
              <a:t>Remote Work</a:t>
            </a:r>
            <a:endParaRPr lang="en-US" sz="3200"/>
          </a:p>
        </p:txBody>
      </p:sp>
      <p:sp>
        <p:nvSpPr>
          <p:cNvPr id="2" name="Rectangle 1">
            <a:extLst>
              <a:ext uri="{FF2B5EF4-FFF2-40B4-BE49-F238E27FC236}">
                <a16:creationId xmlns:a16="http://schemas.microsoft.com/office/drawing/2014/main" id="{88B25099-256D-A738-D4A8-4AA6B7B6AE9E}"/>
              </a:ext>
            </a:extLst>
          </p:cNvPr>
          <p:cNvSpPr>
            <a:spLocks noChangeArrowheads="1"/>
          </p:cNvSpPr>
          <p:nvPr/>
        </p:nvSpPr>
        <p:spPr bwMode="auto">
          <a:xfrm>
            <a:off x="860808" y="1287890"/>
            <a:ext cx="10470383"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a:solidFill>
                  <a:schemeClr val="tx1">
                    <a:lumMod val="75000"/>
                    <a:lumOff val="25000"/>
                  </a:schemeClr>
                </a:solidFill>
              </a:rPr>
              <a:t>Variables and Significance:</a:t>
            </a:r>
            <a:r>
              <a:rPr lang="en-US">
                <a:solidFill>
                  <a:schemeClr val="tx1">
                    <a:lumMod val="75000"/>
                    <a:lumOff val="25000"/>
                  </a:schemeClr>
                </a:solidFill>
              </a:rPr>
              <a:t> Baseline is In-</a:t>
            </a:r>
            <a:r>
              <a:rPr lang="en-US" err="1">
                <a:solidFill>
                  <a:schemeClr val="tx1">
                    <a:lumMod val="75000"/>
                    <a:lumOff val="25000"/>
                  </a:schemeClr>
                </a:solidFill>
              </a:rPr>
              <a:t>person_RemoteWork</a:t>
            </a:r>
            <a:r>
              <a:rPr lang="en-US">
                <a:solidFill>
                  <a:schemeClr val="tx1">
                    <a:lumMod val="75000"/>
                    <a:lumOff val="25000"/>
                  </a:schemeClr>
                </a:solidFill>
              </a:rPr>
              <a:t> (removed). </a:t>
            </a:r>
            <a:r>
              <a:rPr lang="en-US" err="1">
                <a:solidFill>
                  <a:schemeClr val="tx1">
                    <a:lumMod val="75000"/>
                    <a:lumOff val="25000"/>
                  </a:schemeClr>
                </a:solidFill>
              </a:rPr>
              <a:t>Remote_RemoteWork</a:t>
            </a:r>
            <a:r>
              <a:rPr lang="en-US">
                <a:solidFill>
                  <a:schemeClr val="tx1">
                    <a:lumMod val="75000"/>
                    <a:lumOff val="25000"/>
                  </a:schemeClr>
                </a:solidFill>
              </a:rPr>
              <a:t> (β ≈ +0.0886, p ≈ 2.6e−5, significant) yields approximately +9% salary versus in-person. </a:t>
            </a:r>
            <a:r>
              <a:rPr lang="en-US" err="1">
                <a:solidFill>
                  <a:schemeClr val="tx1">
                    <a:lumMod val="75000"/>
                    <a:lumOff val="25000"/>
                  </a:schemeClr>
                </a:solidFill>
              </a:rPr>
              <a:t>Hybrid_RemoteWork</a:t>
            </a:r>
            <a:r>
              <a:rPr lang="en-US">
                <a:solidFill>
                  <a:schemeClr val="tx1">
                    <a:lumMod val="75000"/>
                    <a:lumOff val="25000"/>
                  </a:schemeClr>
                </a:solidFill>
              </a:rPr>
              <a:t> (β ≈ +0.0453, p ≈ 0.025, significant) yields approximately +4-5% salary versus in-person.</a:t>
            </a:r>
          </a:p>
          <a:p>
            <a:endParaRPr lang="en-US">
              <a:solidFill>
                <a:schemeClr val="tx1">
                  <a:lumMod val="75000"/>
                  <a:lumOff val="25000"/>
                </a:schemeClr>
              </a:solidFill>
            </a:endParaRPr>
          </a:p>
          <a:p>
            <a:r>
              <a:rPr lang="en-US" b="1" err="1">
                <a:solidFill>
                  <a:schemeClr val="tx1">
                    <a:lumMod val="75000"/>
                    <a:lumOff val="25000"/>
                  </a:schemeClr>
                </a:solidFill>
              </a:rPr>
              <a:t>XGBoost</a:t>
            </a:r>
            <a:r>
              <a:rPr lang="en-US" b="1">
                <a:solidFill>
                  <a:schemeClr val="tx1">
                    <a:lumMod val="75000"/>
                    <a:lumOff val="25000"/>
                  </a:schemeClr>
                </a:solidFill>
              </a:rPr>
              <a:t> Check:</a:t>
            </a:r>
            <a:r>
              <a:rPr lang="en-US">
                <a:solidFill>
                  <a:schemeClr val="tx1">
                    <a:lumMod val="75000"/>
                    <a:lumOff val="25000"/>
                  </a:schemeClr>
                </a:solidFill>
              </a:rPr>
              <a:t> In-</a:t>
            </a:r>
            <a:r>
              <a:rPr lang="en-US" err="1">
                <a:solidFill>
                  <a:schemeClr val="tx1">
                    <a:lumMod val="75000"/>
                    <a:lumOff val="25000"/>
                  </a:schemeClr>
                </a:solidFill>
              </a:rPr>
              <a:t>person_RemoteWork</a:t>
            </a:r>
            <a:r>
              <a:rPr lang="en-US">
                <a:solidFill>
                  <a:schemeClr val="tx1">
                    <a:lumMod val="75000"/>
                    <a:lumOff val="25000"/>
                  </a:schemeClr>
                </a:solidFill>
              </a:rPr>
              <a:t>, </a:t>
            </a:r>
            <a:r>
              <a:rPr lang="en-US" err="1">
                <a:solidFill>
                  <a:schemeClr val="tx1">
                    <a:lumMod val="75000"/>
                    <a:lumOff val="25000"/>
                  </a:schemeClr>
                </a:solidFill>
              </a:rPr>
              <a:t>Remote_RemoteWork</a:t>
            </a:r>
            <a:r>
              <a:rPr lang="en-US">
                <a:solidFill>
                  <a:schemeClr val="tx1">
                    <a:lumMod val="75000"/>
                    <a:lumOff val="25000"/>
                  </a:schemeClr>
                </a:solidFill>
              </a:rPr>
              <a:t>, hybrid variants, and "very flexible" remote categories all demonstrate clear but mid-tier importance in the model.</a:t>
            </a:r>
          </a:p>
          <a:p>
            <a:endParaRPr lang="en-US">
              <a:solidFill>
                <a:schemeClr val="tx1">
                  <a:lumMod val="75000"/>
                  <a:lumOff val="25000"/>
                </a:schemeClr>
              </a:solidFill>
            </a:endParaRPr>
          </a:p>
          <a:p>
            <a:r>
              <a:rPr lang="en-US" b="1">
                <a:solidFill>
                  <a:schemeClr val="tx1">
                    <a:lumMod val="75000"/>
                    <a:lumOff val="25000"/>
                  </a:schemeClr>
                </a:solidFill>
              </a:rPr>
              <a:t>Interpretation:</a:t>
            </a:r>
            <a:r>
              <a:rPr lang="en-US">
                <a:solidFill>
                  <a:schemeClr val="tx1">
                    <a:lumMod val="75000"/>
                    <a:lumOff val="25000"/>
                  </a:schemeClr>
                </a:solidFill>
              </a:rPr>
              <a:t> After controlling for other factors, fully remote roles command highest compensation, followed by hybrid, then in-person arrangements. This premium likely reflects remote positions accessing cross-border opportunities in higher-paying markets, increased competition for remote-capable talent, concentration of remote work in higher-paying sectors, and employer savings on office infrastructure costs.</a:t>
            </a:r>
          </a:p>
          <a:p>
            <a:endParaRPr lang="en-US">
              <a:solidFill>
                <a:schemeClr val="tx1">
                  <a:lumMod val="75000"/>
                  <a:lumOff val="25000"/>
                </a:schemeClr>
              </a:solidFill>
            </a:endParaRPr>
          </a:p>
          <a:p>
            <a:r>
              <a:rPr lang="en-US" b="1">
                <a:solidFill>
                  <a:schemeClr val="tx1">
                    <a:lumMod val="75000"/>
                    <a:lumOff val="25000"/>
                  </a:schemeClr>
                </a:solidFill>
              </a:rPr>
              <a:t>Managerial Implications:</a:t>
            </a:r>
            <a:r>
              <a:rPr lang="en-US">
                <a:solidFill>
                  <a:schemeClr val="tx1">
                    <a:lumMod val="75000"/>
                    <a:lumOff val="25000"/>
                  </a:schemeClr>
                </a:solidFill>
              </a:rPr>
              <a:t> Organizations limiting recruitment to in-person arrangements may need to offer premiums above local market rates to compensate for reduced flexibility. Enabling remote or hybrid work expands access to lower-cost labor markets but creates risk of internal pay disparities between geographic regions and between on-site versus remote staff, requiring careful compensation policy design.</a:t>
            </a:r>
          </a:p>
        </p:txBody>
      </p:sp>
      <p:sp>
        <p:nvSpPr>
          <p:cNvPr id="3" name="Segnaposto numero diapositiva 2">
            <a:extLst>
              <a:ext uri="{FF2B5EF4-FFF2-40B4-BE49-F238E27FC236}">
                <a16:creationId xmlns:a16="http://schemas.microsoft.com/office/drawing/2014/main" id="{EE9A8591-E2F5-7E23-C877-5CD2680AE7C7}"/>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90</a:t>
            </a:fld>
            <a:endParaRPr lang="en-IT"/>
          </a:p>
        </p:txBody>
      </p:sp>
    </p:spTree>
    <p:extLst>
      <p:ext uri="{BB962C8B-B14F-4D97-AF65-F5344CB8AC3E}">
        <p14:creationId xmlns:p14="http://schemas.microsoft.com/office/powerpoint/2010/main" val="813576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C7DEA6-8B26-BBA2-4826-28A0662C5C9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FE9A9D-185B-F9EF-6808-A8083356E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3DB30598-4935-CA6B-BFC9-2ED2A21C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E46D974D-D50E-3729-1FEB-BADACF461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CasellaDiTesto 5">
            <a:extLst>
              <a:ext uri="{FF2B5EF4-FFF2-40B4-BE49-F238E27FC236}">
                <a16:creationId xmlns:a16="http://schemas.microsoft.com/office/drawing/2014/main" id="{51DB681F-08A7-6102-81B3-3F570AAB924A}"/>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10" name="TextBox 9">
            <a:extLst>
              <a:ext uri="{FF2B5EF4-FFF2-40B4-BE49-F238E27FC236}">
                <a16:creationId xmlns:a16="http://schemas.microsoft.com/office/drawing/2014/main" id="{72F0B007-90C1-F85C-0037-4EE193BB132A}"/>
              </a:ext>
            </a:extLst>
          </p:cNvPr>
          <p:cNvSpPr txBox="1"/>
          <p:nvPr/>
        </p:nvSpPr>
        <p:spPr>
          <a:xfrm>
            <a:off x="1057740" y="572730"/>
            <a:ext cx="6101080" cy="584775"/>
          </a:xfrm>
          <a:prstGeom prst="rect">
            <a:avLst/>
          </a:prstGeom>
          <a:noFill/>
        </p:spPr>
        <p:txBody>
          <a:bodyPr wrap="square">
            <a:spAutoFit/>
          </a:bodyPr>
          <a:lstStyle/>
          <a:p>
            <a:r>
              <a:rPr lang="en-US" sz="3200">
                <a:solidFill>
                  <a:srgbClr val="EAA748"/>
                </a:solidFill>
              </a:rPr>
              <a:t>Job Satisfaction</a:t>
            </a:r>
            <a:endParaRPr lang="en-US" sz="3200"/>
          </a:p>
        </p:txBody>
      </p:sp>
      <p:sp>
        <p:nvSpPr>
          <p:cNvPr id="12" name="Rectangle 4">
            <a:extLst>
              <a:ext uri="{FF2B5EF4-FFF2-40B4-BE49-F238E27FC236}">
                <a16:creationId xmlns:a16="http://schemas.microsoft.com/office/drawing/2014/main" id="{3083F2A7-58E2-7678-7E39-9BCC71499D86}"/>
              </a:ext>
            </a:extLst>
          </p:cNvPr>
          <p:cNvSpPr>
            <a:spLocks noChangeArrowheads="1"/>
          </p:cNvSpPr>
          <p:nvPr/>
        </p:nvSpPr>
        <p:spPr bwMode="auto">
          <a:xfrm>
            <a:off x="1062820" y="1326783"/>
            <a:ext cx="995359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lumMod val="75000"/>
                    <a:lumOff val="25000"/>
                  </a:schemeClr>
                </a:solidFill>
                <a:effectLst/>
              </a:rPr>
              <a:t>Variables and Significance:</a:t>
            </a:r>
            <a:r>
              <a:rPr kumimoji="0" lang="en-US" altLang="en-US" sz="1800" b="0" i="0" u="none" strike="noStrike" cap="none" normalizeH="0" baseline="0">
                <a:ln>
                  <a:noFill/>
                </a:ln>
                <a:solidFill>
                  <a:schemeClr val="tx1">
                    <a:lumMod val="75000"/>
                    <a:lumOff val="25000"/>
                  </a:schemeClr>
                </a:solidFill>
                <a:effectLst/>
              </a:rPr>
              <a:t> </a:t>
            </a:r>
            <a:r>
              <a:rPr kumimoji="0" lang="en-US" altLang="en-US" sz="1800" b="0" i="0" u="none" strike="noStrike" cap="none" normalizeH="0" baseline="0" err="1">
                <a:ln>
                  <a:noFill/>
                </a:ln>
                <a:solidFill>
                  <a:schemeClr val="tx1">
                    <a:lumMod val="75000"/>
                    <a:lumOff val="25000"/>
                  </a:schemeClr>
                </a:solidFill>
                <a:effectLst/>
              </a:rPr>
              <a:t>JobSat</a:t>
            </a:r>
            <a:r>
              <a:rPr kumimoji="0" lang="en-US" altLang="en-US" sz="1800" b="0" i="0" u="none" strike="noStrike" cap="none" normalizeH="0" baseline="0">
                <a:ln>
                  <a:noFill/>
                </a:ln>
                <a:solidFill>
                  <a:schemeClr val="tx1">
                    <a:lumMod val="75000"/>
                    <a:lumOff val="25000"/>
                  </a:schemeClr>
                </a:solidFill>
                <a:effectLst/>
              </a:rPr>
              <a:t> (β ≈ +0.0284, p ≈ 3.7e−13, highly significant), roughly equivalent to +2.8% salary per one-unit increase in satisfaction.</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lumMod val="75000"/>
                  <a:lumOff val="25000"/>
                </a:schemeClr>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err="1">
                <a:ln>
                  <a:noFill/>
                </a:ln>
                <a:solidFill>
                  <a:schemeClr val="tx1">
                    <a:lumMod val="75000"/>
                    <a:lumOff val="25000"/>
                  </a:schemeClr>
                </a:solidFill>
                <a:effectLst/>
              </a:rPr>
              <a:t>XGBoost</a:t>
            </a:r>
            <a:r>
              <a:rPr kumimoji="0" lang="en-US" altLang="en-US" sz="1800" b="1" i="0" u="none" strike="noStrike" cap="none" normalizeH="0" baseline="0">
                <a:ln>
                  <a:noFill/>
                </a:ln>
                <a:solidFill>
                  <a:schemeClr val="tx1">
                    <a:lumMod val="75000"/>
                    <a:lumOff val="25000"/>
                  </a:schemeClr>
                </a:solidFill>
                <a:effectLst/>
              </a:rPr>
              <a:t> Check:</a:t>
            </a:r>
            <a:r>
              <a:rPr kumimoji="0" lang="en-US" altLang="en-US" sz="1800" b="0" i="0" u="none" strike="noStrike" cap="none" normalizeH="0" baseline="0">
                <a:ln>
                  <a:noFill/>
                </a:ln>
                <a:solidFill>
                  <a:schemeClr val="tx1">
                    <a:lumMod val="75000"/>
                    <a:lumOff val="25000"/>
                  </a:schemeClr>
                </a:solidFill>
                <a:effectLst/>
              </a:rPr>
              <a:t> </a:t>
            </a:r>
            <a:r>
              <a:rPr kumimoji="0" lang="en-US" altLang="en-US" sz="1800" b="0" i="0" u="none" strike="noStrike" cap="none" normalizeH="0" baseline="0" err="1">
                <a:ln>
                  <a:noFill/>
                </a:ln>
                <a:solidFill>
                  <a:schemeClr val="tx1">
                    <a:lumMod val="75000"/>
                    <a:lumOff val="25000"/>
                  </a:schemeClr>
                </a:solidFill>
                <a:effectLst/>
              </a:rPr>
              <a:t>JobSat</a:t>
            </a:r>
            <a:r>
              <a:rPr kumimoji="0" lang="en-US" altLang="en-US" sz="1800" b="0" i="0" u="none" strike="noStrike" cap="none" normalizeH="0" baseline="0">
                <a:ln>
                  <a:noFill/>
                </a:ln>
                <a:solidFill>
                  <a:schemeClr val="tx1">
                    <a:lumMod val="75000"/>
                    <a:lumOff val="25000"/>
                  </a:schemeClr>
                </a:solidFill>
                <a:effectLst/>
              </a:rPr>
              <a:t> demonstrates high importance, ranking approximately 15th among all features.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lumMod val="75000"/>
                  <a:lumOff val="25000"/>
                </a:schemeClr>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lumMod val="75000"/>
                    <a:lumOff val="25000"/>
                  </a:schemeClr>
                </a:solidFill>
                <a:effectLst/>
              </a:rPr>
              <a:t>Interpretation:</a:t>
            </a:r>
            <a:r>
              <a:rPr kumimoji="0" lang="en-US" altLang="en-US" sz="1800" b="0" i="0" u="none" strike="noStrike" cap="none" normalizeH="0" baseline="0">
                <a:ln>
                  <a:noFill/>
                </a:ln>
                <a:solidFill>
                  <a:schemeClr val="tx1">
                    <a:lumMod val="75000"/>
                    <a:lumOff val="25000"/>
                  </a:schemeClr>
                </a:solidFill>
                <a:effectLst/>
              </a:rPr>
              <a:t> Higher satisfaction and higher compensation move together in a bidirectional relationship. Being well compensated likely boosts satisfaction levels, while satisfied employees may demonstrate stronger performance that drives compensation increases over time.</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lumMod val="75000"/>
                  <a:lumOff val="25000"/>
                </a:schemeClr>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lumMod val="75000"/>
                    <a:lumOff val="25000"/>
                  </a:schemeClr>
                </a:solidFill>
                <a:effectLst/>
              </a:rPr>
              <a:t>Managerial Implications:</a:t>
            </a:r>
            <a:r>
              <a:rPr kumimoji="0" lang="en-US" altLang="en-US" sz="1800" b="0" i="0" u="none" strike="noStrike" cap="none" normalizeH="0" baseline="0">
                <a:ln>
                  <a:noFill/>
                </a:ln>
                <a:solidFill>
                  <a:schemeClr val="tx1">
                    <a:lumMod val="75000"/>
                    <a:lumOff val="25000"/>
                  </a:schemeClr>
                </a:solidFill>
                <a:effectLst/>
              </a:rPr>
              <a:t> </a:t>
            </a:r>
            <a:r>
              <a:rPr kumimoji="0" lang="en-US" altLang="en-US" sz="1800" b="0" i="0" u="none" strike="noStrike" cap="none" normalizeH="0" baseline="0" err="1">
                <a:ln>
                  <a:noFill/>
                </a:ln>
                <a:solidFill>
                  <a:schemeClr val="tx1">
                    <a:lumMod val="75000"/>
                    <a:lumOff val="25000"/>
                  </a:schemeClr>
                </a:solidFill>
                <a:effectLst/>
              </a:rPr>
              <a:t>JobSat</a:t>
            </a:r>
            <a:r>
              <a:rPr kumimoji="0" lang="en-US" altLang="en-US" sz="1800" b="0" i="0" u="none" strike="noStrike" cap="none" normalizeH="0" baseline="0">
                <a:ln>
                  <a:noFill/>
                </a:ln>
                <a:solidFill>
                  <a:schemeClr val="tx1">
                    <a:lumMod val="75000"/>
                    <a:lumOff val="25000"/>
                  </a:schemeClr>
                </a:solidFill>
                <a:effectLst/>
              </a:rPr>
              <a:t> should not be used as a compensation input, as it is predominantly an outcome of salary rather than a causal driver. However, it serves as a valuable diagnostic tool: employee groups exhibiting both low salaries and low satisfaction represent clear retention and engagement hotspots requiring intervention.</a:t>
            </a:r>
          </a:p>
        </p:txBody>
      </p:sp>
      <p:sp>
        <p:nvSpPr>
          <p:cNvPr id="2" name="Segnaposto numero diapositiva 1">
            <a:extLst>
              <a:ext uri="{FF2B5EF4-FFF2-40B4-BE49-F238E27FC236}">
                <a16:creationId xmlns:a16="http://schemas.microsoft.com/office/drawing/2014/main" id="{53C5AEAC-C140-99E0-09A9-02FB147DC9D5}"/>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91</a:t>
            </a:fld>
            <a:endParaRPr lang="en-IT"/>
          </a:p>
        </p:txBody>
      </p:sp>
    </p:spTree>
    <p:extLst>
      <p:ext uri="{BB962C8B-B14F-4D97-AF65-F5344CB8AC3E}">
        <p14:creationId xmlns:p14="http://schemas.microsoft.com/office/powerpoint/2010/main" val="697547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D65D62-2456-E98D-12FD-7D1A780ED21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6BFAE-FAFA-5BD1-FE01-0C89DE33F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40B6DE89-B8A2-3C62-596A-A8C93A916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0A030139-9FFA-AA2D-B33F-354D34277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Title 4">
            <a:extLst>
              <a:ext uri="{FF2B5EF4-FFF2-40B4-BE49-F238E27FC236}">
                <a16:creationId xmlns:a16="http://schemas.microsoft.com/office/drawing/2014/main" id="{8789687E-0727-260A-ED01-11FBAE6FE3C9}"/>
              </a:ext>
            </a:extLst>
          </p:cNvPr>
          <p:cNvSpPr>
            <a:spLocks noGrp="1"/>
          </p:cNvSpPr>
          <p:nvPr>
            <p:ph type="title"/>
          </p:nvPr>
        </p:nvSpPr>
        <p:spPr>
          <a:xfrm>
            <a:off x="1062648" y="500332"/>
            <a:ext cx="3331074" cy="734351"/>
          </a:xfrm>
        </p:spPr>
        <p:txBody>
          <a:bodyPr/>
          <a:lstStyle/>
          <a:p>
            <a:r>
              <a:rPr lang="en-US">
                <a:solidFill>
                  <a:srgbClr val="EAA748"/>
                </a:solidFill>
              </a:rPr>
              <a:t>AI Complex </a:t>
            </a:r>
            <a:endParaRPr lang="en-US" noProof="0">
              <a:solidFill>
                <a:srgbClr val="EAA748"/>
              </a:solidFill>
            </a:endParaRPr>
          </a:p>
        </p:txBody>
      </p:sp>
      <p:sp>
        <p:nvSpPr>
          <p:cNvPr id="6" name="CasellaDiTesto 5">
            <a:extLst>
              <a:ext uri="{FF2B5EF4-FFF2-40B4-BE49-F238E27FC236}">
                <a16:creationId xmlns:a16="http://schemas.microsoft.com/office/drawing/2014/main" id="{15DAA937-E775-9310-0063-F0A71269C070}"/>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16" name="Segnaposto contenuto 15">
            <a:extLst>
              <a:ext uri="{FF2B5EF4-FFF2-40B4-BE49-F238E27FC236}">
                <a16:creationId xmlns:a16="http://schemas.microsoft.com/office/drawing/2014/main" id="{00F9C205-ED0E-446A-82BF-BF2BE15CE9C2}"/>
              </a:ext>
            </a:extLst>
          </p:cNvPr>
          <p:cNvSpPr>
            <a:spLocks noGrp="1"/>
          </p:cNvSpPr>
          <p:nvPr>
            <p:ph idx="1"/>
          </p:nvPr>
        </p:nvSpPr>
        <p:spPr>
          <a:xfrm>
            <a:off x="722980" y="1246382"/>
            <a:ext cx="10746040" cy="5533635"/>
          </a:xfrm>
        </p:spPr>
        <p:txBody>
          <a:bodyPr>
            <a:normAutofit lnSpcReduction="10000"/>
          </a:bodyPr>
          <a:lstStyle/>
          <a:p>
            <a:pPr marL="0" indent="0">
              <a:buNone/>
            </a:pPr>
            <a:r>
              <a:rPr lang="it-IT" b="1" err="1"/>
              <a:t>Variables</a:t>
            </a:r>
            <a:r>
              <a:rPr lang="it-IT" b="1"/>
              <a:t> and </a:t>
            </a:r>
            <a:r>
              <a:rPr lang="it-IT" b="1" err="1"/>
              <a:t>Significance</a:t>
            </a:r>
            <a:r>
              <a:rPr lang="it-IT" b="1"/>
              <a:t>:</a:t>
            </a:r>
            <a:br>
              <a:rPr lang="it-IT"/>
            </a:br>
            <a:r>
              <a:rPr lang="it-IT"/>
              <a:t>Baseline </a:t>
            </a:r>
            <a:r>
              <a:rPr lang="it-IT" err="1"/>
              <a:t>category</a:t>
            </a:r>
            <a:r>
              <a:rPr lang="it-IT"/>
              <a:t> </a:t>
            </a:r>
            <a:r>
              <a:rPr lang="it-IT" err="1"/>
              <a:t>removed</a:t>
            </a:r>
            <a:r>
              <a:rPr lang="it-IT"/>
              <a:t>: </a:t>
            </a:r>
            <a:r>
              <a:rPr lang="it-IT" i="1"/>
              <a:t>I </a:t>
            </a:r>
            <a:r>
              <a:rPr lang="it-IT" i="1" err="1"/>
              <a:t>don’t</a:t>
            </a:r>
            <a:r>
              <a:rPr lang="it-IT" i="1"/>
              <a:t> use AI tools for </a:t>
            </a:r>
            <a:r>
              <a:rPr lang="it-IT" i="1" err="1"/>
              <a:t>complex</a:t>
            </a:r>
            <a:r>
              <a:rPr lang="it-IT" i="1"/>
              <a:t> tasks / I </a:t>
            </a:r>
            <a:r>
              <a:rPr lang="it-IT" i="1" err="1"/>
              <a:t>don’t</a:t>
            </a:r>
            <a:r>
              <a:rPr lang="it-IT" i="1"/>
              <a:t> know</a:t>
            </a:r>
            <a:r>
              <a:rPr lang="it-IT"/>
              <a:t>.</a:t>
            </a:r>
            <a:br>
              <a:rPr lang="it-IT"/>
            </a:br>
            <a:r>
              <a:rPr lang="it-IT" err="1"/>
              <a:t>Compared</a:t>
            </a:r>
            <a:r>
              <a:rPr lang="it-IT"/>
              <a:t> to the baseline, </a:t>
            </a:r>
            <a:r>
              <a:rPr lang="it-IT" err="1"/>
              <a:t>perceptions</a:t>
            </a:r>
            <a:r>
              <a:rPr lang="it-IT"/>
              <a:t> of AI </a:t>
            </a:r>
            <a:r>
              <a:rPr lang="it-IT" err="1"/>
              <a:t>ability</a:t>
            </a:r>
            <a:r>
              <a:rPr lang="it-IT"/>
              <a:t> show mixed </a:t>
            </a:r>
            <a:r>
              <a:rPr lang="it-IT" err="1"/>
              <a:t>salary</a:t>
            </a:r>
            <a:r>
              <a:rPr lang="it-IT"/>
              <a:t> </a:t>
            </a:r>
            <a:r>
              <a:rPr lang="it-IT" err="1"/>
              <a:t>effects</a:t>
            </a:r>
            <a:r>
              <a:rPr lang="it-IT"/>
              <a:t>. “</a:t>
            </a:r>
            <a:r>
              <a:rPr lang="it-IT" err="1"/>
              <a:t>Very</a:t>
            </a:r>
            <a:r>
              <a:rPr lang="it-IT"/>
              <a:t> </a:t>
            </a:r>
            <a:r>
              <a:rPr lang="it-IT" err="1"/>
              <a:t>poor</a:t>
            </a:r>
            <a:r>
              <a:rPr lang="it-IT"/>
              <a:t> </a:t>
            </a:r>
            <a:r>
              <a:rPr lang="it-IT" err="1"/>
              <a:t>at</a:t>
            </a:r>
            <a:r>
              <a:rPr lang="it-IT"/>
              <a:t> </a:t>
            </a:r>
            <a:r>
              <a:rPr lang="it-IT" err="1"/>
              <a:t>handling</a:t>
            </a:r>
            <a:r>
              <a:rPr lang="it-IT"/>
              <a:t> </a:t>
            </a:r>
            <a:r>
              <a:rPr lang="it-IT" err="1"/>
              <a:t>complex</a:t>
            </a:r>
            <a:r>
              <a:rPr lang="it-IT"/>
              <a:t> tasks” </a:t>
            </a:r>
            <a:r>
              <a:rPr lang="it-IT" err="1"/>
              <a:t>is</a:t>
            </a:r>
            <a:r>
              <a:rPr lang="it-IT"/>
              <a:t> </a:t>
            </a:r>
            <a:r>
              <a:rPr lang="it-IT" err="1"/>
              <a:t>associated</a:t>
            </a:r>
            <a:r>
              <a:rPr lang="it-IT"/>
              <a:t> with </a:t>
            </a:r>
            <a:r>
              <a:rPr lang="it-IT" err="1"/>
              <a:t>higher</a:t>
            </a:r>
            <a:r>
              <a:rPr lang="it-IT"/>
              <a:t> </a:t>
            </a:r>
            <a:r>
              <a:rPr lang="it-IT" err="1"/>
              <a:t>salaries</a:t>
            </a:r>
            <a:r>
              <a:rPr lang="it-IT"/>
              <a:t> (~+6–7%), </a:t>
            </a:r>
            <a:r>
              <a:rPr lang="it-IT" err="1"/>
              <a:t>while</a:t>
            </a:r>
            <a:r>
              <a:rPr lang="it-IT"/>
              <a:t> “</a:t>
            </a:r>
            <a:r>
              <a:rPr lang="it-IT" err="1"/>
              <a:t>very</a:t>
            </a:r>
            <a:r>
              <a:rPr lang="it-IT"/>
              <a:t> </a:t>
            </a:r>
            <a:r>
              <a:rPr lang="it-IT" err="1"/>
              <a:t>well</a:t>
            </a:r>
            <a:r>
              <a:rPr lang="it-IT"/>
              <a:t> </a:t>
            </a:r>
            <a:r>
              <a:rPr lang="it-IT" err="1"/>
              <a:t>at</a:t>
            </a:r>
            <a:r>
              <a:rPr lang="it-IT"/>
              <a:t> </a:t>
            </a:r>
            <a:r>
              <a:rPr lang="it-IT" err="1"/>
              <a:t>handling</a:t>
            </a:r>
            <a:r>
              <a:rPr lang="it-IT"/>
              <a:t> </a:t>
            </a:r>
            <a:r>
              <a:rPr lang="it-IT" err="1"/>
              <a:t>complex</a:t>
            </a:r>
            <a:r>
              <a:rPr lang="it-IT"/>
              <a:t> tasks” </a:t>
            </a:r>
            <a:r>
              <a:rPr lang="it-IT" err="1"/>
              <a:t>is</a:t>
            </a:r>
            <a:r>
              <a:rPr lang="it-IT"/>
              <a:t> </a:t>
            </a:r>
            <a:r>
              <a:rPr lang="it-IT" err="1"/>
              <a:t>associated</a:t>
            </a:r>
            <a:r>
              <a:rPr lang="it-IT"/>
              <a:t> with </a:t>
            </a:r>
            <a:r>
              <a:rPr lang="it-IT" err="1"/>
              <a:t>noticeably</a:t>
            </a:r>
            <a:r>
              <a:rPr lang="it-IT"/>
              <a:t> </a:t>
            </a:r>
            <a:r>
              <a:rPr lang="it-IT" err="1"/>
              <a:t>lower</a:t>
            </a:r>
            <a:r>
              <a:rPr lang="it-IT"/>
              <a:t> </a:t>
            </a:r>
            <a:r>
              <a:rPr lang="it-IT" err="1"/>
              <a:t>salaries</a:t>
            </a:r>
            <a:r>
              <a:rPr lang="it-IT"/>
              <a:t> (~−18–19%). </a:t>
            </a:r>
            <a:r>
              <a:rPr lang="it-IT" err="1"/>
              <a:t>Other</a:t>
            </a:r>
            <a:r>
              <a:rPr lang="it-IT"/>
              <a:t> </a:t>
            </a:r>
            <a:r>
              <a:rPr lang="it-IT" err="1"/>
              <a:t>categories</a:t>
            </a:r>
            <a:r>
              <a:rPr lang="it-IT"/>
              <a:t> (“</a:t>
            </a:r>
            <a:r>
              <a:rPr lang="it-IT" err="1"/>
              <a:t>bad</a:t>
            </a:r>
            <a:r>
              <a:rPr lang="it-IT"/>
              <a:t>,” “good </a:t>
            </a:r>
            <a:r>
              <a:rPr lang="it-IT" err="1"/>
              <a:t>but</a:t>
            </a:r>
            <a:r>
              <a:rPr lang="it-IT"/>
              <a:t> </a:t>
            </a:r>
            <a:r>
              <a:rPr lang="it-IT" err="1"/>
              <a:t>not</a:t>
            </a:r>
            <a:r>
              <a:rPr lang="it-IT"/>
              <a:t> </a:t>
            </a:r>
            <a:r>
              <a:rPr lang="it-IT" err="1"/>
              <a:t>great</a:t>
            </a:r>
            <a:r>
              <a:rPr lang="it-IT"/>
              <a:t>,” “</a:t>
            </a:r>
            <a:r>
              <a:rPr lang="it-IT" err="1"/>
              <a:t>neither</a:t>
            </a:r>
            <a:r>
              <a:rPr lang="it-IT"/>
              <a:t> good </a:t>
            </a:r>
            <a:r>
              <a:rPr lang="it-IT" err="1"/>
              <a:t>nor</a:t>
            </a:r>
            <a:r>
              <a:rPr lang="it-IT"/>
              <a:t> </a:t>
            </a:r>
            <a:r>
              <a:rPr lang="it-IT" err="1"/>
              <a:t>bad</a:t>
            </a:r>
            <a:r>
              <a:rPr lang="it-IT"/>
              <a:t>”) are </a:t>
            </a:r>
            <a:r>
              <a:rPr lang="it-IT" err="1"/>
              <a:t>statistically</a:t>
            </a:r>
            <a:r>
              <a:rPr lang="it-IT"/>
              <a:t> non-</a:t>
            </a:r>
            <a:r>
              <a:rPr lang="it-IT" err="1"/>
              <a:t>significant</a:t>
            </a:r>
            <a:r>
              <a:rPr lang="it-IT"/>
              <a:t>.</a:t>
            </a:r>
          </a:p>
          <a:p>
            <a:pPr marL="0" indent="0">
              <a:buNone/>
            </a:pPr>
            <a:r>
              <a:rPr lang="it-IT" b="1" err="1"/>
              <a:t>XGBoost</a:t>
            </a:r>
            <a:r>
              <a:rPr lang="it-IT" b="1"/>
              <a:t> Check:</a:t>
            </a:r>
            <a:br>
              <a:rPr lang="it-IT"/>
            </a:br>
            <a:r>
              <a:rPr lang="it-IT" err="1"/>
              <a:t>All</a:t>
            </a:r>
            <a:r>
              <a:rPr lang="it-IT"/>
              <a:t> </a:t>
            </a:r>
            <a:r>
              <a:rPr lang="it-IT" err="1"/>
              <a:t>AIComplex</a:t>
            </a:r>
            <a:r>
              <a:rPr lang="it-IT"/>
              <a:t> </a:t>
            </a:r>
            <a:r>
              <a:rPr lang="it-IT" err="1"/>
              <a:t>categories</a:t>
            </a:r>
            <a:r>
              <a:rPr lang="it-IT"/>
              <a:t> </a:t>
            </a:r>
            <a:r>
              <a:rPr lang="it-IT" err="1"/>
              <a:t>appear</a:t>
            </a:r>
            <a:r>
              <a:rPr lang="it-IT"/>
              <a:t> with non-zero </a:t>
            </a:r>
            <a:r>
              <a:rPr lang="it-IT" err="1"/>
              <a:t>importance</a:t>
            </a:r>
            <a:r>
              <a:rPr lang="it-IT"/>
              <a:t>, </a:t>
            </a:r>
            <a:r>
              <a:rPr lang="it-IT" err="1"/>
              <a:t>but</a:t>
            </a:r>
            <a:r>
              <a:rPr lang="it-IT"/>
              <a:t> none </a:t>
            </a:r>
            <a:r>
              <a:rPr lang="it-IT" err="1"/>
              <a:t>rank</a:t>
            </a:r>
            <a:r>
              <a:rPr lang="it-IT"/>
              <a:t> </a:t>
            </a:r>
            <a:r>
              <a:rPr lang="it-IT" err="1"/>
              <a:t>among</a:t>
            </a:r>
            <a:r>
              <a:rPr lang="it-IT"/>
              <a:t> top </a:t>
            </a:r>
            <a:r>
              <a:rPr lang="it-IT" err="1"/>
              <a:t>predictors</a:t>
            </a:r>
            <a:r>
              <a:rPr lang="it-IT"/>
              <a:t>.</a:t>
            </a:r>
          </a:p>
          <a:p>
            <a:pPr marL="0" indent="0">
              <a:buNone/>
            </a:pPr>
            <a:r>
              <a:rPr lang="it-IT" b="1" err="1"/>
              <a:t>Interpretation</a:t>
            </a:r>
            <a:r>
              <a:rPr lang="it-IT" b="1"/>
              <a:t>:</a:t>
            </a:r>
            <a:br>
              <a:rPr lang="it-IT"/>
            </a:br>
            <a:r>
              <a:rPr lang="it-IT"/>
              <a:t>The pattern </a:t>
            </a:r>
            <a:r>
              <a:rPr lang="it-IT" err="1"/>
              <a:t>is</a:t>
            </a:r>
            <a:r>
              <a:rPr lang="it-IT"/>
              <a:t> </a:t>
            </a:r>
            <a:r>
              <a:rPr lang="it-IT" err="1"/>
              <a:t>not</a:t>
            </a:r>
            <a:r>
              <a:rPr lang="it-IT"/>
              <a:t> </a:t>
            </a:r>
            <a:r>
              <a:rPr lang="it-IT" err="1"/>
              <a:t>causal</a:t>
            </a:r>
            <a:r>
              <a:rPr lang="it-IT"/>
              <a:t>. High </a:t>
            </a:r>
            <a:r>
              <a:rPr lang="it-IT" err="1"/>
              <a:t>earners</a:t>
            </a:r>
            <a:r>
              <a:rPr lang="it-IT"/>
              <a:t> </a:t>
            </a:r>
            <a:r>
              <a:rPr lang="it-IT" err="1"/>
              <a:t>often</a:t>
            </a:r>
            <a:r>
              <a:rPr lang="it-IT"/>
              <a:t> work in domains </a:t>
            </a:r>
            <a:r>
              <a:rPr lang="it-IT" err="1"/>
              <a:t>where</a:t>
            </a:r>
            <a:r>
              <a:rPr lang="it-IT"/>
              <a:t> AI </a:t>
            </a:r>
            <a:r>
              <a:rPr lang="it-IT" err="1"/>
              <a:t>adds</a:t>
            </a:r>
            <a:r>
              <a:rPr lang="it-IT"/>
              <a:t> </a:t>
            </a:r>
            <a:r>
              <a:rPr lang="it-IT" err="1"/>
              <a:t>little</a:t>
            </a:r>
            <a:r>
              <a:rPr lang="it-IT"/>
              <a:t> </a:t>
            </a:r>
            <a:r>
              <a:rPr lang="it-IT" err="1"/>
              <a:t>value</a:t>
            </a:r>
            <a:r>
              <a:rPr lang="it-IT"/>
              <a:t> (</a:t>
            </a:r>
            <a:r>
              <a:rPr lang="it-IT" err="1"/>
              <a:t>infrastructure</a:t>
            </a:r>
            <a:r>
              <a:rPr lang="it-IT"/>
              <a:t>, legacy systems), </a:t>
            </a:r>
            <a:r>
              <a:rPr lang="it-IT" err="1"/>
              <a:t>leading</a:t>
            </a:r>
            <a:r>
              <a:rPr lang="it-IT"/>
              <a:t> </a:t>
            </a:r>
            <a:r>
              <a:rPr lang="it-IT" err="1"/>
              <a:t>them</a:t>
            </a:r>
            <a:r>
              <a:rPr lang="it-IT"/>
              <a:t> to rate AI </a:t>
            </a:r>
            <a:r>
              <a:rPr lang="it-IT" err="1"/>
              <a:t>poorly</a:t>
            </a:r>
            <a:r>
              <a:rPr lang="it-IT"/>
              <a:t>. Lower-</a:t>
            </a:r>
            <a:r>
              <a:rPr lang="it-IT" err="1"/>
              <a:t>paid</a:t>
            </a:r>
            <a:r>
              <a:rPr lang="it-IT"/>
              <a:t> developers in </a:t>
            </a:r>
            <a:r>
              <a:rPr lang="it-IT" err="1"/>
              <a:t>highly</a:t>
            </a:r>
            <a:r>
              <a:rPr lang="it-IT"/>
              <a:t> </a:t>
            </a:r>
            <a:r>
              <a:rPr lang="it-IT" err="1"/>
              <a:t>automatable</a:t>
            </a:r>
            <a:r>
              <a:rPr lang="it-IT"/>
              <a:t> </a:t>
            </a:r>
            <a:r>
              <a:rPr lang="it-IT" err="1"/>
              <a:t>roles</a:t>
            </a:r>
            <a:r>
              <a:rPr lang="it-IT"/>
              <a:t> </a:t>
            </a:r>
            <a:r>
              <a:rPr lang="it-IT" err="1"/>
              <a:t>find</a:t>
            </a:r>
            <a:r>
              <a:rPr lang="it-IT"/>
              <a:t> AI </a:t>
            </a:r>
            <a:r>
              <a:rPr lang="it-IT" err="1"/>
              <a:t>very</a:t>
            </a:r>
            <a:r>
              <a:rPr lang="it-IT"/>
              <a:t> </a:t>
            </a:r>
            <a:r>
              <a:rPr lang="it-IT" err="1"/>
              <a:t>effective</a:t>
            </a:r>
            <a:r>
              <a:rPr lang="it-IT"/>
              <a:t>. A </a:t>
            </a:r>
            <a:r>
              <a:rPr lang="it-IT" err="1"/>
              <a:t>possible</a:t>
            </a:r>
            <a:r>
              <a:rPr lang="it-IT"/>
              <a:t> Dunning–Kruger </a:t>
            </a:r>
            <a:r>
              <a:rPr lang="it-IT" err="1"/>
              <a:t>effect</a:t>
            </a:r>
            <a:r>
              <a:rPr lang="it-IT"/>
              <a:t> </a:t>
            </a:r>
            <a:r>
              <a:rPr lang="it-IT" err="1"/>
              <a:t>may</a:t>
            </a:r>
            <a:r>
              <a:rPr lang="it-IT"/>
              <a:t> </a:t>
            </a:r>
            <a:r>
              <a:rPr lang="it-IT" err="1"/>
              <a:t>also</a:t>
            </a:r>
            <a:r>
              <a:rPr lang="it-IT"/>
              <a:t> play a </a:t>
            </a:r>
            <a:r>
              <a:rPr lang="it-IT" err="1"/>
              <a:t>role</a:t>
            </a:r>
            <a:r>
              <a:rPr lang="it-IT"/>
              <a:t>: junior workers </a:t>
            </a:r>
            <a:r>
              <a:rPr lang="it-IT" err="1"/>
              <a:t>tend</a:t>
            </a:r>
            <a:r>
              <a:rPr lang="it-IT"/>
              <a:t> to </a:t>
            </a:r>
            <a:r>
              <a:rPr lang="it-IT" err="1"/>
              <a:t>overestimate</a:t>
            </a:r>
            <a:r>
              <a:rPr lang="it-IT"/>
              <a:t> </a:t>
            </a:r>
            <a:r>
              <a:rPr lang="it-IT" err="1"/>
              <a:t>AI’s</a:t>
            </a:r>
            <a:r>
              <a:rPr lang="it-IT"/>
              <a:t> capabilities, </a:t>
            </a:r>
            <a:r>
              <a:rPr lang="it-IT" err="1"/>
              <a:t>while</a:t>
            </a:r>
            <a:r>
              <a:rPr lang="it-IT"/>
              <a:t> more </a:t>
            </a:r>
            <a:r>
              <a:rPr lang="it-IT" err="1"/>
              <a:t>experienced</a:t>
            </a:r>
            <a:r>
              <a:rPr lang="it-IT"/>
              <a:t> </a:t>
            </a:r>
            <a:r>
              <a:rPr lang="it-IT" err="1"/>
              <a:t>engineers</a:t>
            </a:r>
            <a:r>
              <a:rPr lang="it-IT"/>
              <a:t> </a:t>
            </a:r>
            <a:r>
              <a:rPr lang="it-IT" err="1"/>
              <a:t>recognize</a:t>
            </a:r>
            <a:r>
              <a:rPr lang="it-IT"/>
              <a:t> </a:t>
            </a:r>
            <a:r>
              <a:rPr lang="it-IT" err="1"/>
              <a:t>its</a:t>
            </a:r>
            <a:r>
              <a:rPr lang="it-IT"/>
              <a:t> </a:t>
            </a:r>
            <a:r>
              <a:rPr lang="it-IT" err="1"/>
              <a:t>limitations</a:t>
            </a:r>
            <a:r>
              <a:rPr lang="it-IT"/>
              <a:t>.</a:t>
            </a:r>
          </a:p>
          <a:p>
            <a:pPr marL="0" indent="0">
              <a:buNone/>
            </a:pPr>
            <a:r>
              <a:rPr lang="it-IT" b="1" err="1"/>
              <a:t>Managerial</a:t>
            </a:r>
            <a:r>
              <a:rPr lang="it-IT" b="1"/>
              <a:t> </a:t>
            </a:r>
            <a:r>
              <a:rPr lang="it-IT" b="1" err="1"/>
              <a:t>Implications</a:t>
            </a:r>
            <a:r>
              <a:rPr lang="it-IT" b="1"/>
              <a:t>:</a:t>
            </a:r>
            <a:br>
              <a:rPr lang="it-IT"/>
            </a:br>
            <a:r>
              <a:rPr lang="it-IT" err="1"/>
              <a:t>Statements</a:t>
            </a:r>
            <a:r>
              <a:rPr lang="it-IT"/>
              <a:t> </a:t>
            </a:r>
            <a:r>
              <a:rPr lang="it-IT" err="1"/>
              <a:t>such</a:t>
            </a:r>
            <a:r>
              <a:rPr lang="it-IT"/>
              <a:t> </a:t>
            </a:r>
            <a:r>
              <a:rPr lang="it-IT" err="1"/>
              <a:t>as</a:t>
            </a:r>
            <a:r>
              <a:rPr lang="it-IT"/>
              <a:t> </a:t>
            </a:r>
            <a:r>
              <a:rPr lang="it-IT" i="1"/>
              <a:t>“AI handles </a:t>
            </a:r>
            <a:r>
              <a:rPr lang="it-IT" i="1" err="1"/>
              <a:t>complex</a:t>
            </a:r>
            <a:r>
              <a:rPr lang="it-IT" i="1"/>
              <a:t> tasks </a:t>
            </a:r>
            <a:r>
              <a:rPr lang="it-IT" i="1" err="1"/>
              <a:t>very</a:t>
            </a:r>
            <a:r>
              <a:rPr lang="it-IT" i="1"/>
              <a:t> </a:t>
            </a:r>
            <a:r>
              <a:rPr lang="it-IT" i="1" err="1"/>
              <a:t>well</a:t>
            </a:r>
            <a:r>
              <a:rPr lang="it-IT" i="1"/>
              <a:t>”</a:t>
            </a:r>
            <a:r>
              <a:rPr lang="it-IT"/>
              <a:t> </a:t>
            </a:r>
            <a:r>
              <a:rPr lang="it-IT" err="1"/>
              <a:t>should</a:t>
            </a:r>
            <a:r>
              <a:rPr lang="it-IT"/>
              <a:t> </a:t>
            </a:r>
            <a:r>
              <a:rPr lang="it-IT" err="1"/>
              <a:t>not</a:t>
            </a:r>
            <a:r>
              <a:rPr lang="it-IT"/>
              <a:t> be </a:t>
            </a:r>
            <a:r>
              <a:rPr lang="it-IT" err="1"/>
              <a:t>used</a:t>
            </a:r>
            <a:r>
              <a:rPr lang="it-IT"/>
              <a:t> </a:t>
            </a:r>
            <a:r>
              <a:rPr lang="it-IT" err="1"/>
              <a:t>as</a:t>
            </a:r>
            <a:r>
              <a:rPr lang="it-IT"/>
              <a:t> </a:t>
            </a:r>
            <a:r>
              <a:rPr lang="it-IT" err="1"/>
              <a:t>compensation</a:t>
            </a:r>
            <a:r>
              <a:rPr lang="it-IT"/>
              <a:t> </a:t>
            </a:r>
            <a:r>
              <a:rPr lang="it-IT" err="1"/>
              <a:t>signals</a:t>
            </a:r>
            <a:r>
              <a:rPr lang="it-IT"/>
              <a:t>. </a:t>
            </a:r>
            <a:r>
              <a:rPr lang="it-IT" err="1"/>
              <a:t>Treat</a:t>
            </a:r>
            <a:r>
              <a:rPr lang="it-IT"/>
              <a:t> </a:t>
            </a:r>
            <a:r>
              <a:rPr lang="it-IT" err="1"/>
              <a:t>these</a:t>
            </a:r>
            <a:r>
              <a:rPr lang="it-IT"/>
              <a:t> </a:t>
            </a:r>
            <a:r>
              <a:rPr lang="it-IT" err="1"/>
              <a:t>views</a:t>
            </a:r>
            <a:r>
              <a:rPr lang="it-IT"/>
              <a:t> </a:t>
            </a:r>
            <a:r>
              <a:rPr lang="it-IT" err="1"/>
              <a:t>as</a:t>
            </a:r>
            <a:r>
              <a:rPr lang="it-IT"/>
              <a:t> </a:t>
            </a:r>
            <a:r>
              <a:rPr lang="it-IT" err="1"/>
              <a:t>indicators</a:t>
            </a:r>
            <a:r>
              <a:rPr lang="it-IT"/>
              <a:t> of task </a:t>
            </a:r>
            <a:r>
              <a:rPr lang="it-IT" err="1"/>
              <a:t>type</a:t>
            </a:r>
            <a:r>
              <a:rPr lang="it-IT"/>
              <a:t> or </a:t>
            </a:r>
            <a:r>
              <a:rPr lang="it-IT" err="1"/>
              <a:t>experience</a:t>
            </a:r>
            <a:r>
              <a:rPr lang="it-IT"/>
              <a:t> </a:t>
            </a:r>
            <a:r>
              <a:rPr lang="it-IT" err="1"/>
              <a:t>level</a:t>
            </a:r>
            <a:r>
              <a:rPr lang="it-IT"/>
              <a:t>, </a:t>
            </a:r>
            <a:r>
              <a:rPr lang="it-IT" err="1"/>
              <a:t>not</a:t>
            </a:r>
            <a:r>
              <a:rPr lang="it-IT"/>
              <a:t> </a:t>
            </a:r>
            <a:r>
              <a:rPr lang="it-IT" err="1"/>
              <a:t>productivity</a:t>
            </a:r>
            <a:r>
              <a:rPr lang="it-IT"/>
              <a:t>. Teams </a:t>
            </a:r>
            <a:r>
              <a:rPr lang="it-IT" err="1"/>
              <a:t>highly</a:t>
            </a:r>
            <a:r>
              <a:rPr lang="it-IT"/>
              <a:t> </a:t>
            </a:r>
            <a:r>
              <a:rPr lang="it-IT" err="1"/>
              <a:t>confident</a:t>
            </a:r>
            <a:r>
              <a:rPr lang="it-IT"/>
              <a:t> in </a:t>
            </a:r>
            <a:r>
              <a:rPr lang="it-IT" err="1"/>
              <a:t>AI’s</a:t>
            </a:r>
            <a:r>
              <a:rPr lang="it-IT"/>
              <a:t> </a:t>
            </a:r>
            <a:r>
              <a:rPr lang="it-IT" err="1"/>
              <a:t>ability</a:t>
            </a:r>
            <a:r>
              <a:rPr lang="it-IT"/>
              <a:t> </a:t>
            </a:r>
            <a:r>
              <a:rPr lang="it-IT" err="1"/>
              <a:t>may</a:t>
            </a:r>
            <a:r>
              <a:rPr lang="it-IT"/>
              <a:t> be in </a:t>
            </a:r>
            <a:r>
              <a:rPr lang="it-IT" err="1"/>
              <a:t>roles</a:t>
            </a:r>
            <a:r>
              <a:rPr lang="it-IT"/>
              <a:t> </a:t>
            </a:r>
            <a:r>
              <a:rPr lang="it-IT" err="1"/>
              <a:t>at</a:t>
            </a:r>
            <a:r>
              <a:rPr lang="it-IT"/>
              <a:t> </a:t>
            </a:r>
            <a:r>
              <a:rPr lang="it-IT" err="1"/>
              <a:t>higher</a:t>
            </a:r>
            <a:r>
              <a:rPr lang="it-IT"/>
              <a:t> </a:t>
            </a:r>
            <a:r>
              <a:rPr lang="it-IT" err="1"/>
              <a:t>automation</a:t>
            </a:r>
            <a:r>
              <a:rPr lang="it-IT"/>
              <a:t> risk; </a:t>
            </a:r>
            <a:r>
              <a:rPr lang="it-IT" err="1"/>
              <a:t>consider</a:t>
            </a:r>
            <a:r>
              <a:rPr lang="it-IT"/>
              <a:t> steering </a:t>
            </a:r>
            <a:r>
              <a:rPr lang="it-IT" err="1"/>
              <a:t>them</a:t>
            </a:r>
            <a:r>
              <a:rPr lang="it-IT"/>
              <a:t> </a:t>
            </a:r>
            <a:r>
              <a:rPr lang="it-IT" err="1"/>
              <a:t>toward</a:t>
            </a:r>
            <a:r>
              <a:rPr lang="it-IT"/>
              <a:t> </a:t>
            </a:r>
            <a:r>
              <a:rPr lang="it-IT" err="1"/>
              <a:t>harder</a:t>
            </a:r>
            <a:r>
              <a:rPr lang="it-IT"/>
              <a:t>, </a:t>
            </a:r>
            <a:r>
              <a:rPr lang="it-IT" err="1"/>
              <a:t>less</a:t>
            </a:r>
            <a:r>
              <a:rPr lang="it-IT"/>
              <a:t> </a:t>
            </a:r>
            <a:r>
              <a:rPr lang="it-IT" err="1"/>
              <a:t>automatable</a:t>
            </a:r>
            <a:r>
              <a:rPr lang="it-IT"/>
              <a:t> work </a:t>
            </a:r>
            <a:r>
              <a:rPr lang="it-IT" err="1"/>
              <a:t>through</a:t>
            </a:r>
            <a:r>
              <a:rPr lang="it-IT"/>
              <a:t> </a:t>
            </a:r>
            <a:r>
              <a:rPr lang="it-IT" err="1"/>
              <a:t>targeted</a:t>
            </a:r>
            <a:r>
              <a:rPr lang="it-IT"/>
              <a:t> </a:t>
            </a:r>
            <a:r>
              <a:rPr lang="it-IT" err="1"/>
              <a:t>upskilling</a:t>
            </a:r>
            <a:r>
              <a:rPr lang="it-IT"/>
              <a:t>.</a:t>
            </a:r>
          </a:p>
        </p:txBody>
      </p:sp>
      <p:sp>
        <p:nvSpPr>
          <p:cNvPr id="2" name="Segnaposto numero diapositiva 1">
            <a:extLst>
              <a:ext uri="{FF2B5EF4-FFF2-40B4-BE49-F238E27FC236}">
                <a16:creationId xmlns:a16="http://schemas.microsoft.com/office/drawing/2014/main" id="{2BABEE5F-30F6-6120-0747-E396AFCEE1E0}"/>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92</a:t>
            </a:fld>
            <a:endParaRPr lang="en-IT"/>
          </a:p>
        </p:txBody>
      </p:sp>
    </p:spTree>
    <p:extLst>
      <p:ext uri="{BB962C8B-B14F-4D97-AF65-F5344CB8AC3E}">
        <p14:creationId xmlns:p14="http://schemas.microsoft.com/office/powerpoint/2010/main" val="4088474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404875-7462-B03B-FE81-26F72308EF6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674431-D5A0-ADFC-20D1-23282181A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4A2182AE-D6F0-0EAF-C178-1B116AC93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52E93F3B-5719-893F-2C59-AB019D82B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Content Placeholder 7">
            <a:extLst>
              <a:ext uri="{FF2B5EF4-FFF2-40B4-BE49-F238E27FC236}">
                <a16:creationId xmlns:a16="http://schemas.microsoft.com/office/drawing/2014/main" id="{9AE6DFF0-9894-E823-B524-45EDD426CE5E}"/>
              </a:ext>
            </a:extLst>
          </p:cNvPr>
          <p:cNvSpPr>
            <a:spLocks noGrp="1"/>
          </p:cNvSpPr>
          <p:nvPr>
            <p:ph idx="1"/>
          </p:nvPr>
        </p:nvSpPr>
        <p:spPr>
          <a:xfrm>
            <a:off x="654296" y="1234683"/>
            <a:ext cx="11088972" cy="5616570"/>
          </a:xfrm>
        </p:spPr>
        <p:txBody>
          <a:bodyPr>
            <a:noAutofit/>
          </a:bodyPr>
          <a:lstStyle/>
          <a:p>
            <a:pPr marL="0" indent="0">
              <a:buNone/>
            </a:pPr>
            <a:r>
              <a:rPr lang="it-IT" b="1" err="1"/>
              <a:t>Variables</a:t>
            </a:r>
            <a:r>
              <a:rPr lang="it-IT" b="1"/>
              <a:t> and </a:t>
            </a:r>
            <a:r>
              <a:rPr lang="it-IT" b="1" err="1"/>
              <a:t>Significance</a:t>
            </a:r>
            <a:r>
              <a:rPr lang="it-IT" b="1"/>
              <a:t>:</a:t>
            </a:r>
            <a:br>
              <a:rPr lang="it-IT"/>
            </a:br>
            <a:r>
              <a:rPr lang="it-IT"/>
              <a:t>Baseline dummy </a:t>
            </a:r>
            <a:r>
              <a:rPr lang="it-IT" err="1"/>
              <a:t>variables</a:t>
            </a:r>
            <a:r>
              <a:rPr lang="it-IT"/>
              <a:t> </a:t>
            </a:r>
            <a:r>
              <a:rPr lang="it-IT" err="1"/>
              <a:t>removed</a:t>
            </a:r>
            <a:r>
              <a:rPr lang="it-IT"/>
              <a:t> from the </a:t>
            </a:r>
            <a:r>
              <a:rPr lang="it-IT" err="1"/>
              <a:t>regression</a:t>
            </a:r>
            <a:r>
              <a:rPr lang="it-IT"/>
              <a:t> include </a:t>
            </a:r>
            <a:r>
              <a:rPr lang="it-IT" i="1" err="1"/>
              <a:t>false_LearnCodeAI</a:t>
            </a:r>
            <a:r>
              <a:rPr lang="it-IT"/>
              <a:t> and </a:t>
            </a:r>
            <a:r>
              <a:rPr lang="it-IT" i="1"/>
              <a:t>“I </a:t>
            </a:r>
            <a:r>
              <a:rPr lang="it-IT" i="1" err="1"/>
              <a:t>don’t</a:t>
            </a:r>
            <a:r>
              <a:rPr lang="it-IT" i="1"/>
              <a:t> use AI tools for </a:t>
            </a:r>
            <a:r>
              <a:rPr lang="it-IT" i="1" err="1"/>
              <a:t>complex</a:t>
            </a:r>
            <a:r>
              <a:rPr lang="it-IT" i="1"/>
              <a:t> tasks / I </a:t>
            </a:r>
            <a:r>
              <a:rPr lang="it-IT" i="1" err="1"/>
              <a:t>don’t</a:t>
            </a:r>
            <a:r>
              <a:rPr lang="it-IT" i="1"/>
              <a:t> know”</a:t>
            </a:r>
            <a:r>
              <a:rPr lang="it-IT"/>
              <a:t> for </a:t>
            </a:r>
            <a:r>
              <a:rPr lang="it-IT" err="1"/>
              <a:t>AIComplex</a:t>
            </a:r>
            <a:r>
              <a:rPr lang="it-IT"/>
              <a:t>.</a:t>
            </a:r>
            <a:br>
              <a:rPr lang="it-IT"/>
            </a:br>
            <a:r>
              <a:rPr lang="it-IT" err="1"/>
              <a:t>Across</a:t>
            </a:r>
            <a:r>
              <a:rPr lang="it-IT"/>
              <a:t> </a:t>
            </a:r>
            <a:r>
              <a:rPr lang="it-IT" err="1"/>
              <a:t>both</a:t>
            </a:r>
            <a:r>
              <a:rPr lang="it-IT"/>
              <a:t> </a:t>
            </a:r>
            <a:r>
              <a:rPr lang="it-IT" err="1"/>
              <a:t>regression</a:t>
            </a:r>
            <a:r>
              <a:rPr lang="it-IT"/>
              <a:t> models and </a:t>
            </a:r>
            <a:r>
              <a:rPr lang="it-IT" err="1"/>
              <a:t>XGBoost</a:t>
            </a:r>
            <a:r>
              <a:rPr lang="it-IT"/>
              <a:t>, AI-</a:t>
            </a:r>
            <a:r>
              <a:rPr lang="it-IT" err="1"/>
              <a:t>related</a:t>
            </a:r>
            <a:r>
              <a:rPr lang="it-IT"/>
              <a:t> </a:t>
            </a:r>
            <a:r>
              <a:rPr lang="it-IT" err="1"/>
              <a:t>variables</a:t>
            </a:r>
            <a:r>
              <a:rPr lang="it-IT"/>
              <a:t> display </a:t>
            </a:r>
            <a:r>
              <a:rPr lang="it-IT" err="1"/>
              <a:t>only</a:t>
            </a:r>
            <a:r>
              <a:rPr lang="it-IT"/>
              <a:t> </a:t>
            </a:r>
            <a:r>
              <a:rPr lang="it-IT" b="1"/>
              <a:t>small and </a:t>
            </a:r>
            <a:r>
              <a:rPr lang="it-IT" b="1" err="1"/>
              <a:t>mostly</a:t>
            </a:r>
            <a:r>
              <a:rPr lang="it-IT" b="1"/>
              <a:t> </a:t>
            </a:r>
            <a:r>
              <a:rPr lang="it-IT" b="1" err="1"/>
              <a:t>insignificant</a:t>
            </a:r>
            <a:r>
              <a:rPr lang="it-IT"/>
              <a:t> </a:t>
            </a:r>
            <a:r>
              <a:rPr lang="it-IT" err="1"/>
              <a:t>effects</a:t>
            </a:r>
            <a:r>
              <a:rPr lang="it-IT"/>
              <a:t> on </a:t>
            </a:r>
            <a:r>
              <a:rPr lang="it-IT" err="1"/>
              <a:t>salary</a:t>
            </a:r>
            <a:r>
              <a:rPr lang="it-IT"/>
              <a:t>. Learning </a:t>
            </a:r>
            <a:r>
              <a:rPr lang="it-IT" err="1"/>
              <a:t>how</a:t>
            </a:r>
            <a:r>
              <a:rPr lang="it-IT"/>
              <a:t> to use AI-</a:t>
            </a:r>
            <a:r>
              <a:rPr lang="it-IT" err="1"/>
              <a:t>enabled</a:t>
            </a:r>
            <a:r>
              <a:rPr lang="it-IT"/>
              <a:t> tools (</a:t>
            </a:r>
            <a:r>
              <a:rPr lang="it-IT" i="1" err="1"/>
              <a:t>LearnCodeAI</a:t>
            </a:r>
            <a:r>
              <a:rPr lang="it-IT"/>
              <a:t>) and </a:t>
            </a:r>
            <a:r>
              <a:rPr lang="it-IT" err="1"/>
              <a:t>higher</a:t>
            </a:r>
            <a:r>
              <a:rPr lang="it-IT"/>
              <a:t> engagement with AI agents (</a:t>
            </a:r>
            <a:r>
              <a:rPr lang="it-IT" i="1" err="1"/>
              <a:t>AIAgents</a:t>
            </a:r>
            <a:r>
              <a:rPr lang="it-IT"/>
              <a:t>) show </a:t>
            </a:r>
            <a:r>
              <a:rPr lang="it-IT" err="1"/>
              <a:t>modest</a:t>
            </a:r>
            <a:r>
              <a:rPr lang="it-IT"/>
              <a:t> positive </a:t>
            </a:r>
            <a:r>
              <a:rPr lang="it-IT" err="1"/>
              <a:t>associations</a:t>
            </a:r>
            <a:r>
              <a:rPr lang="it-IT"/>
              <a:t> of </a:t>
            </a:r>
            <a:r>
              <a:rPr lang="it-IT" err="1"/>
              <a:t>roughly</a:t>
            </a:r>
            <a:r>
              <a:rPr lang="it-IT"/>
              <a:t> </a:t>
            </a:r>
            <a:r>
              <a:rPr lang="it-IT" b="1"/>
              <a:t>+3–4%</a:t>
            </a:r>
            <a:r>
              <a:rPr lang="it-IT"/>
              <a:t>. </a:t>
            </a:r>
            <a:r>
              <a:rPr lang="it-IT" err="1"/>
              <a:t>However</a:t>
            </a:r>
            <a:r>
              <a:rPr lang="it-IT"/>
              <a:t>, general AI </a:t>
            </a:r>
            <a:r>
              <a:rPr lang="it-IT" err="1"/>
              <a:t>usage</a:t>
            </a:r>
            <a:r>
              <a:rPr lang="it-IT"/>
              <a:t> frequency (</a:t>
            </a:r>
            <a:r>
              <a:rPr lang="it-IT" i="1" err="1"/>
              <a:t>AISelect</a:t>
            </a:r>
            <a:r>
              <a:rPr lang="it-IT"/>
              <a:t>) </a:t>
            </a:r>
            <a:r>
              <a:rPr lang="it-IT" err="1"/>
              <a:t>loses</a:t>
            </a:r>
            <a:r>
              <a:rPr lang="it-IT"/>
              <a:t> </a:t>
            </a:r>
            <a:r>
              <a:rPr lang="it-IT" err="1"/>
              <a:t>significance</a:t>
            </a:r>
            <a:r>
              <a:rPr lang="it-IT"/>
              <a:t> once </a:t>
            </a:r>
            <a:r>
              <a:rPr lang="it-IT" err="1"/>
              <a:t>other</a:t>
            </a:r>
            <a:r>
              <a:rPr lang="it-IT"/>
              <a:t> </a:t>
            </a:r>
            <a:r>
              <a:rPr lang="it-IT" err="1"/>
              <a:t>factors</a:t>
            </a:r>
            <a:r>
              <a:rPr lang="it-IT"/>
              <a:t> are </a:t>
            </a:r>
            <a:r>
              <a:rPr lang="it-IT" err="1"/>
              <a:t>controlled</a:t>
            </a:r>
            <a:r>
              <a:rPr lang="it-IT"/>
              <a:t> for.</a:t>
            </a:r>
            <a:br>
              <a:rPr lang="it-IT"/>
            </a:br>
            <a:r>
              <a:rPr lang="it-IT"/>
              <a:t>In </a:t>
            </a:r>
            <a:r>
              <a:rPr lang="it-IT" err="1"/>
              <a:t>XGBoost</a:t>
            </a:r>
            <a:r>
              <a:rPr lang="it-IT"/>
              <a:t>, </a:t>
            </a:r>
            <a:r>
              <a:rPr lang="it-IT" err="1"/>
              <a:t>these</a:t>
            </a:r>
            <a:r>
              <a:rPr lang="it-IT"/>
              <a:t> features </a:t>
            </a:r>
            <a:r>
              <a:rPr lang="it-IT" err="1"/>
              <a:t>appear</a:t>
            </a:r>
            <a:r>
              <a:rPr lang="it-IT"/>
              <a:t> </a:t>
            </a:r>
            <a:r>
              <a:rPr lang="it-IT" err="1"/>
              <a:t>but</a:t>
            </a:r>
            <a:r>
              <a:rPr lang="it-IT"/>
              <a:t> are </a:t>
            </a:r>
            <a:r>
              <a:rPr lang="it-IT" err="1"/>
              <a:t>consistently</a:t>
            </a:r>
            <a:r>
              <a:rPr lang="it-IT"/>
              <a:t> </a:t>
            </a:r>
            <a:r>
              <a:rPr lang="it-IT" err="1"/>
              <a:t>ranked</a:t>
            </a:r>
            <a:r>
              <a:rPr lang="it-IT"/>
              <a:t> </a:t>
            </a:r>
            <a:r>
              <a:rPr lang="it-IT" err="1"/>
              <a:t>as</a:t>
            </a:r>
            <a:r>
              <a:rPr lang="it-IT"/>
              <a:t> </a:t>
            </a:r>
            <a:r>
              <a:rPr lang="it-IT" b="1" err="1"/>
              <a:t>secondary</a:t>
            </a:r>
            <a:r>
              <a:rPr lang="it-IT"/>
              <a:t>, far </a:t>
            </a:r>
            <a:r>
              <a:rPr lang="it-IT" err="1"/>
              <a:t>behind</a:t>
            </a:r>
            <a:r>
              <a:rPr lang="it-IT"/>
              <a:t> core </a:t>
            </a:r>
            <a:r>
              <a:rPr lang="it-IT" err="1"/>
              <a:t>predictors</a:t>
            </a:r>
            <a:r>
              <a:rPr lang="it-IT"/>
              <a:t> </a:t>
            </a:r>
            <a:r>
              <a:rPr lang="it-IT" err="1"/>
              <a:t>such</a:t>
            </a:r>
            <a:r>
              <a:rPr lang="it-IT"/>
              <a:t> </a:t>
            </a:r>
            <a:r>
              <a:rPr lang="it-IT" err="1"/>
              <a:t>as</a:t>
            </a:r>
            <a:r>
              <a:rPr lang="it-IT"/>
              <a:t> </a:t>
            </a:r>
            <a:r>
              <a:rPr lang="it-IT" err="1"/>
              <a:t>experience</a:t>
            </a:r>
            <a:r>
              <a:rPr lang="it-IT"/>
              <a:t>, </a:t>
            </a:r>
            <a:r>
              <a:rPr lang="it-IT" err="1"/>
              <a:t>region</a:t>
            </a:r>
            <a:r>
              <a:rPr lang="it-IT"/>
              <a:t>, and technical </a:t>
            </a:r>
            <a:r>
              <a:rPr lang="it-IT" err="1"/>
              <a:t>specialization</a:t>
            </a:r>
            <a:r>
              <a:rPr lang="it-IT"/>
              <a:t>.</a:t>
            </a:r>
          </a:p>
          <a:p>
            <a:pPr marL="0" indent="0">
              <a:buNone/>
            </a:pPr>
            <a:r>
              <a:rPr lang="it-IT" b="1" err="1"/>
              <a:t>Interpretation</a:t>
            </a:r>
            <a:r>
              <a:rPr lang="it-IT" b="1"/>
              <a:t>:</a:t>
            </a:r>
            <a:br>
              <a:rPr lang="it-IT"/>
            </a:br>
            <a:r>
              <a:rPr lang="it-IT"/>
              <a:t>Overall, AI adoption and learning </a:t>
            </a:r>
            <a:r>
              <a:rPr lang="it-IT" err="1"/>
              <a:t>exhibit</a:t>
            </a:r>
            <a:r>
              <a:rPr lang="it-IT"/>
              <a:t> </a:t>
            </a:r>
            <a:r>
              <a:rPr lang="it-IT" b="1"/>
              <a:t>non-zero </a:t>
            </a:r>
            <a:r>
              <a:rPr lang="it-IT" b="1" err="1"/>
              <a:t>but</a:t>
            </a:r>
            <a:r>
              <a:rPr lang="it-IT" b="1"/>
              <a:t> minor</a:t>
            </a:r>
            <a:r>
              <a:rPr lang="it-IT"/>
              <a:t> </a:t>
            </a:r>
            <a:r>
              <a:rPr lang="it-IT" err="1"/>
              <a:t>relationships</a:t>
            </a:r>
            <a:r>
              <a:rPr lang="it-IT"/>
              <a:t> with </a:t>
            </a:r>
            <a:r>
              <a:rPr lang="it-IT" err="1"/>
              <a:t>compensation</a:t>
            </a:r>
            <a:r>
              <a:rPr lang="it-IT"/>
              <a:t>. </a:t>
            </a:r>
            <a:r>
              <a:rPr lang="it-IT" err="1"/>
              <a:t>These</a:t>
            </a:r>
            <a:r>
              <a:rPr lang="it-IT"/>
              <a:t> </a:t>
            </a:r>
            <a:r>
              <a:rPr lang="it-IT" err="1"/>
              <a:t>effects</a:t>
            </a:r>
            <a:r>
              <a:rPr lang="it-IT"/>
              <a:t> are </a:t>
            </a:r>
            <a:r>
              <a:rPr lang="it-IT" err="1"/>
              <a:t>real</a:t>
            </a:r>
            <a:r>
              <a:rPr lang="it-IT"/>
              <a:t> </a:t>
            </a:r>
            <a:r>
              <a:rPr lang="it-IT" err="1"/>
              <a:t>but</a:t>
            </a:r>
            <a:r>
              <a:rPr lang="it-IT"/>
              <a:t> </a:t>
            </a:r>
            <a:r>
              <a:rPr lang="it-IT" err="1"/>
              <a:t>weak</a:t>
            </a:r>
            <a:r>
              <a:rPr lang="it-IT"/>
              <a:t>, and </a:t>
            </a:r>
            <a:r>
              <a:rPr lang="it-IT" err="1"/>
              <a:t>they</a:t>
            </a:r>
            <a:r>
              <a:rPr lang="it-IT"/>
              <a:t> are </a:t>
            </a:r>
            <a:r>
              <a:rPr lang="it-IT" err="1"/>
              <a:t>overshadowed</a:t>
            </a:r>
            <a:r>
              <a:rPr lang="it-IT"/>
              <a:t> by </a:t>
            </a:r>
            <a:r>
              <a:rPr lang="it-IT" err="1"/>
              <a:t>structural</a:t>
            </a:r>
            <a:r>
              <a:rPr lang="it-IT"/>
              <a:t> </a:t>
            </a:r>
            <a:r>
              <a:rPr lang="it-IT" err="1"/>
              <a:t>factors</a:t>
            </a:r>
            <a:r>
              <a:rPr lang="it-IT"/>
              <a:t> like </a:t>
            </a:r>
            <a:r>
              <a:rPr lang="it-IT" err="1"/>
              <a:t>geography</a:t>
            </a:r>
            <a:r>
              <a:rPr lang="it-IT"/>
              <a:t>, seniority, and domain.</a:t>
            </a:r>
          </a:p>
          <a:p>
            <a:pPr marL="0" indent="0">
              <a:buNone/>
            </a:pPr>
            <a:r>
              <a:rPr lang="it-IT" b="1" err="1"/>
              <a:t>Managerial</a:t>
            </a:r>
            <a:r>
              <a:rPr lang="it-IT" b="1"/>
              <a:t> </a:t>
            </a:r>
            <a:r>
              <a:rPr lang="it-IT" b="1" err="1"/>
              <a:t>Implications</a:t>
            </a:r>
            <a:r>
              <a:rPr lang="it-IT" b="1"/>
              <a:t>:</a:t>
            </a:r>
            <a:br>
              <a:rPr lang="it-IT"/>
            </a:br>
            <a:r>
              <a:rPr lang="it-IT" err="1"/>
              <a:t>While</a:t>
            </a:r>
            <a:r>
              <a:rPr lang="it-IT"/>
              <a:t> </a:t>
            </a:r>
            <a:r>
              <a:rPr lang="it-IT" err="1"/>
              <a:t>investing</a:t>
            </a:r>
            <a:r>
              <a:rPr lang="it-IT"/>
              <a:t> in AI </a:t>
            </a:r>
            <a:r>
              <a:rPr lang="it-IT" err="1"/>
              <a:t>upskilling</a:t>
            </a:r>
            <a:r>
              <a:rPr lang="it-IT"/>
              <a:t> can be </a:t>
            </a:r>
            <a:r>
              <a:rPr lang="it-IT" err="1"/>
              <a:t>encouraged</a:t>
            </a:r>
            <a:r>
              <a:rPr lang="it-IT"/>
              <a:t> </a:t>
            </a:r>
            <a:r>
              <a:rPr lang="it-IT" err="1"/>
              <a:t>as</a:t>
            </a:r>
            <a:r>
              <a:rPr lang="it-IT"/>
              <a:t> part of career </a:t>
            </a:r>
            <a:r>
              <a:rPr lang="it-IT" err="1"/>
              <a:t>development</a:t>
            </a:r>
            <a:r>
              <a:rPr lang="it-IT"/>
              <a:t>, </a:t>
            </a:r>
            <a:r>
              <a:rPr lang="it-IT" err="1"/>
              <a:t>its</a:t>
            </a:r>
            <a:r>
              <a:rPr lang="it-IT"/>
              <a:t> impact on </a:t>
            </a:r>
            <a:r>
              <a:rPr lang="it-IT" err="1"/>
              <a:t>compensation</a:t>
            </a:r>
            <a:r>
              <a:rPr lang="it-IT"/>
              <a:t> </a:t>
            </a:r>
            <a:r>
              <a:rPr lang="it-IT" err="1"/>
              <a:t>is</a:t>
            </a:r>
            <a:r>
              <a:rPr lang="it-IT"/>
              <a:t> </a:t>
            </a:r>
            <a:r>
              <a:rPr lang="it-IT" b="1"/>
              <a:t>moderate</a:t>
            </a:r>
            <a:r>
              <a:rPr lang="it-IT"/>
              <a:t>. </a:t>
            </a:r>
            <a:r>
              <a:rPr lang="it-IT" err="1"/>
              <a:t>It</a:t>
            </a:r>
            <a:r>
              <a:rPr lang="it-IT"/>
              <a:t> </a:t>
            </a:r>
            <a:r>
              <a:rPr lang="it-IT" err="1"/>
              <a:t>should</a:t>
            </a:r>
            <a:r>
              <a:rPr lang="it-IT"/>
              <a:t> be </a:t>
            </a:r>
            <a:r>
              <a:rPr lang="it-IT" err="1"/>
              <a:t>treated</a:t>
            </a:r>
            <a:r>
              <a:rPr lang="it-IT"/>
              <a:t> </a:t>
            </a:r>
            <a:r>
              <a:rPr lang="it-IT" err="1"/>
              <a:t>as</a:t>
            </a:r>
            <a:r>
              <a:rPr lang="it-IT"/>
              <a:t> one of </a:t>
            </a:r>
            <a:r>
              <a:rPr lang="it-IT" err="1"/>
              <a:t>several</a:t>
            </a:r>
            <a:r>
              <a:rPr lang="it-IT"/>
              <a:t> </a:t>
            </a:r>
            <a:r>
              <a:rPr lang="it-IT" err="1"/>
              <a:t>helpful</a:t>
            </a:r>
            <a:r>
              <a:rPr lang="it-IT"/>
              <a:t> </a:t>
            </a:r>
            <a:r>
              <a:rPr lang="it-IT" err="1"/>
              <a:t>signals</a:t>
            </a:r>
            <a:r>
              <a:rPr lang="it-IT"/>
              <a:t>—</a:t>
            </a:r>
            <a:r>
              <a:rPr lang="it-IT" err="1"/>
              <a:t>not</a:t>
            </a:r>
            <a:r>
              <a:rPr lang="it-IT"/>
              <a:t> </a:t>
            </a:r>
            <a:r>
              <a:rPr lang="it-IT" err="1"/>
              <a:t>as</a:t>
            </a:r>
            <a:r>
              <a:rPr lang="it-IT"/>
              <a:t> a </a:t>
            </a:r>
            <a:r>
              <a:rPr lang="it-IT" err="1"/>
              <a:t>primary</a:t>
            </a:r>
            <a:r>
              <a:rPr lang="it-IT"/>
              <a:t> driver of </a:t>
            </a:r>
            <a:r>
              <a:rPr lang="it-IT" err="1"/>
              <a:t>salary</a:t>
            </a:r>
            <a:r>
              <a:rPr lang="it-IT"/>
              <a:t>. </a:t>
            </a:r>
            <a:br>
              <a:rPr lang="it-IT"/>
            </a:br>
            <a:endParaRPr lang="it-IT" sz="2800">
              <a:latin typeface="Arial" panose="020B0604020202020204" pitchFamily="34" charset="0"/>
            </a:endParaRPr>
          </a:p>
        </p:txBody>
      </p:sp>
      <p:sp>
        <p:nvSpPr>
          <p:cNvPr id="6" name="CasellaDiTesto 5">
            <a:extLst>
              <a:ext uri="{FF2B5EF4-FFF2-40B4-BE49-F238E27FC236}">
                <a16:creationId xmlns:a16="http://schemas.microsoft.com/office/drawing/2014/main" id="{78FFCD26-2EBD-2D35-3326-10E98106467D}"/>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3" name="Titolo 2">
            <a:extLst>
              <a:ext uri="{FF2B5EF4-FFF2-40B4-BE49-F238E27FC236}">
                <a16:creationId xmlns:a16="http://schemas.microsoft.com/office/drawing/2014/main" id="{3504BC98-A955-9EBB-B6BA-1E71371F465B}"/>
              </a:ext>
            </a:extLst>
          </p:cNvPr>
          <p:cNvSpPr>
            <a:spLocks noGrp="1"/>
          </p:cNvSpPr>
          <p:nvPr>
            <p:ph type="title"/>
          </p:nvPr>
        </p:nvSpPr>
        <p:spPr/>
        <p:txBody>
          <a:bodyPr/>
          <a:lstStyle/>
          <a:p>
            <a:r>
              <a:rPr lang="en-US" err="1">
                <a:solidFill>
                  <a:srgbClr val="EAA748"/>
                </a:solidFill>
              </a:rPr>
              <a:t>AISelect</a:t>
            </a:r>
            <a:r>
              <a:rPr lang="en-US">
                <a:solidFill>
                  <a:srgbClr val="EAA748"/>
                </a:solidFill>
              </a:rPr>
              <a:t>, </a:t>
            </a:r>
            <a:r>
              <a:rPr lang="en-US" err="1">
                <a:solidFill>
                  <a:srgbClr val="EAA748"/>
                </a:solidFill>
              </a:rPr>
              <a:t>AIAgents</a:t>
            </a:r>
            <a:r>
              <a:rPr lang="en-US">
                <a:solidFill>
                  <a:srgbClr val="EAA748"/>
                </a:solidFill>
              </a:rPr>
              <a:t>, </a:t>
            </a:r>
            <a:r>
              <a:rPr lang="en-US" err="1">
                <a:solidFill>
                  <a:srgbClr val="EAA748"/>
                </a:solidFill>
              </a:rPr>
              <a:t>LearnCodeAI</a:t>
            </a:r>
            <a:endParaRPr lang="it-IT"/>
          </a:p>
        </p:txBody>
      </p:sp>
      <p:sp>
        <p:nvSpPr>
          <p:cNvPr id="2" name="Segnaposto numero diapositiva 1">
            <a:extLst>
              <a:ext uri="{FF2B5EF4-FFF2-40B4-BE49-F238E27FC236}">
                <a16:creationId xmlns:a16="http://schemas.microsoft.com/office/drawing/2014/main" id="{C623DC28-8B94-9C8E-5574-1199B0A8D081}"/>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93</a:t>
            </a:fld>
            <a:endParaRPr lang="en-IT"/>
          </a:p>
        </p:txBody>
      </p:sp>
    </p:spTree>
    <p:extLst>
      <p:ext uri="{BB962C8B-B14F-4D97-AF65-F5344CB8AC3E}">
        <p14:creationId xmlns:p14="http://schemas.microsoft.com/office/powerpoint/2010/main" val="4887066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F2628F-A5A4-95FC-6322-A3C11F43E36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A3DAD-96AA-3A7A-09C9-C1AC310CB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9F643C9A-6DDC-17A8-DD54-891AE4F43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D41AE8AA-9E2D-EC92-63DE-F62B3A76F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Content Placeholder 7">
            <a:extLst>
              <a:ext uri="{FF2B5EF4-FFF2-40B4-BE49-F238E27FC236}">
                <a16:creationId xmlns:a16="http://schemas.microsoft.com/office/drawing/2014/main" id="{2614D55C-CA10-7EF5-9EF1-7F33D78BB042}"/>
              </a:ext>
            </a:extLst>
          </p:cNvPr>
          <p:cNvSpPr>
            <a:spLocks noGrp="1"/>
          </p:cNvSpPr>
          <p:nvPr>
            <p:ph idx="1"/>
          </p:nvPr>
        </p:nvSpPr>
        <p:spPr>
          <a:xfrm>
            <a:off x="654295" y="1930400"/>
            <a:ext cx="11088972" cy="5616570"/>
          </a:xfrm>
        </p:spPr>
        <p:txBody>
          <a:bodyPr>
            <a:noAutofit/>
          </a:bodyPr>
          <a:lstStyle/>
          <a:p>
            <a:pPr marL="0" indent="0">
              <a:buNone/>
            </a:pPr>
            <a:r>
              <a:rPr lang="it-IT" b="1" err="1"/>
              <a:t>Variables</a:t>
            </a:r>
            <a:r>
              <a:rPr lang="it-IT" b="1"/>
              <a:t> and </a:t>
            </a:r>
            <a:r>
              <a:rPr lang="it-IT" b="1" err="1"/>
              <a:t>Significance</a:t>
            </a:r>
            <a:r>
              <a:rPr lang="it-IT" b="1"/>
              <a:t>:</a:t>
            </a:r>
            <a:br>
              <a:rPr lang="it-IT"/>
            </a:br>
            <a:r>
              <a:rPr lang="it-IT"/>
              <a:t>Using MacOS </a:t>
            </a:r>
            <a:r>
              <a:rPr lang="it-IT" err="1"/>
              <a:t>as</a:t>
            </a:r>
            <a:r>
              <a:rPr lang="it-IT"/>
              <a:t> the baseline, </a:t>
            </a:r>
            <a:r>
              <a:rPr lang="it-IT" err="1"/>
              <a:t>several</a:t>
            </a:r>
            <a:r>
              <a:rPr lang="it-IT"/>
              <a:t> OS </a:t>
            </a:r>
            <a:r>
              <a:rPr lang="it-IT" err="1"/>
              <a:t>categories</a:t>
            </a:r>
            <a:r>
              <a:rPr lang="it-IT"/>
              <a:t> show </a:t>
            </a:r>
            <a:r>
              <a:rPr lang="it-IT" err="1"/>
              <a:t>significant</a:t>
            </a:r>
            <a:r>
              <a:rPr lang="it-IT"/>
              <a:t> </a:t>
            </a:r>
            <a:r>
              <a:rPr lang="it-IT" err="1"/>
              <a:t>earnings</a:t>
            </a:r>
            <a:r>
              <a:rPr lang="it-IT"/>
              <a:t> </a:t>
            </a:r>
            <a:r>
              <a:rPr lang="it-IT" err="1"/>
              <a:t>differences</a:t>
            </a:r>
            <a:r>
              <a:rPr lang="it-IT"/>
              <a:t>. Windows users </a:t>
            </a:r>
            <a:r>
              <a:rPr lang="it-IT" err="1"/>
              <a:t>earn</a:t>
            </a:r>
            <a:r>
              <a:rPr lang="it-IT"/>
              <a:t> ~13% </a:t>
            </a:r>
            <a:r>
              <a:rPr lang="it-IT" err="1"/>
              <a:t>less</a:t>
            </a:r>
            <a:r>
              <a:rPr lang="it-IT"/>
              <a:t>, Ubuntu users ~4% </a:t>
            </a:r>
            <a:r>
              <a:rPr lang="it-IT" err="1"/>
              <a:t>less</a:t>
            </a:r>
            <a:r>
              <a:rPr lang="it-IT"/>
              <a:t>, and Android users ~6.5% </a:t>
            </a:r>
            <a:r>
              <a:rPr lang="it-IT" err="1"/>
              <a:t>less</a:t>
            </a:r>
            <a:r>
              <a:rPr lang="it-IT"/>
              <a:t>. iOS users </a:t>
            </a:r>
            <a:r>
              <a:rPr lang="it-IT" err="1"/>
              <a:t>earn</a:t>
            </a:r>
            <a:r>
              <a:rPr lang="it-IT"/>
              <a:t> ~7–8% more. </a:t>
            </a:r>
            <a:r>
              <a:rPr lang="it-IT" err="1"/>
              <a:t>Other</a:t>
            </a:r>
            <a:r>
              <a:rPr lang="it-IT"/>
              <a:t> systems (Linux, </a:t>
            </a:r>
            <a:r>
              <a:rPr lang="it-IT" err="1"/>
              <a:t>Debian</a:t>
            </a:r>
            <a:r>
              <a:rPr lang="it-IT"/>
              <a:t>, WSL, </a:t>
            </a:r>
            <a:r>
              <a:rPr lang="it-IT" err="1"/>
              <a:t>OtherOpSys</a:t>
            </a:r>
            <a:r>
              <a:rPr lang="it-IT"/>
              <a:t>) are </a:t>
            </a:r>
            <a:r>
              <a:rPr lang="it-IT" err="1"/>
              <a:t>not</a:t>
            </a:r>
            <a:r>
              <a:rPr lang="it-IT"/>
              <a:t> </a:t>
            </a:r>
            <a:r>
              <a:rPr lang="it-IT" err="1"/>
              <a:t>clearly</a:t>
            </a:r>
            <a:r>
              <a:rPr lang="it-IT"/>
              <a:t> </a:t>
            </a:r>
            <a:r>
              <a:rPr lang="it-IT" err="1"/>
              <a:t>significant</a:t>
            </a:r>
            <a:r>
              <a:rPr lang="it-IT"/>
              <a:t>.</a:t>
            </a:r>
          </a:p>
          <a:p>
            <a:pPr marL="0" indent="0">
              <a:buNone/>
            </a:pPr>
            <a:r>
              <a:rPr lang="it-IT" b="1" err="1"/>
              <a:t>XGBoost</a:t>
            </a:r>
            <a:r>
              <a:rPr lang="it-IT" b="1"/>
              <a:t> Check:</a:t>
            </a:r>
            <a:br>
              <a:rPr lang="it-IT"/>
            </a:br>
            <a:r>
              <a:rPr lang="it-IT" err="1"/>
              <a:t>All</a:t>
            </a:r>
            <a:r>
              <a:rPr lang="it-IT"/>
              <a:t> OS </a:t>
            </a:r>
            <a:r>
              <a:rPr lang="it-IT" err="1"/>
              <a:t>categories</a:t>
            </a:r>
            <a:r>
              <a:rPr lang="it-IT"/>
              <a:t> </a:t>
            </a:r>
            <a:r>
              <a:rPr lang="it-IT" err="1"/>
              <a:t>appear</a:t>
            </a:r>
            <a:r>
              <a:rPr lang="it-IT"/>
              <a:t> in </a:t>
            </a:r>
            <a:r>
              <a:rPr lang="it-IT" err="1"/>
              <a:t>XGBoost</a:t>
            </a:r>
            <a:r>
              <a:rPr lang="it-IT"/>
              <a:t>, with Windows and MacOS </a:t>
            </a:r>
            <a:r>
              <a:rPr lang="it-IT" err="1"/>
              <a:t>relatively</a:t>
            </a:r>
            <a:r>
              <a:rPr lang="it-IT"/>
              <a:t> </a:t>
            </a:r>
            <a:r>
              <a:rPr lang="it-IT" err="1"/>
              <a:t>important</a:t>
            </a:r>
            <a:r>
              <a:rPr lang="it-IT"/>
              <a:t>, </a:t>
            </a:r>
            <a:r>
              <a:rPr lang="it-IT" err="1"/>
              <a:t>but</a:t>
            </a:r>
            <a:r>
              <a:rPr lang="it-IT"/>
              <a:t> overall OS </a:t>
            </a:r>
            <a:r>
              <a:rPr lang="it-IT" err="1"/>
              <a:t>effects</a:t>
            </a:r>
            <a:r>
              <a:rPr lang="it-IT"/>
              <a:t> </a:t>
            </a:r>
            <a:r>
              <a:rPr lang="it-IT" err="1"/>
              <a:t>remain</a:t>
            </a:r>
            <a:r>
              <a:rPr lang="it-IT"/>
              <a:t> </a:t>
            </a:r>
            <a:r>
              <a:rPr lang="it-IT" err="1"/>
              <a:t>secondary</a:t>
            </a:r>
            <a:r>
              <a:rPr lang="it-IT"/>
              <a:t> </a:t>
            </a:r>
            <a:r>
              <a:rPr lang="it-IT" err="1"/>
              <a:t>compared</a:t>
            </a:r>
            <a:r>
              <a:rPr lang="it-IT"/>
              <a:t> to </a:t>
            </a:r>
            <a:r>
              <a:rPr lang="it-IT" err="1"/>
              <a:t>region</a:t>
            </a:r>
            <a:r>
              <a:rPr lang="it-IT"/>
              <a:t>, </a:t>
            </a:r>
            <a:r>
              <a:rPr lang="it-IT" err="1"/>
              <a:t>experience</a:t>
            </a:r>
            <a:r>
              <a:rPr lang="it-IT"/>
              <a:t>, or </a:t>
            </a:r>
            <a:r>
              <a:rPr lang="it-IT" err="1"/>
              <a:t>role</a:t>
            </a:r>
            <a:r>
              <a:rPr lang="it-IT"/>
              <a:t>.</a:t>
            </a:r>
          </a:p>
          <a:p>
            <a:pPr marL="0" indent="0">
              <a:buNone/>
            </a:pPr>
            <a:r>
              <a:rPr lang="it-IT" b="1" err="1"/>
              <a:t>Interpretation</a:t>
            </a:r>
            <a:r>
              <a:rPr lang="it-IT" b="1"/>
              <a:t>:</a:t>
            </a:r>
            <a:br>
              <a:rPr lang="it-IT"/>
            </a:br>
            <a:r>
              <a:rPr lang="it-IT" err="1"/>
              <a:t>These</a:t>
            </a:r>
            <a:r>
              <a:rPr lang="it-IT"/>
              <a:t> </a:t>
            </a:r>
            <a:r>
              <a:rPr lang="it-IT" err="1"/>
              <a:t>differences</a:t>
            </a:r>
            <a:r>
              <a:rPr lang="it-IT"/>
              <a:t> </a:t>
            </a:r>
            <a:r>
              <a:rPr lang="it-IT" err="1"/>
              <a:t>reflect</a:t>
            </a:r>
            <a:r>
              <a:rPr lang="it-IT"/>
              <a:t> </a:t>
            </a:r>
            <a:r>
              <a:rPr lang="it-IT" b="1" err="1"/>
              <a:t>role</a:t>
            </a:r>
            <a:r>
              <a:rPr lang="it-IT" b="1"/>
              <a:t> and </a:t>
            </a:r>
            <a:r>
              <a:rPr lang="it-IT" b="1" err="1"/>
              <a:t>region</a:t>
            </a:r>
            <a:r>
              <a:rPr lang="it-IT" b="1"/>
              <a:t> mix</a:t>
            </a:r>
            <a:r>
              <a:rPr lang="it-IT"/>
              <a:t>, </a:t>
            </a:r>
            <a:r>
              <a:rPr lang="it-IT" err="1"/>
              <a:t>not</a:t>
            </a:r>
            <a:r>
              <a:rPr lang="it-IT"/>
              <a:t> the OS </a:t>
            </a:r>
            <a:r>
              <a:rPr lang="it-IT" err="1"/>
              <a:t>itself</a:t>
            </a:r>
            <a:r>
              <a:rPr lang="it-IT"/>
              <a:t>. MacOS and iOS users cluster in </a:t>
            </a:r>
            <a:r>
              <a:rPr lang="it-IT" err="1"/>
              <a:t>higher-paid</a:t>
            </a:r>
            <a:r>
              <a:rPr lang="it-IT"/>
              <a:t> </a:t>
            </a:r>
            <a:r>
              <a:rPr lang="it-IT" err="1"/>
              <a:t>ecosystems</a:t>
            </a:r>
            <a:r>
              <a:rPr lang="it-IT"/>
              <a:t> (US, iOS </a:t>
            </a:r>
            <a:r>
              <a:rPr lang="it-IT" err="1"/>
              <a:t>development</a:t>
            </a:r>
            <a:r>
              <a:rPr lang="it-IT"/>
              <a:t>), </a:t>
            </a:r>
            <a:r>
              <a:rPr lang="it-IT" err="1"/>
              <a:t>while</a:t>
            </a:r>
            <a:r>
              <a:rPr lang="it-IT"/>
              <a:t> Windows/Android users are more common in </a:t>
            </a:r>
            <a:r>
              <a:rPr lang="it-IT" err="1"/>
              <a:t>lower-pay</a:t>
            </a:r>
            <a:r>
              <a:rPr lang="it-IT"/>
              <a:t> </a:t>
            </a:r>
            <a:r>
              <a:rPr lang="it-IT" err="1"/>
              <a:t>regions</a:t>
            </a:r>
            <a:r>
              <a:rPr lang="it-IT"/>
              <a:t> and </a:t>
            </a:r>
            <a:r>
              <a:rPr lang="it-IT" err="1"/>
              <a:t>broader</a:t>
            </a:r>
            <a:r>
              <a:rPr lang="it-IT"/>
              <a:t> job </a:t>
            </a:r>
            <a:r>
              <a:rPr lang="it-IT" err="1"/>
              <a:t>types</a:t>
            </a:r>
            <a:r>
              <a:rPr lang="it-IT"/>
              <a:t>.</a:t>
            </a:r>
          </a:p>
          <a:p>
            <a:pPr marL="0" indent="0">
              <a:buNone/>
            </a:pPr>
            <a:r>
              <a:rPr lang="it-IT" b="1" err="1"/>
              <a:t>Managerial</a:t>
            </a:r>
            <a:r>
              <a:rPr lang="it-IT" b="1"/>
              <a:t> </a:t>
            </a:r>
            <a:r>
              <a:rPr lang="it-IT" b="1" err="1"/>
              <a:t>Implications</a:t>
            </a:r>
            <a:r>
              <a:rPr lang="it-IT" b="1"/>
              <a:t>:</a:t>
            </a:r>
            <a:br>
              <a:rPr lang="it-IT"/>
            </a:br>
            <a:r>
              <a:rPr lang="it-IT"/>
              <a:t>OS </a:t>
            </a:r>
            <a:r>
              <a:rPr lang="it-IT" err="1"/>
              <a:t>should</a:t>
            </a:r>
            <a:r>
              <a:rPr lang="it-IT"/>
              <a:t> </a:t>
            </a:r>
            <a:r>
              <a:rPr lang="it-IT" err="1"/>
              <a:t>not</a:t>
            </a:r>
            <a:r>
              <a:rPr lang="it-IT"/>
              <a:t> be a </a:t>
            </a:r>
            <a:r>
              <a:rPr lang="it-IT" err="1"/>
              <a:t>pay</a:t>
            </a:r>
            <a:r>
              <a:rPr lang="it-IT"/>
              <a:t> </a:t>
            </a:r>
            <a:r>
              <a:rPr lang="it-IT" err="1"/>
              <a:t>signal</a:t>
            </a:r>
            <a:r>
              <a:rPr lang="it-IT"/>
              <a:t>. </a:t>
            </a:r>
            <a:r>
              <a:rPr lang="it-IT" err="1"/>
              <a:t>Treat</a:t>
            </a:r>
            <a:r>
              <a:rPr lang="it-IT"/>
              <a:t> </a:t>
            </a:r>
            <a:r>
              <a:rPr lang="it-IT" err="1"/>
              <a:t>it</a:t>
            </a:r>
            <a:r>
              <a:rPr lang="it-IT"/>
              <a:t> </a:t>
            </a:r>
            <a:r>
              <a:rPr lang="it-IT" err="1"/>
              <a:t>as</a:t>
            </a:r>
            <a:r>
              <a:rPr lang="it-IT"/>
              <a:t> a </a:t>
            </a:r>
            <a:r>
              <a:rPr lang="it-IT" b="1"/>
              <a:t>proxy for </a:t>
            </a:r>
            <a:r>
              <a:rPr lang="it-IT" b="1" err="1"/>
              <a:t>ecosystem</a:t>
            </a:r>
            <a:r>
              <a:rPr lang="it-IT" b="1"/>
              <a:t> or market </a:t>
            </a:r>
            <a:r>
              <a:rPr lang="it-IT" b="1" err="1"/>
              <a:t>segment</a:t>
            </a:r>
            <a:r>
              <a:rPr lang="it-IT"/>
              <a:t>, </a:t>
            </a:r>
            <a:r>
              <a:rPr lang="it-IT" err="1"/>
              <a:t>useful</a:t>
            </a:r>
            <a:r>
              <a:rPr lang="it-IT"/>
              <a:t> for </a:t>
            </a:r>
            <a:r>
              <a:rPr lang="it-IT" err="1"/>
              <a:t>analytics</a:t>
            </a:r>
            <a:r>
              <a:rPr lang="it-IT"/>
              <a:t> </a:t>
            </a:r>
            <a:r>
              <a:rPr lang="it-IT" err="1"/>
              <a:t>but</a:t>
            </a:r>
            <a:r>
              <a:rPr lang="it-IT"/>
              <a:t> </a:t>
            </a:r>
            <a:r>
              <a:rPr lang="it-IT" err="1"/>
              <a:t>not</a:t>
            </a:r>
            <a:r>
              <a:rPr lang="it-IT"/>
              <a:t> for </a:t>
            </a:r>
            <a:r>
              <a:rPr lang="it-IT" err="1"/>
              <a:t>compensation</a:t>
            </a:r>
            <a:r>
              <a:rPr lang="it-IT"/>
              <a:t> </a:t>
            </a:r>
            <a:r>
              <a:rPr lang="it-IT" err="1"/>
              <a:t>decisions</a:t>
            </a:r>
            <a:r>
              <a:rPr lang="it-IT"/>
              <a:t>.</a:t>
            </a:r>
          </a:p>
          <a:p>
            <a:pPr marL="0" indent="0">
              <a:buNone/>
            </a:pPr>
            <a:br>
              <a:rPr lang="it-IT"/>
            </a:br>
            <a:endParaRPr lang="it-IT" sz="2800">
              <a:solidFill>
                <a:srgbClr val="000000"/>
              </a:solidFill>
              <a:latin typeface="Arial" panose="020B0604020202020204" pitchFamily="34" charset="0"/>
            </a:endParaRPr>
          </a:p>
        </p:txBody>
      </p:sp>
      <p:sp>
        <p:nvSpPr>
          <p:cNvPr id="6" name="CasellaDiTesto 5">
            <a:extLst>
              <a:ext uri="{FF2B5EF4-FFF2-40B4-BE49-F238E27FC236}">
                <a16:creationId xmlns:a16="http://schemas.microsoft.com/office/drawing/2014/main" id="{0CCF8944-BCF6-EB87-8AC4-8E12500A05D4}"/>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3" name="Titolo 2">
            <a:extLst>
              <a:ext uri="{FF2B5EF4-FFF2-40B4-BE49-F238E27FC236}">
                <a16:creationId xmlns:a16="http://schemas.microsoft.com/office/drawing/2014/main" id="{CE5418F1-5B90-6404-B269-C728C435C5AF}"/>
              </a:ext>
            </a:extLst>
          </p:cNvPr>
          <p:cNvSpPr>
            <a:spLocks noGrp="1"/>
          </p:cNvSpPr>
          <p:nvPr>
            <p:ph type="title"/>
          </p:nvPr>
        </p:nvSpPr>
        <p:spPr/>
        <p:txBody>
          <a:bodyPr/>
          <a:lstStyle/>
          <a:p>
            <a:r>
              <a:rPr lang="en-US">
                <a:solidFill>
                  <a:srgbClr val="EAA748"/>
                </a:solidFill>
              </a:rPr>
              <a:t>Operating systems</a:t>
            </a:r>
            <a:endParaRPr lang="it-IT"/>
          </a:p>
        </p:txBody>
      </p:sp>
      <p:sp>
        <p:nvSpPr>
          <p:cNvPr id="2" name="Segnaposto numero diapositiva 1">
            <a:extLst>
              <a:ext uri="{FF2B5EF4-FFF2-40B4-BE49-F238E27FC236}">
                <a16:creationId xmlns:a16="http://schemas.microsoft.com/office/drawing/2014/main" id="{C0B58A71-4A1F-C7C8-2E99-24F9309FF4F2}"/>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94</a:t>
            </a:fld>
            <a:endParaRPr lang="en-IT"/>
          </a:p>
        </p:txBody>
      </p:sp>
    </p:spTree>
    <p:extLst>
      <p:ext uri="{BB962C8B-B14F-4D97-AF65-F5344CB8AC3E}">
        <p14:creationId xmlns:p14="http://schemas.microsoft.com/office/powerpoint/2010/main" val="18907900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91AEF6-CBEC-274B-703B-831D8D7102D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CAC0154-1F47-EF87-B763-6CA69BD0D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804F8A53-3D06-D71D-88B9-B2D4B8F8AD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B0006BBB-D6DA-AE7A-D4E6-AEF19664B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Content Placeholder 7">
            <a:extLst>
              <a:ext uri="{FF2B5EF4-FFF2-40B4-BE49-F238E27FC236}">
                <a16:creationId xmlns:a16="http://schemas.microsoft.com/office/drawing/2014/main" id="{35B48363-F3AE-7263-796A-789580AD554A}"/>
              </a:ext>
            </a:extLst>
          </p:cNvPr>
          <p:cNvSpPr>
            <a:spLocks noGrp="1"/>
          </p:cNvSpPr>
          <p:nvPr>
            <p:ph idx="1"/>
          </p:nvPr>
        </p:nvSpPr>
        <p:spPr>
          <a:xfrm>
            <a:off x="654295" y="1241430"/>
            <a:ext cx="11088972" cy="5616570"/>
          </a:xfrm>
        </p:spPr>
        <p:txBody>
          <a:bodyPr>
            <a:noAutofit/>
          </a:bodyPr>
          <a:lstStyle/>
          <a:p>
            <a:pPr marL="0" indent="0">
              <a:buNone/>
            </a:pPr>
            <a:r>
              <a:rPr lang="it-IT" b="1" err="1"/>
              <a:t>Variables</a:t>
            </a:r>
            <a:r>
              <a:rPr lang="it-IT" b="1"/>
              <a:t> and </a:t>
            </a:r>
            <a:r>
              <a:rPr lang="it-IT" b="1" err="1"/>
              <a:t>Significance</a:t>
            </a:r>
            <a:r>
              <a:rPr lang="it-IT" b="1"/>
              <a:t>:</a:t>
            </a:r>
            <a:br>
              <a:rPr lang="it-IT"/>
            </a:br>
            <a:r>
              <a:rPr lang="it-IT"/>
              <a:t>Using Python </a:t>
            </a:r>
            <a:r>
              <a:rPr lang="it-IT" err="1"/>
              <a:t>as</a:t>
            </a:r>
            <a:r>
              <a:rPr lang="it-IT"/>
              <a:t> the baseline, </a:t>
            </a:r>
            <a:r>
              <a:rPr lang="it-IT" err="1"/>
              <a:t>several</a:t>
            </a:r>
            <a:r>
              <a:rPr lang="it-IT"/>
              <a:t> </a:t>
            </a:r>
            <a:r>
              <a:rPr lang="it-IT" err="1"/>
              <a:t>languages</a:t>
            </a:r>
            <a:r>
              <a:rPr lang="it-IT"/>
              <a:t> show </a:t>
            </a:r>
            <a:r>
              <a:rPr lang="it-IT" err="1"/>
              <a:t>significant</a:t>
            </a:r>
            <a:r>
              <a:rPr lang="it-IT"/>
              <a:t> </a:t>
            </a:r>
            <a:r>
              <a:rPr lang="it-IT" err="1"/>
              <a:t>salary</a:t>
            </a:r>
            <a:r>
              <a:rPr lang="it-IT"/>
              <a:t> </a:t>
            </a:r>
            <a:r>
              <a:rPr lang="it-IT" err="1"/>
              <a:t>differences</a:t>
            </a:r>
            <a:r>
              <a:rPr lang="it-IT"/>
              <a:t>. </a:t>
            </a:r>
            <a:r>
              <a:rPr lang="it-IT" err="1"/>
              <a:t>Higher-paying</a:t>
            </a:r>
            <a:r>
              <a:rPr lang="it-IT"/>
              <a:t>: </a:t>
            </a:r>
            <a:r>
              <a:rPr lang="it-IT" err="1"/>
              <a:t>TypeScript</a:t>
            </a:r>
            <a:r>
              <a:rPr lang="it-IT"/>
              <a:t> (~+8%), Go (~+8%), Ruby (~+7%), </a:t>
            </a:r>
            <a:r>
              <a:rPr lang="it-IT" err="1"/>
              <a:t>Kotlin</a:t>
            </a:r>
            <a:r>
              <a:rPr lang="it-IT"/>
              <a:t> (~+7%), and Bash/Shell (~+5%). Lower-</a:t>
            </a:r>
            <a:r>
              <a:rPr lang="it-IT" err="1"/>
              <a:t>paying</a:t>
            </a:r>
            <a:r>
              <a:rPr lang="it-IT"/>
              <a:t>: C (~−7%), HTML/CSS (~−9%), and PHP (~−16%). </a:t>
            </a:r>
            <a:r>
              <a:rPr lang="it-IT" err="1"/>
              <a:t>Most</a:t>
            </a:r>
            <a:r>
              <a:rPr lang="it-IT"/>
              <a:t> </a:t>
            </a:r>
            <a:r>
              <a:rPr lang="it-IT" err="1"/>
              <a:t>other</a:t>
            </a:r>
            <a:r>
              <a:rPr lang="it-IT"/>
              <a:t> </a:t>
            </a:r>
            <a:r>
              <a:rPr lang="it-IT" err="1"/>
              <a:t>languages</a:t>
            </a:r>
            <a:r>
              <a:rPr lang="it-IT"/>
              <a:t> are </a:t>
            </a:r>
            <a:r>
              <a:rPr lang="it-IT" err="1"/>
              <a:t>not</a:t>
            </a:r>
            <a:r>
              <a:rPr lang="it-IT"/>
              <a:t> </a:t>
            </a:r>
            <a:r>
              <a:rPr lang="it-IT" err="1"/>
              <a:t>significant</a:t>
            </a:r>
            <a:r>
              <a:rPr lang="it-IT" b="1"/>
              <a:t>.</a:t>
            </a:r>
            <a:endParaRPr lang="it-IT"/>
          </a:p>
          <a:p>
            <a:pPr marL="0" indent="0">
              <a:buNone/>
            </a:pPr>
            <a:r>
              <a:rPr lang="it-IT" b="1" err="1"/>
              <a:t>XGBoost</a:t>
            </a:r>
            <a:r>
              <a:rPr lang="it-IT" b="1"/>
              <a:t> Check:</a:t>
            </a:r>
            <a:br>
              <a:rPr lang="it-IT"/>
            </a:br>
            <a:r>
              <a:rPr lang="it-IT" err="1"/>
              <a:t>Languages</a:t>
            </a:r>
            <a:r>
              <a:rPr lang="it-IT"/>
              <a:t> are </a:t>
            </a:r>
            <a:r>
              <a:rPr lang="it-IT" err="1"/>
              <a:t>consistently</a:t>
            </a:r>
            <a:r>
              <a:rPr lang="it-IT"/>
              <a:t> </a:t>
            </a:r>
            <a:r>
              <a:rPr lang="it-IT" err="1"/>
              <a:t>important</a:t>
            </a:r>
            <a:r>
              <a:rPr lang="it-IT"/>
              <a:t> features and </a:t>
            </a:r>
            <a:r>
              <a:rPr lang="it-IT" err="1"/>
              <a:t>appear</a:t>
            </a:r>
            <a:r>
              <a:rPr lang="it-IT"/>
              <a:t> with non-zero </a:t>
            </a:r>
            <a:r>
              <a:rPr lang="it-IT" err="1"/>
              <a:t>importance</a:t>
            </a:r>
            <a:r>
              <a:rPr lang="it-IT"/>
              <a:t>, </a:t>
            </a:r>
            <a:r>
              <a:rPr lang="it-IT" err="1"/>
              <a:t>confirming</a:t>
            </a:r>
            <a:r>
              <a:rPr lang="it-IT"/>
              <a:t> </a:t>
            </a:r>
            <a:r>
              <a:rPr lang="it-IT" err="1"/>
              <a:t>that</a:t>
            </a:r>
            <a:r>
              <a:rPr lang="it-IT"/>
              <a:t> </a:t>
            </a:r>
            <a:r>
              <a:rPr lang="it-IT" err="1"/>
              <a:t>language</a:t>
            </a:r>
            <a:r>
              <a:rPr lang="it-IT"/>
              <a:t> </a:t>
            </a:r>
            <a:r>
              <a:rPr lang="it-IT" err="1"/>
              <a:t>stack</a:t>
            </a:r>
            <a:r>
              <a:rPr lang="it-IT"/>
              <a:t> </a:t>
            </a:r>
            <a:r>
              <a:rPr lang="it-IT" err="1"/>
              <a:t>meaningfully</a:t>
            </a:r>
            <a:r>
              <a:rPr lang="it-IT"/>
              <a:t> </a:t>
            </a:r>
            <a:r>
              <a:rPr lang="it-IT" err="1"/>
              <a:t>influences</a:t>
            </a:r>
            <a:r>
              <a:rPr lang="it-IT"/>
              <a:t> </a:t>
            </a:r>
            <a:r>
              <a:rPr lang="it-IT" err="1"/>
              <a:t>compensation</a:t>
            </a:r>
            <a:r>
              <a:rPr lang="it-IT"/>
              <a:t>.</a:t>
            </a:r>
          </a:p>
          <a:p>
            <a:pPr marL="0" indent="0">
              <a:buNone/>
            </a:pPr>
            <a:r>
              <a:rPr lang="it-IT" b="1" err="1"/>
              <a:t>Interpretation</a:t>
            </a:r>
            <a:r>
              <a:rPr lang="it-IT" b="1"/>
              <a:t>:</a:t>
            </a:r>
            <a:br>
              <a:rPr lang="it-IT"/>
            </a:br>
            <a:r>
              <a:rPr lang="it-IT" err="1"/>
              <a:t>Compared</a:t>
            </a:r>
            <a:r>
              <a:rPr lang="it-IT"/>
              <a:t> to Python developers, </a:t>
            </a:r>
            <a:r>
              <a:rPr lang="it-IT" err="1"/>
              <a:t>engineers</a:t>
            </a:r>
            <a:r>
              <a:rPr lang="it-IT"/>
              <a:t> working with </a:t>
            </a:r>
            <a:r>
              <a:rPr lang="it-IT" err="1"/>
              <a:t>TypeScript</a:t>
            </a:r>
            <a:r>
              <a:rPr lang="it-IT"/>
              <a:t>, Go, </a:t>
            </a:r>
            <a:r>
              <a:rPr lang="it-IT" err="1"/>
              <a:t>Kotlin</a:t>
            </a:r>
            <a:r>
              <a:rPr lang="it-IT"/>
              <a:t>, Ruby, or Bash </a:t>
            </a:r>
            <a:r>
              <a:rPr lang="it-IT" err="1"/>
              <a:t>tend</a:t>
            </a:r>
            <a:r>
              <a:rPr lang="it-IT"/>
              <a:t> to </a:t>
            </a:r>
            <a:r>
              <a:rPr lang="it-IT" err="1"/>
              <a:t>earn</a:t>
            </a:r>
            <a:r>
              <a:rPr lang="it-IT"/>
              <a:t> more, </a:t>
            </a:r>
            <a:r>
              <a:rPr lang="it-IT" err="1"/>
              <a:t>likely</a:t>
            </a:r>
            <a:r>
              <a:rPr lang="it-IT"/>
              <a:t> </a:t>
            </a:r>
            <a:r>
              <a:rPr lang="it-IT" err="1"/>
              <a:t>because</a:t>
            </a:r>
            <a:r>
              <a:rPr lang="it-IT"/>
              <a:t> </a:t>
            </a:r>
            <a:r>
              <a:rPr lang="it-IT" err="1"/>
              <a:t>these</a:t>
            </a:r>
            <a:r>
              <a:rPr lang="it-IT"/>
              <a:t> </a:t>
            </a:r>
            <a:r>
              <a:rPr lang="it-IT" err="1"/>
              <a:t>languages</a:t>
            </a:r>
            <a:r>
              <a:rPr lang="it-IT"/>
              <a:t> cluster in </a:t>
            </a:r>
            <a:r>
              <a:rPr lang="it-IT" err="1"/>
              <a:t>modern</a:t>
            </a:r>
            <a:r>
              <a:rPr lang="it-IT"/>
              <a:t> </a:t>
            </a:r>
            <a:r>
              <a:rPr lang="it-IT" err="1"/>
              <a:t>backend</a:t>
            </a:r>
            <a:r>
              <a:rPr lang="it-IT"/>
              <a:t>, </a:t>
            </a:r>
            <a:r>
              <a:rPr lang="it-IT" err="1"/>
              <a:t>DevOps</a:t>
            </a:r>
            <a:r>
              <a:rPr lang="it-IT"/>
              <a:t>, and high-</a:t>
            </a:r>
            <a:r>
              <a:rPr lang="it-IT" err="1"/>
              <a:t>pay</a:t>
            </a:r>
            <a:r>
              <a:rPr lang="it-IT"/>
              <a:t> </a:t>
            </a:r>
            <a:r>
              <a:rPr lang="it-IT" err="1"/>
              <a:t>ecosystems</a:t>
            </a:r>
            <a:r>
              <a:rPr lang="it-IT"/>
              <a:t>. Lower </a:t>
            </a:r>
            <a:r>
              <a:rPr lang="it-IT" err="1"/>
              <a:t>salaries</a:t>
            </a:r>
            <a:r>
              <a:rPr lang="it-IT"/>
              <a:t> for HTML/CSS and PHP </a:t>
            </a:r>
            <a:r>
              <a:rPr lang="it-IT" err="1"/>
              <a:t>reflect</a:t>
            </a:r>
            <a:r>
              <a:rPr lang="it-IT"/>
              <a:t> </a:t>
            </a:r>
            <a:r>
              <a:rPr lang="it-IT" err="1"/>
              <a:t>their</a:t>
            </a:r>
            <a:r>
              <a:rPr lang="it-IT"/>
              <a:t> </a:t>
            </a:r>
            <a:r>
              <a:rPr lang="it-IT" err="1"/>
              <a:t>concentration</a:t>
            </a:r>
            <a:r>
              <a:rPr lang="it-IT"/>
              <a:t> in front-end or legacy web </a:t>
            </a:r>
            <a:r>
              <a:rPr lang="it-IT" err="1"/>
              <a:t>roles</a:t>
            </a:r>
            <a:r>
              <a:rPr lang="it-IT"/>
              <a:t>, </a:t>
            </a:r>
            <a:r>
              <a:rPr lang="it-IT" err="1"/>
              <a:t>which</a:t>
            </a:r>
            <a:r>
              <a:rPr lang="it-IT"/>
              <a:t> are </a:t>
            </a:r>
            <a:r>
              <a:rPr lang="it-IT" err="1"/>
              <a:t>often</a:t>
            </a:r>
            <a:r>
              <a:rPr lang="it-IT"/>
              <a:t> </a:t>
            </a:r>
            <a:r>
              <a:rPr lang="it-IT" err="1"/>
              <a:t>lower-compensation</a:t>
            </a:r>
            <a:r>
              <a:rPr lang="it-IT"/>
              <a:t> </a:t>
            </a:r>
            <a:r>
              <a:rPr lang="it-IT" err="1"/>
              <a:t>segments</a:t>
            </a:r>
            <a:r>
              <a:rPr lang="it-IT"/>
              <a:t>. </a:t>
            </a:r>
            <a:r>
              <a:rPr lang="it-IT" err="1"/>
              <a:t>Effects</a:t>
            </a:r>
            <a:r>
              <a:rPr lang="it-IT"/>
              <a:t> </a:t>
            </a:r>
            <a:r>
              <a:rPr lang="it-IT" err="1"/>
              <a:t>reflect</a:t>
            </a:r>
            <a:r>
              <a:rPr lang="it-IT"/>
              <a:t> </a:t>
            </a:r>
            <a:r>
              <a:rPr lang="it-IT" b="1" err="1"/>
              <a:t>role</a:t>
            </a:r>
            <a:r>
              <a:rPr lang="it-IT" b="1"/>
              <a:t> and </a:t>
            </a:r>
            <a:r>
              <a:rPr lang="it-IT" b="1" err="1"/>
              <a:t>ecosystem</a:t>
            </a:r>
            <a:r>
              <a:rPr lang="it-IT"/>
              <a:t>, </a:t>
            </a:r>
            <a:r>
              <a:rPr lang="it-IT" err="1"/>
              <a:t>not</a:t>
            </a:r>
            <a:r>
              <a:rPr lang="it-IT"/>
              <a:t> the </a:t>
            </a:r>
            <a:r>
              <a:rPr lang="it-IT" err="1"/>
              <a:t>language</a:t>
            </a:r>
            <a:r>
              <a:rPr lang="it-IT"/>
              <a:t> </a:t>
            </a:r>
            <a:r>
              <a:rPr lang="it-IT" err="1"/>
              <a:t>itself</a:t>
            </a:r>
            <a:r>
              <a:rPr lang="it-IT"/>
              <a:t>.</a:t>
            </a:r>
          </a:p>
          <a:p>
            <a:pPr marL="0" indent="0">
              <a:buNone/>
            </a:pPr>
            <a:r>
              <a:rPr lang="it-IT" b="1" err="1"/>
              <a:t>Managerial</a:t>
            </a:r>
            <a:r>
              <a:rPr lang="it-IT" b="1"/>
              <a:t> </a:t>
            </a:r>
            <a:r>
              <a:rPr lang="it-IT" b="1" err="1"/>
              <a:t>Implications</a:t>
            </a:r>
            <a:r>
              <a:rPr lang="it-IT" b="1"/>
              <a:t>:</a:t>
            </a:r>
            <a:br>
              <a:rPr lang="it-IT"/>
            </a:br>
            <a:r>
              <a:rPr lang="it-IT"/>
              <a:t>For </a:t>
            </a:r>
            <a:r>
              <a:rPr lang="it-IT" err="1"/>
              <a:t>compensation</a:t>
            </a:r>
            <a:r>
              <a:rPr lang="it-IT"/>
              <a:t>: </a:t>
            </a:r>
            <a:r>
              <a:rPr lang="it-IT" err="1"/>
              <a:t>backend</a:t>
            </a:r>
            <a:r>
              <a:rPr lang="it-IT"/>
              <a:t>/infra </a:t>
            </a:r>
            <a:r>
              <a:rPr lang="it-IT" err="1"/>
              <a:t>stacks</a:t>
            </a:r>
            <a:r>
              <a:rPr lang="it-IT"/>
              <a:t> </a:t>
            </a:r>
            <a:r>
              <a:rPr lang="it-IT" err="1"/>
              <a:t>typically</a:t>
            </a:r>
            <a:r>
              <a:rPr lang="it-IT"/>
              <a:t> </a:t>
            </a:r>
            <a:r>
              <a:rPr lang="it-IT" err="1"/>
              <a:t>command</a:t>
            </a:r>
            <a:r>
              <a:rPr lang="it-IT"/>
              <a:t> </a:t>
            </a:r>
            <a:r>
              <a:rPr lang="it-IT" err="1"/>
              <a:t>higher</a:t>
            </a:r>
            <a:r>
              <a:rPr lang="it-IT"/>
              <a:t> </a:t>
            </a:r>
            <a:r>
              <a:rPr lang="it-IT" err="1"/>
              <a:t>salary</a:t>
            </a:r>
            <a:r>
              <a:rPr lang="it-IT"/>
              <a:t> </a:t>
            </a:r>
            <a:r>
              <a:rPr lang="it-IT" err="1"/>
              <a:t>bands</a:t>
            </a:r>
            <a:r>
              <a:rPr lang="it-IT"/>
              <a:t>. </a:t>
            </a:r>
            <a:r>
              <a:rPr lang="it-IT" err="1"/>
              <a:t>Roles</a:t>
            </a:r>
            <a:r>
              <a:rPr lang="it-IT"/>
              <a:t> </a:t>
            </a:r>
            <a:r>
              <a:rPr lang="it-IT" err="1"/>
              <a:t>centered</a:t>
            </a:r>
            <a:r>
              <a:rPr lang="it-IT"/>
              <a:t> on PHP or pure HTML/CSS </a:t>
            </a:r>
            <a:r>
              <a:rPr lang="it-IT" err="1"/>
              <a:t>may</a:t>
            </a:r>
            <a:r>
              <a:rPr lang="it-IT"/>
              <a:t> be </a:t>
            </a:r>
            <a:r>
              <a:rPr lang="it-IT" err="1"/>
              <a:t>easier</a:t>
            </a:r>
            <a:r>
              <a:rPr lang="it-IT"/>
              <a:t> to </a:t>
            </a:r>
            <a:r>
              <a:rPr lang="it-IT" err="1"/>
              <a:t>hire</a:t>
            </a:r>
            <a:r>
              <a:rPr lang="it-IT"/>
              <a:t> for and </a:t>
            </a:r>
            <a:r>
              <a:rPr lang="it-IT" err="1"/>
              <a:t>often</a:t>
            </a:r>
            <a:r>
              <a:rPr lang="it-IT"/>
              <a:t> </a:t>
            </a:r>
            <a:r>
              <a:rPr lang="it-IT" err="1"/>
              <a:t>correspond</a:t>
            </a:r>
            <a:r>
              <a:rPr lang="it-IT"/>
              <a:t> to </a:t>
            </a:r>
            <a:r>
              <a:rPr lang="it-IT" err="1"/>
              <a:t>lower-value</a:t>
            </a:r>
            <a:r>
              <a:rPr lang="it-IT"/>
              <a:t> work.</a:t>
            </a:r>
            <a:br>
              <a:rPr lang="it-IT"/>
            </a:br>
            <a:r>
              <a:rPr lang="it-IT"/>
              <a:t>For </a:t>
            </a:r>
            <a:r>
              <a:rPr lang="it-IT" err="1"/>
              <a:t>upskilling</a:t>
            </a:r>
            <a:r>
              <a:rPr lang="it-IT"/>
              <a:t>: </a:t>
            </a:r>
            <a:r>
              <a:rPr lang="it-IT" err="1"/>
              <a:t>transitioning</a:t>
            </a:r>
            <a:r>
              <a:rPr lang="it-IT"/>
              <a:t> talent from PHP/HTML </a:t>
            </a:r>
            <a:r>
              <a:rPr lang="it-IT" err="1"/>
              <a:t>into</a:t>
            </a:r>
            <a:r>
              <a:rPr lang="it-IT"/>
              <a:t> more </a:t>
            </a:r>
            <a:r>
              <a:rPr lang="it-IT" err="1"/>
              <a:t>modern</a:t>
            </a:r>
            <a:r>
              <a:rPr lang="it-IT"/>
              <a:t> </a:t>
            </a:r>
            <a:r>
              <a:rPr lang="it-IT" err="1"/>
              <a:t>stacks</a:t>
            </a:r>
            <a:r>
              <a:rPr lang="it-IT"/>
              <a:t> (</a:t>
            </a:r>
            <a:r>
              <a:rPr lang="it-IT" err="1"/>
              <a:t>TypeScript</a:t>
            </a:r>
            <a:r>
              <a:rPr lang="it-IT"/>
              <a:t>, Go, </a:t>
            </a:r>
            <a:r>
              <a:rPr lang="it-IT" err="1"/>
              <a:t>Kotlin</a:t>
            </a:r>
            <a:r>
              <a:rPr lang="it-IT"/>
              <a:t>, cloud-</a:t>
            </a:r>
            <a:r>
              <a:rPr lang="it-IT" err="1"/>
              <a:t>focused</a:t>
            </a:r>
            <a:r>
              <a:rPr lang="it-IT"/>
              <a:t> tools) </a:t>
            </a:r>
            <a:r>
              <a:rPr lang="it-IT" err="1"/>
              <a:t>aligns</a:t>
            </a:r>
            <a:r>
              <a:rPr lang="it-IT"/>
              <a:t> with </a:t>
            </a:r>
            <a:r>
              <a:rPr lang="it-IT" err="1"/>
              <a:t>higher</a:t>
            </a:r>
            <a:r>
              <a:rPr lang="it-IT"/>
              <a:t> market </a:t>
            </a:r>
            <a:r>
              <a:rPr lang="it-IT" err="1"/>
              <a:t>compensation</a:t>
            </a:r>
            <a:r>
              <a:rPr lang="it-IT"/>
              <a:t>.</a:t>
            </a:r>
          </a:p>
          <a:p>
            <a:pPr marL="0" indent="0">
              <a:buNone/>
            </a:pPr>
            <a:br>
              <a:rPr lang="it-IT"/>
            </a:br>
            <a:endParaRPr lang="it-IT" sz="2800">
              <a:solidFill>
                <a:srgbClr val="000000"/>
              </a:solidFill>
              <a:latin typeface="Arial" panose="020B0604020202020204" pitchFamily="34" charset="0"/>
            </a:endParaRPr>
          </a:p>
        </p:txBody>
      </p:sp>
      <p:sp>
        <p:nvSpPr>
          <p:cNvPr id="6" name="CasellaDiTesto 5">
            <a:extLst>
              <a:ext uri="{FF2B5EF4-FFF2-40B4-BE49-F238E27FC236}">
                <a16:creationId xmlns:a16="http://schemas.microsoft.com/office/drawing/2014/main" id="{29F924C2-8BAC-C25F-E6A8-50D9C9F25BFF}"/>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3" name="Titolo 2">
            <a:extLst>
              <a:ext uri="{FF2B5EF4-FFF2-40B4-BE49-F238E27FC236}">
                <a16:creationId xmlns:a16="http://schemas.microsoft.com/office/drawing/2014/main" id="{7987CAC2-EC83-2EB1-7BA1-939B1B20DFBB}"/>
              </a:ext>
            </a:extLst>
          </p:cNvPr>
          <p:cNvSpPr>
            <a:spLocks noGrp="1"/>
          </p:cNvSpPr>
          <p:nvPr>
            <p:ph type="title"/>
          </p:nvPr>
        </p:nvSpPr>
        <p:spPr>
          <a:xfrm>
            <a:off x="842597" y="485061"/>
            <a:ext cx="8596668" cy="1320800"/>
          </a:xfrm>
        </p:spPr>
        <p:txBody>
          <a:bodyPr/>
          <a:lstStyle/>
          <a:p>
            <a:r>
              <a:rPr lang="en-US">
                <a:solidFill>
                  <a:srgbClr val="EAA748"/>
                </a:solidFill>
              </a:rPr>
              <a:t>Programming Languages </a:t>
            </a:r>
            <a:endParaRPr lang="it-IT"/>
          </a:p>
        </p:txBody>
      </p:sp>
      <p:sp>
        <p:nvSpPr>
          <p:cNvPr id="2" name="Segnaposto numero diapositiva 1">
            <a:extLst>
              <a:ext uri="{FF2B5EF4-FFF2-40B4-BE49-F238E27FC236}">
                <a16:creationId xmlns:a16="http://schemas.microsoft.com/office/drawing/2014/main" id="{9C8BB500-ADF3-87BB-9B9B-2CB489DD102D}"/>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95</a:t>
            </a:fld>
            <a:endParaRPr lang="en-IT"/>
          </a:p>
        </p:txBody>
      </p:sp>
    </p:spTree>
    <p:extLst>
      <p:ext uri="{BB962C8B-B14F-4D97-AF65-F5344CB8AC3E}">
        <p14:creationId xmlns:p14="http://schemas.microsoft.com/office/powerpoint/2010/main" val="33111633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B26AB-6C1C-56E5-E061-B524F54B24D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561C34-D8BF-524B-5D27-A49D2006A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0BD12AFA-1C67-85BC-EBD4-8D41BC5EF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1DE3FB0B-BDA3-9FAB-50DE-6A70D961A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Content Placeholder 7">
            <a:extLst>
              <a:ext uri="{FF2B5EF4-FFF2-40B4-BE49-F238E27FC236}">
                <a16:creationId xmlns:a16="http://schemas.microsoft.com/office/drawing/2014/main" id="{235C2289-5177-BC7C-2C76-B509597CBB14}"/>
              </a:ext>
            </a:extLst>
          </p:cNvPr>
          <p:cNvSpPr>
            <a:spLocks noGrp="1"/>
          </p:cNvSpPr>
          <p:nvPr>
            <p:ph idx="1"/>
          </p:nvPr>
        </p:nvSpPr>
        <p:spPr>
          <a:xfrm>
            <a:off x="654295" y="1468058"/>
            <a:ext cx="11088972" cy="5616570"/>
          </a:xfrm>
        </p:spPr>
        <p:txBody>
          <a:bodyPr>
            <a:noAutofit/>
          </a:bodyPr>
          <a:lstStyle/>
          <a:p>
            <a:pPr marL="0" indent="0">
              <a:buNone/>
            </a:pPr>
            <a:r>
              <a:rPr lang="it-IT" b="1" err="1"/>
              <a:t>Variables</a:t>
            </a:r>
            <a:r>
              <a:rPr lang="it-IT" b="1"/>
              <a:t> and </a:t>
            </a:r>
            <a:r>
              <a:rPr lang="it-IT" b="1" err="1"/>
              <a:t>Significance</a:t>
            </a:r>
            <a:r>
              <a:rPr lang="it-IT" b="1"/>
              <a:t>:</a:t>
            </a:r>
            <a:br>
              <a:rPr lang="it-IT"/>
            </a:br>
            <a:r>
              <a:rPr lang="it-IT"/>
              <a:t>With </a:t>
            </a:r>
            <a:r>
              <a:rPr lang="it-IT" i="1"/>
              <a:t>back-end developers</a:t>
            </a:r>
            <a:r>
              <a:rPr lang="it-IT"/>
              <a:t> </a:t>
            </a:r>
            <a:r>
              <a:rPr lang="it-IT" err="1"/>
              <a:t>as</a:t>
            </a:r>
            <a:r>
              <a:rPr lang="it-IT"/>
              <a:t> the baseline, </a:t>
            </a:r>
            <a:r>
              <a:rPr lang="it-IT" err="1"/>
              <a:t>several</a:t>
            </a:r>
            <a:r>
              <a:rPr lang="it-IT"/>
              <a:t> </a:t>
            </a:r>
            <a:r>
              <a:rPr lang="it-IT" err="1"/>
              <a:t>roles</a:t>
            </a:r>
            <a:r>
              <a:rPr lang="it-IT"/>
              <a:t> show </a:t>
            </a:r>
            <a:r>
              <a:rPr lang="it-IT" err="1"/>
              <a:t>significantly</a:t>
            </a:r>
            <a:r>
              <a:rPr lang="it-IT"/>
              <a:t> </a:t>
            </a:r>
            <a:r>
              <a:rPr lang="it-IT" err="1"/>
              <a:t>lower</a:t>
            </a:r>
            <a:r>
              <a:rPr lang="it-IT"/>
              <a:t> </a:t>
            </a:r>
            <a:r>
              <a:rPr lang="it-IT" err="1"/>
              <a:t>salaries</a:t>
            </a:r>
            <a:r>
              <a:rPr lang="it-IT"/>
              <a:t>: front-end (≈−10%), full-</a:t>
            </a:r>
            <a:r>
              <a:rPr lang="it-IT" err="1"/>
              <a:t>stack</a:t>
            </a:r>
            <a:r>
              <a:rPr lang="it-IT"/>
              <a:t> (≈−7%), desktop/</a:t>
            </a:r>
            <a:r>
              <a:rPr lang="it-IT" err="1"/>
              <a:t>enterprise</a:t>
            </a:r>
            <a:r>
              <a:rPr lang="it-IT"/>
              <a:t> (≈−9%), mobile (≈−14%), QA/testing (≈−16%), and game/graphics (≈−18%). Embedded, </a:t>
            </a:r>
            <a:r>
              <a:rPr lang="it-IT" err="1"/>
              <a:t>DevOps</a:t>
            </a:r>
            <a:r>
              <a:rPr lang="it-IT"/>
              <a:t>, and AI-apps </a:t>
            </a:r>
            <a:r>
              <a:rPr lang="it-IT" err="1"/>
              <a:t>roles</a:t>
            </a:r>
            <a:r>
              <a:rPr lang="it-IT"/>
              <a:t> are </a:t>
            </a:r>
            <a:r>
              <a:rPr lang="it-IT" b="1" err="1"/>
              <a:t>not</a:t>
            </a:r>
            <a:r>
              <a:rPr lang="it-IT" b="1"/>
              <a:t> </a:t>
            </a:r>
            <a:r>
              <a:rPr lang="it-IT" b="1" err="1"/>
              <a:t>statistically</a:t>
            </a:r>
            <a:r>
              <a:rPr lang="it-IT" b="1"/>
              <a:t> </a:t>
            </a:r>
            <a:r>
              <a:rPr lang="it-IT" b="1" err="1"/>
              <a:t>significant</a:t>
            </a:r>
            <a:r>
              <a:rPr lang="it-IT"/>
              <a:t>, </a:t>
            </a:r>
            <a:r>
              <a:rPr lang="it-IT" err="1"/>
              <a:t>likely</a:t>
            </a:r>
            <a:r>
              <a:rPr lang="it-IT"/>
              <a:t> due to </a:t>
            </a:r>
            <a:r>
              <a:rPr lang="it-IT" err="1"/>
              <a:t>collinearity</a:t>
            </a:r>
            <a:r>
              <a:rPr lang="it-IT"/>
              <a:t> with </a:t>
            </a:r>
            <a:r>
              <a:rPr lang="it-IT" err="1"/>
              <a:t>languages</a:t>
            </a:r>
            <a:r>
              <a:rPr lang="it-IT"/>
              <a:t>/</a:t>
            </a:r>
            <a:r>
              <a:rPr lang="it-IT" err="1"/>
              <a:t>industry</a:t>
            </a:r>
            <a:r>
              <a:rPr lang="it-IT"/>
              <a:t> or low sample sizes.</a:t>
            </a:r>
          </a:p>
          <a:p>
            <a:pPr marL="0" indent="0">
              <a:buNone/>
            </a:pPr>
            <a:r>
              <a:rPr lang="it-IT" b="1" err="1"/>
              <a:t>XGBoost</a:t>
            </a:r>
            <a:r>
              <a:rPr lang="it-IT" b="1"/>
              <a:t> Check:</a:t>
            </a:r>
            <a:br>
              <a:rPr lang="it-IT"/>
            </a:br>
            <a:r>
              <a:rPr lang="it-IT" err="1"/>
              <a:t>Several</a:t>
            </a:r>
            <a:r>
              <a:rPr lang="it-IT"/>
              <a:t> </a:t>
            </a:r>
            <a:r>
              <a:rPr lang="it-IT" err="1"/>
              <a:t>DevType</a:t>
            </a:r>
            <a:r>
              <a:rPr lang="it-IT"/>
              <a:t> </a:t>
            </a:r>
            <a:r>
              <a:rPr lang="it-IT" err="1"/>
              <a:t>categories</a:t>
            </a:r>
            <a:r>
              <a:rPr lang="it-IT"/>
              <a:t> </a:t>
            </a:r>
            <a:r>
              <a:rPr lang="it-IT" err="1"/>
              <a:t>appear</a:t>
            </a:r>
            <a:r>
              <a:rPr lang="it-IT"/>
              <a:t> with non-zero </a:t>
            </a:r>
            <a:r>
              <a:rPr lang="it-IT" err="1"/>
              <a:t>importance</a:t>
            </a:r>
            <a:r>
              <a:rPr lang="it-IT"/>
              <a:t>, </a:t>
            </a:r>
            <a:r>
              <a:rPr lang="it-IT" err="1"/>
              <a:t>though</a:t>
            </a:r>
            <a:r>
              <a:rPr lang="it-IT"/>
              <a:t> </a:t>
            </a:r>
            <a:r>
              <a:rPr lang="it-IT" err="1"/>
              <a:t>they</a:t>
            </a:r>
            <a:r>
              <a:rPr lang="it-IT"/>
              <a:t> </a:t>
            </a:r>
            <a:r>
              <a:rPr lang="it-IT" err="1"/>
              <a:t>rank</a:t>
            </a:r>
            <a:r>
              <a:rPr lang="it-IT"/>
              <a:t> </a:t>
            </a:r>
            <a:r>
              <a:rPr lang="it-IT" err="1"/>
              <a:t>below</a:t>
            </a:r>
            <a:r>
              <a:rPr lang="it-IT"/>
              <a:t> </a:t>
            </a:r>
            <a:r>
              <a:rPr lang="it-IT" err="1"/>
              <a:t>languages</a:t>
            </a:r>
            <a:r>
              <a:rPr lang="it-IT"/>
              <a:t>, </a:t>
            </a:r>
            <a:r>
              <a:rPr lang="it-IT" err="1"/>
              <a:t>region</a:t>
            </a:r>
            <a:r>
              <a:rPr lang="it-IT"/>
              <a:t>, and </a:t>
            </a:r>
            <a:r>
              <a:rPr lang="it-IT" err="1"/>
              <a:t>experience</a:t>
            </a:r>
            <a:r>
              <a:rPr lang="it-IT"/>
              <a:t>. The model </a:t>
            </a:r>
            <a:r>
              <a:rPr lang="it-IT" err="1"/>
              <a:t>agrees</a:t>
            </a:r>
            <a:r>
              <a:rPr lang="it-IT"/>
              <a:t> </a:t>
            </a:r>
            <a:r>
              <a:rPr lang="it-IT" err="1"/>
              <a:t>that</a:t>
            </a:r>
            <a:r>
              <a:rPr lang="it-IT"/>
              <a:t> </a:t>
            </a:r>
            <a:r>
              <a:rPr lang="it-IT" err="1"/>
              <a:t>role</a:t>
            </a:r>
            <a:r>
              <a:rPr lang="it-IT"/>
              <a:t> </a:t>
            </a:r>
            <a:r>
              <a:rPr lang="it-IT" err="1"/>
              <a:t>type</a:t>
            </a:r>
            <a:r>
              <a:rPr lang="it-IT"/>
              <a:t> </a:t>
            </a:r>
            <a:r>
              <a:rPr lang="it-IT" err="1"/>
              <a:t>contains</a:t>
            </a:r>
            <a:r>
              <a:rPr lang="it-IT"/>
              <a:t> </a:t>
            </a:r>
            <a:r>
              <a:rPr lang="it-IT" err="1"/>
              <a:t>meaningful</a:t>
            </a:r>
            <a:r>
              <a:rPr lang="it-IT"/>
              <a:t>, </a:t>
            </a:r>
            <a:r>
              <a:rPr lang="it-IT" err="1"/>
              <a:t>but</a:t>
            </a:r>
            <a:r>
              <a:rPr lang="it-IT"/>
              <a:t> </a:t>
            </a:r>
            <a:r>
              <a:rPr lang="it-IT" err="1"/>
              <a:t>secondary</a:t>
            </a:r>
            <a:r>
              <a:rPr lang="it-IT"/>
              <a:t>, </a:t>
            </a:r>
            <a:r>
              <a:rPr lang="it-IT" err="1"/>
              <a:t>salary</a:t>
            </a:r>
            <a:r>
              <a:rPr lang="it-IT"/>
              <a:t> </a:t>
            </a:r>
            <a:r>
              <a:rPr lang="it-IT" err="1"/>
              <a:t>signal</a:t>
            </a:r>
            <a:r>
              <a:rPr lang="it-IT"/>
              <a:t>.</a:t>
            </a:r>
          </a:p>
          <a:p>
            <a:pPr marL="0" indent="0">
              <a:buNone/>
            </a:pPr>
            <a:r>
              <a:rPr lang="it-IT" b="1" err="1"/>
              <a:t>Interpretation</a:t>
            </a:r>
            <a:r>
              <a:rPr lang="it-IT" b="1"/>
              <a:t>:</a:t>
            </a:r>
            <a:br>
              <a:rPr lang="it-IT"/>
            </a:br>
            <a:r>
              <a:rPr lang="it-IT" err="1"/>
              <a:t>Backend</a:t>
            </a:r>
            <a:r>
              <a:rPr lang="it-IT"/>
              <a:t> </a:t>
            </a:r>
            <a:r>
              <a:rPr lang="it-IT" err="1"/>
              <a:t>engineers</a:t>
            </a:r>
            <a:r>
              <a:rPr lang="it-IT"/>
              <a:t> </a:t>
            </a:r>
            <a:r>
              <a:rPr lang="it-IT" err="1"/>
              <a:t>remain</a:t>
            </a:r>
            <a:r>
              <a:rPr lang="it-IT"/>
              <a:t> the </a:t>
            </a:r>
            <a:r>
              <a:rPr lang="it-IT" err="1"/>
              <a:t>highest-paid</a:t>
            </a:r>
            <a:r>
              <a:rPr lang="it-IT"/>
              <a:t> cluster, </a:t>
            </a:r>
            <a:r>
              <a:rPr lang="it-IT" err="1"/>
              <a:t>whereas</a:t>
            </a:r>
            <a:r>
              <a:rPr lang="it-IT"/>
              <a:t> front-end, full-</a:t>
            </a:r>
            <a:r>
              <a:rPr lang="it-IT" err="1"/>
              <a:t>stack</a:t>
            </a:r>
            <a:r>
              <a:rPr lang="it-IT"/>
              <a:t>, mobile, QA, and game </a:t>
            </a:r>
            <a:r>
              <a:rPr lang="it-IT" err="1"/>
              <a:t>development</a:t>
            </a:r>
            <a:r>
              <a:rPr lang="it-IT"/>
              <a:t> </a:t>
            </a:r>
            <a:r>
              <a:rPr lang="it-IT" err="1"/>
              <a:t>correspond</a:t>
            </a:r>
            <a:r>
              <a:rPr lang="it-IT"/>
              <a:t> to </a:t>
            </a:r>
            <a:r>
              <a:rPr lang="it-IT" err="1"/>
              <a:t>lower-pay</a:t>
            </a:r>
            <a:r>
              <a:rPr lang="it-IT"/>
              <a:t> </a:t>
            </a:r>
            <a:r>
              <a:rPr lang="it-IT" err="1"/>
              <a:t>segments</a:t>
            </a:r>
            <a:r>
              <a:rPr lang="it-IT"/>
              <a:t> in the market. </a:t>
            </a:r>
            <a:r>
              <a:rPr lang="it-IT" err="1"/>
              <a:t>DevOps</a:t>
            </a:r>
            <a:r>
              <a:rPr lang="it-IT"/>
              <a:t>, embedded, and AI-</a:t>
            </a:r>
            <a:r>
              <a:rPr lang="it-IT" err="1"/>
              <a:t>focused</a:t>
            </a:r>
            <a:r>
              <a:rPr lang="it-IT"/>
              <a:t> </a:t>
            </a:r>
            <a:r>
              <a:rPr lang="it-IT" err="1"/>
              <a:t>roles</a:t>
            </a:r>
            <a:r>
              <a:rPr lang="it-IT"/>
              <a:t> do </a:t>
            </a:r>
            <a:r>
              <a:rPr lang="it-IT" err="1"/>
              <a:t>not</a:t>
            </a:r>
            <a:r>
              <a:rPr lang="it-IT"/>
              <a:t> </a:t>
            </a:r>
            <a:r>
              <a:rPr lang="it-IT" err="1"/>
              <a:t>differ</a:t>
            </a:r>
            <a:r>
              <a:rPr lang="it-IT"/>
              <a:t> </a:t>
            </a:r>
            <a:r>
              <a:rPr lang="it-IT" err="1"/>
              <a:t>clearly</a:t>
            </a:r>
            <a:r>
              <a:rPr lang="it-IT"/>
              <a:t>, </a:t>
            </a:r>
            <a:r>
              <a:rPr lang="it-IT" err="1"/>
              <a:t>likely</a:t>
            </a:r>
            <a:r>
              <a:rPr lang="it-IT"/>
              <a:t> </a:t>
            </a:r>
            <a:r>
              <a:rPr lang="it-IT" err="1"/>
              <a:t>because</a:t>
            </a:r>
            <a:r>
              <a:rPr lang="it-IT"/>
              <a:t> </a:t>
            </a:r>
            <a:r>
              <a:rPr lang="it-IT" err="1"/>
              <a:t>their</a:t>
            </a:r>
            <a:r>
              <a:rPr lang="it-IT"/>
              <a:t> </a:t>
            </a:r>
            <a:r>
              <a:rPr lang="it-IT" err="1"/>
              <a:t>compensation</a:t>
            </a:r>
            <a:r>
              <a:rPr lang="it-IT"/>
              <a:t> </a:t>
            </a:r>
            <a:r>
              <a:rPr lang="it-IT" err="1"/>
              <a:t>is</a:t>
            </a:r>
            <a:r>
              <a:rPr lang="it-IT"/>
              <a:t> </a:t>
            </a:r>
            <a:r>
              <a:rPr lang="it-IT" err="1"/>
              <a:t>already</a:t>
            </a:r>
            <a:r>
              <a:rPr lang="it-IT"/>
              <a:t> </a:t>
            </a:r>
            <a:r>
              <a:rPr lang="it-IT" err="1"/>
              <a:t>explained</a:t>
            </a:r>
            <a:r>
              <a:rPr lang="it-IT"/>
              <a:t> by </a:t>
            </a:r>
            <a:r>
              <a:rPr lang="it-IT" err="1"/>
              <a:t>stack</a:t>
            </a:r>
            <a:r>
              <a:rPr lang="it-IT"/>
              <a:t> and </a:t>
            </a:r>
            <a:r>
              <a:rPr lang="it-IT" err="1"/>
              <a:t>industry</a:t>
            </a:r>
            <a:r>
              <a:rPr lang="it-IT"/>
              <a:t>.</a:t>
            </a:r>
          </a:p>
          <a:p>
            <a:pPr marL="0" indent="0" fontAlgn="base">
              <a:buNone/>
            </a:pPr>
            <a:r>
              <a:rPr lang="it-IT" b="1" err="1"/>
              <a:t>Managerial</a:t>
            </a:r>
            <a:r>
              <a:rPr lang="it-IT" b="1"/>
              <a:t> </a:t>
            </a:r>
            <a:r>
              <a:rPr lang="it-IT" b="1" err="1"/>
              <a:t>Implications</a:t>
            </a:r>
            <a:r>
              <a:rPr lang="it-IT" b="1"/>
              <a:t>:</a:t>
            </a:r>
            <a:br>
              <a:rPr lang="it-IT"/>
            </a:br>
            <a:r>
              <a:rPr lang="it-IT" err="1"/>
              <a:t>Expect</a:t>
            </a:r>
            <a:r>
              <a:rPr lang="it-IT"/>
              <a:t> </a:t>
            </a:r>
            <a:r>
              <a:rPr lang="it-IT" err="1"/>
              <a:t>higher</a:t>
            </a:r>
            <a:r>
              <a:rPr lang="it-IT"/>
              <a:t> </a:t>
            </a:r>
            <a:r>
              <a:rPr lang="it-IT" err="1"/>
              <a:t>salary</a:t>
            </a:r>
            <a:r>
              <a:rPr lang="it-IT"/>
              <a:t> </a:t>
            </a:r>
            <a:r>
              <a:rPr lang="it-IT" err="1"/>
              <a:t>bands</a:t>
            </a:r>
            <a:r>
              <a:rPr lang="it-IT"/>
              <a:t> for </a:t>
            </a:r>
            <a:r>
              <a:rPr lang="it-IT" err="1"/>
              <a:t>backend</a:t>
            </a:r>
            <a:r>
              <a:rPr lang="it-IT"/>
              <a:t> and </a:t>
            </a:r>
            <a:r>
              <a:rPr lang="it-IT" err="1"/>
              <a:t>infrastructure</a:t>
            </a:r>
            <a:r>
              <a:rPr lang="it-IT"/>
              <a:t> </a:t>
            </a:r>
            <a:r>
              <a:rPr lang="it-IT" err="1"/>
              <a:t>roles</a:t>
            </a:r>
            <a:r>
              <a:rPr lang="it-IT"/>
              <a:t>. </a:t>
            </a:r>
            <a:r>
              <a:rPr lang="it-IT" err="1"/>
              <a:t>Roles</a:t>
            </a:r>
            <a:r>
              <a:rPr lang="it-IT"/>
              <a:t> like QA, mobile, and game </a:t>
            </a:r>
            <a:r>
              <a:rPr lang="it-IT" err="1"/>
              <a:t>development</a:t>
            </a:r>
            <a:r>
              <a:rPr lang="it-IT"/>
              <a:t> </a:t>
            </a:r>
            <a:r>
              <a:rPr lang="it-IT" err="1"/>
              <a:t>often</a:t>
            </a:r>
            <a:r>
              <a:rPr lang="it-IT"/>
              <a:t> </a:t>
            </a:r>
            <a:r>
              <a:rPr lang="it-IT" err="1"/>
              <a:t>carry</a:t>
            </a:r>
            <a:r>
              <a:rPr lang="it-IT"/>
              <a:t> </a:t>
            </a:r>
            <a:r>
              <a:rPr lang="it-IT" err="1"/>
              <a:t>structural</a:t>
            </a:r>
            <a:r>
              <a:rPr lang="it-IT"/>
              <a:t> </a:t>
            </a:r>
            <a:r>
              <a:rPr lang="it-IT" err="1"/>
              <a:t>pay</a:t>
            </a:r>
            <a:r>
              <a:rPr lang="it-IT"/>
              <a:t> discounts. </a:t>
            </a:r>
            <a:r>
              <a:rPr lang="it-IT" err="1"/>
              <a:t>Encouraging</a:t>
            </a:r>
            <a:r>
              <a:rPr lang="it-IT"/>
              <a:t> career </a:t>
            </a:r>
            <a:r>
              <a:rPr lang="it-IT" err="1"/>
              <a:t>paths</a:t>
            </a:r>
            <a:r>
              <a:rPr lang="it-IT"/>
              <a:t> from front‑end/QA/game </a:t>
            </a:r>
            <a:r>
              <a:rPr lang="it-IT" err="1"/>
              <a:t>into</a:t>
            </a:r>
            <a:r>
              <a:rPr lang="it-IT"/>
              <a:t> </a:t>
            </a:r>
            <a:r>
              <a:rPr lang="it-IT" err="1"/>
              <a:t>backend</a:t>
            </a:r>
            <a:r>
              <a:rPr lang="it-IT"/>
              <a:t>/</a:t>
            </a:r>
            <a:r>
              <a:rPr lang="it-IT" err="1"/>
              <a:t>infrastructure</a:t>
            </a:r>
            <a:r>
              <a:rPr lang="it-IT"/>
              <a:t>/cloud </a:t>
            </a:r>
            <a:r>
              <a:rPr lang="it-IT" err="1"/>
              <a:t>may</a:t>
            </a:r>
            <a:r>
              <a:rPr lang="it-IT"/>
              <a:t> help </a:t>
            </a:r>
            <a:r>
              <a:rPr lang="it-IT" err="1"/>
              <a:t>employees</a:t>
            </a:r>
            <a:r>
              <a:rPr lang="it-IT"/>
              <a:t> </a:t>
            </a:r>
            <a:r>
              <a:rPr lang="it-IT" err="1"/>
              <a:t>grow</a:t>
            </a:r>
            <a:r>
              <a:rPr lang="it-IT"/>
              <a:t> </a:t>
            </a:r>
            <a:r>
              <a:rPr lang="it-IT" err="1"/>
              <a:t>into</a:t>
            </a:r>
            <a:r>
              <a:rPr lang="it-IT"/>
              <a:t> </a:t>
            </a:r>
            <a:r>
              <a:rPr lang="it-IT" err="1"/>
              <a:t>higher‑paid</a:t>
            </a:r>
            <a:r>
              <a:rPr lang="it-IT"/>
              <a:t> tracks.</a:t>
            </a:r>
          </a:p>
          <a:p>
            <a:pPr marL="0" indent="0">
              <a:buNone/>
            </a:pPr>
            <a:br>
              <a:rPr lang="it-IT"/>
            </a:br>
            <a:endParaRPr lang="it-IT" sz="2800">
              <a:solidFill>
                <a:srgbClr val="000000"/>
              </a:solidFill>
              <a:latin typeface="Arial" panose="020B0604020202020204" pitchFamily="34" charset="0"/>
            </a:endParaRPr>
          </a:p>
        </p:txBody>
      </p:sp>
      <p:sp>
        <p:nvSpPr>
          <p:cNvPr id="6" name="CasellaDiTesto 5">
            <a:extLst>
              <a:ext uri="{FF2B5EF4-FFF2-40B4-BE49-F238E27FC236}">
                <a16:creationId xmlns:a16="http://schemas.microsoft.com/office/drawing/2014/main" id="{857BE501-A388-CA3F-CDE9-53F1CA2C333F}"/>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3" name="Titolo 2">
            <a:extLst>
              <a:ext uri="{FF2B5EF4-FFF2-40B4-BE49-F238E27FC236}">
                <a16:creationId xmlns:a16="http://schemas.microsoft.com/office/drawing/2014/main" id="{AE33AE8F-9783-7066-122E-934002E82609}"/>
              </a:ext>
            </a:extLst>
          </p:cNvPr>
          <p:cNvSpPr>
            <a:spLocks noGrp="1"/>
          </p:cNvSpPr>
          <p:nvPr>
            <p:ph type="title"/>
          </p:nvPr>
        </p:nvSpPr>
        <p:spPr>
          <a:xfrm>
            <a:off x="842597" y="485061"/>
            <a:ext cx="8596668" cy="1320800"/>
          </a:xfrm>
        </p:spPr>
        <p:txBody>
          <a:bodyPr/>
          <a:lstStyle/>
          <a:p>
            <a:r>
              <a:rPr lang="en-US">
                <a:solidFill>
                  <a:srgbClr val="EAA748"/>
                </a:solidFill>
              </a:rPr>
              <a:t>Developer Role </a:t>
            </a:r>
            <a:endParaRPr lang="it-IT"/>
          </a:p>
        </p:txBody>
      </p:sp>
      <p:sp>
        <p:nvSpPr>
          <p:cNvPr id="2" name="Segnaposto numero diapositiva 1">
            <a:extLst>
              <a:ext uri="{FF2B5EF4-FFF2-40B4-BE49-F238E27FC236}">
                <a16:creationId xmlns:a16="http://schemas.microsoft.com/office/drawing/2014/main" id="{E0D887C9-1B3C-FE80-431F-0C1DEA7A7CCA}"/>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96</a:t>
            </a:fld>
            <a:endParaRPr lang="en-IT"/>
          </a:p>
        </p:txBody>
      </p:sp>
    </p:spTree>
    <p:extLst>
      <p:ext uri="{BB962C8B-B14F-4D97-AF65-F5344CB8AC3E}">
        <p14:creationId xmlns:p14="http://schemas.microsoft.com/office/powerpoint/2010/main" val="41775470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F7CD2D-D254-15A9-7028-AF62AE0BA47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49E7E-087C-83AE-608A-D71DBB2EB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B8E41AFA-E1FF-5FDB-8C38-8C691B3E6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A0769E84-B1F6-A7BC-DFDF-EBF165214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Content Placeholder 7">
            <a:extLst>
              <a:ext uri="{FF2B5EF4-FFF2-40B4-BE49-F238E27FC236}">
                <a16:creationId xmlns:a16="http://schemas.microsoft.com/office/drawing/2014/main" id="{68E4EB7E-36F5-F44D-434B-CBC62FBED280}"/>
              </a:ext>
            </a:extLst>
          </p:cNvPr>
          <p:cNvSpPr>
            <a:spLocks noGrp="1"/>
          </p:cNvSpPr>
          <p:nvPr>
            <p:ph idx="1"/>
          </p:nvPr>
        </p:nvSpPr>
        <p:spPr>
          <a:xfrm>
            <a:off x="654295" y="1137988"/>
            <a:ext cx="11088972" cy="5616570"/>
          </a:xfrm>
        </p:spPr>
        <p:txBody>
          <a:bodyPr>
            <a:noAutofit/>
          </a:bodyPr>
          <a:lstStyle/>
          <a:p>
            <a:pPr marL="0" indent="0">
              <a:buNone/>
            </a:pPr>
            <a:r>
              <a:rPr lang="it-IT" b="1" err="1"/>
              <a:t>Variables</a:t>
            </a:r>
            <a:r>
              <a:rPr lang="it-IT" b="1"/>
              <a:t> and </a:t>
            </a:r>
            <a:r>
              <a:rPr lang="it-IT" b="1" err="1"/>
              <a:t>Significance</a:t>
            </a:r>
            <a:r>
              <a:rPr lang="it-IT" b="1"/>
              <a:t>:</a:t>
            </a:r>
            <a:br>
              <a:rPr lang="it-IT"/>
            </a:br>
            <a:r>
              <a:rPr lang="it-IT"/>
              <a:t>Using </a:t>
            </a:r>
            <a:r>
              <a:rPr lang="it-IT" i="1"/>
              <a:t>Technology</a:t>
            </a:r>
            <a:r>
              <a:rPr lang="it-IT"/>
              <a:t> </a:t>
            </a:r>
            <a:r>
              <a:rPr lang="it-IT" err="1"/>
              <a:t>as</a:t>
            </a:r>
            <a:r>
              <a:rPr lang="it-IT"/>
              <a:t> the baseline, </a:t>
            </a:r>
            <a:r>
              <a:rPr lang="it-IT" err="1"/>
              <a:t>only</a:t>
            </a:r>
            <a:r>
              <a:rPr lang="it-IT"/>
              <a:t> </a:t>
            </a:r>
            <a:r>
              <a:rPr lang="it-IT" err="1"/>
              <a:t>two</a:t>
            </a:r>
            <a:r>
              <a:rPr lang="it-IT"/>
              <a:t> </a:t>
            </a:r>
            <a:r>
              <a:rPr lang="it-IT" err="1"/>
              <a:t>industry</a:t>
            </a:r>
            <a:r>
              <a:rPr lang="it-IT"/>
              <a:t> </a:t>
            </a:r>
            <a:r>
              <a:rPr lang="it-IT" err="1"/>
              <a:t>categories</a:t>
            </a:r>
            <a:r>
              <a:rPr lang="it-IT"/>
              <a:t> show clear </a:t>
            </a:r>
            <a:r>
              <a:rPr lang="it-IT" err="1"/>
              <a:t>salary</a:t>
            </a:r>
            <a:r>
              <a:rPr lang="it-IT"/>
              <a:t> </a:t>
            </a:r>
            <a:r>
              <a:rPr lang="it-IT" err="1"/>
              <a:t>differences</a:t>
            </a:r>
            <a:r>
              <a:rPr lang="it-IT"/>
              <a:t>. Financial Services </a:t>
            </a:r>
            <a:r>
              <a:rPr lang="it-IT" err="1"/>
              <a:t>pays</a:t>
            </a:r>
            <a:r>
              <a:rPr lang="it-IT"/>
              <a:t> </a:t>
            </a:r>
            <a:r>
              <a:rPr lang="it-IT" err="1"/>
              <a:t>substantially</a:t>
            </a:r>
            <a:r>
              <a:rPr lang="it-IT"/>
              <a:t> more (≈+13–14%), </a:t>
            </a:r>
            <a:r>
              <a:rPr lang="it-IT" err="1"/>
              <a:t>while</a:t>
            </a:r>
            <a:r>
              <a:rPr lang="it-IT"/>
              <a:t> the Public Sector </a:t>
            </a:r>
            <a:r>
              <a:rPr lang="it-IT" err="1"/>
              <a:t>pays</a:t>
            </a:r>
            <a:r>
              <a:rPr lang="it-IT"/>
              <a:t> </a:t>
            </a:r>
            <a:r>
              <a:rPr lang="it-IT" err="1"/>
              <a:t>noticeably</a:t>
            </a:r>
            <a:r>
              <a:rPr lang="it-IT"/>
              <a:t> </a:t>
            </a:r>
            <a:r>
              <a:rPr lang="it-IT" err="1"/>
              <a:t>less</a:t>
            </a:r>
            <a:r>
              <a:rPr lang="it-IT"/>
              <a:t> (≈−8–9%). Healthcare, Commercial Services, </a:t>
            </a:r>
            <a:r>
              <a:rPr lang="it-IT" err="1"/>
              <a:t>Infrastructure</a:t>
            </a:r>
            <a:r>
              <a:rPr lang="it-IT"/>
              <a:t>/Industrial, and “</a:t>
            </a:r>
            <a:r>
              <a:rPr lang="it-IT" err="1"/>
              <a:t>Other</a:t>
            </a:r>
            <a:r>
              <a:rPr lang="it-IT"/>
              <a:t>” </a:t>
            </a:r>
            <a:r>
              <a:rPr lang="it-IT" err="1"/>
              <a:t>industries</a:t>
            </a:r>
            <a:r>
              <a:rPr lang="it-IT"/>
              <a:t> show </a:t>
            </a:r>
            <a:r>
              <a:rPr lang="it-IT" b="1"/>
              <a:t>no </a:t>
            </a:r>
            <a:r>
              <a:rPr lang="it-IT" b="1" err="1"/>
              <a:t>significant</a:t>
            </a:r>
            <a:r>
              <a:rPr lang="it-IT" b="1"/>
              <a:t> </a:t>
            </a:r>
            <a:r>
              <a:rPr lang="it-IT" b="1" err="1"/>
              <a:t>independent</a:t>
            </a:r>
            <a:r>
              <a:rPr lang="it-IT" b="1"/>
              <a:t> </a:t>
            </a:r>
            <a:r>
              <a:rPr lang="it-IT" b="1" err="1"/>
              <a:t>effects</a:t>
            </a:r>
            <a:r>
              <a:rPr lang="it-IT"/>
              <a:t> once </a:t>
            </a:r>
            <a:r>
              <a:rPr lang="it-IT" err="1"/>
              <a:t>region</a:t>
            </a:r>
            <a:r>
              <a:rPr lang="it-IT"/>
              <a:t>, </a:t>
            </a:r>
            <a:r>
              <a:rPr lang="it-IT" err="1"/>
              <a:t>role</a:t>
            </a:r>
            <a:r>
              <a:rPr lang="it-IT"/>
              <a:t>, and </a:t>
            </a:r>
            <a:r>
              <a:rPr lang="it-IT" err="1"/>
              <a:t>stack</a:t>
            </a:r>
            <a:r>
              <a:rPr lang="it-IT"/>
              <a:t> are </a:t>
            </a:r>
            <a:r>
              <a:rPr lang="it-IT" err="1"/>
              <a:t>controlled</a:t>
            </a:r>
            <a:r>
              <a:rPr lang="it-IT"/>
              <a:t> for.</a:t>
            </a:r>
          </a:p>
          <a:p>
            <a:pPr marL="0" indent="0">
              <a:buNone/>
            </a:pPr>
            <a:r>
              <a:rPr lang="it-IT" b="1" err="1"/>
              <a:t>XGBoost</a:t>
            </a:r>
            <a:r>
              <a:rPr lang="it-IT" b="1"/>
              <a:t> Check:</a:t>
            </a:r>
            <a:br>
              <a:rPr lang="it-IT"/>
            </a:br>
            <a:r>
              <a:rPr lang="it-IT"/>
              <a:t>More granular </a:t>
            </a:r>
            <a:r>
              <a:rPr lang="it-IT" err="1"/>
              <a:t>industry</a:t>
            </a:r>
            <a:r>
              <a:rPr lang="it-IT"/>
              <a:t> </a:t>
            </a:r>
            <a:r>
              <a:rPr lang="it-IT" err="1"/>
              <a:t>categories</a:t>
            </a:r>
            <a:r>
              <a:rPr lang="it-IT"/>
              <a:t> (Banking, Fintech, Government, Media, Energy, Healthcare, Manufacturing, etc.) </a:t>
            </a:r>
            <a:r>
              <a:rPr lang="it-IT" err="1"/>
              <a:t>appear</a:t>
            </a:r>
            <a:r>
              <a:rPr lang="it-IT"/>
              <a:t> with non-zero </a:t>
            </a:r>
            <a:r>
              <a:rPr lang="it-IT" err="1"/>
              <a:t>importance</a:t>
            </a:r>
            <a:r>
              <a:rPr lang="it-IT"/>
              <a:t>, </a:t>
            </a:r>
            <a:r>
              <a:rPr lang="it-IT" err="1"/>
              <a:t>confirming</a:t>
            </a:r>
            <a:r>
              <a:rPr lang="it-IT"/>
              <a:t> </a:t>
            </a:r>
            <a:r>
              <a:rPr lang="it-IT" err="1"/>
              <a:t>that</a:t>
            </a:r>
            <a:r>
              <a:rPr lang="it-IT"/>
              <a:t> </a:t>
            </a:r>
            <a:r>
              <a:rPr lang="it-IT" err="1"/>
              <a:t>industry</a:t>
            </a:r>
            <a:r>
              <a:rPr lang="it-IT"/>
              <a:t> </a:t>
            </a:r>
            <a:r>
              <a:rPr lang="it-IT" err="1"/>
              <a:t>adds</a:t>
            </a:r>
            <a:r>
              <a:rPr lang="it-IT"/>
              <a:t> </a:t>
            </a:r>
            <a:r>
              <a:rPr lang="it-IT" err="1"/>
              <a:t>signal</a:t>
            </a:r>
            <a:r>
              <a:rPr lang="it-IT"/>
              <a:t>, </a:t>
            </a:r>
            <a:r>
              <a:rPr lang="it-IT" err="1"/>
              <a:t>though</a:t>
            </a:r>
            <a:r>
              <a:rPr lang="it-IT"/>
              <a:t> </a:t>
            </a:r>
            <a:r>
              <a:rPr lang="it-IT" err="1"/>
              <a:t>less</a:t>
            </a:r>
            <a:r>
              <a:rPr lang="it-IT"/>
              <a:t> </a:t>
            </a:r>
            <a:r>
              <a:rPr lang="it-IT" err="1"/>
              <a:t>than</a:t>
            </a:r>
            <a:r>
              <a:rPr lang="it-IT"/>
              <a:t> core </a:t>
            </a:r>
            <a:r>
              <a:rPr lang="it-IT" err="1"/>
              <a:t>predictors</a:t>
            </a:r>
            <a:r>
              <a:rPr lang="it-IT"/>
              <a:t> like </a:t>
            </a:r>
            <a:r>
              <a:rPr lang="it-IT" err="1"/>
              <a:t>experience</a:t>
            </a:r>
            <a:r>
              <a:rPr lang="it-IT"/>
              <a:t>, </a:t>
            </a:r>
            <a:r>
              <a:rPr lang="it-IT" err="1"/>
              <a:t>role</a:t>
            </a:r>
            <a:r>
              <a:rPr lang="it-IT"/>
              <a:t>, and </a:t>
            </a:r>
            <a:r>
              <a:rPr lang="it-IT" err="1"/>
              <a:t>region</a:t>
            </a:r>
            <a:r>
              <a:rPr lang="it-IT"/>
              <a:t>.</a:t>
            </a:r>
          </a:p>
          <a:p>
            <a:pPr marL="0" indent="0">
              <a:buNone/>
            </a:pPr>
            <a:r>
              <a:rPr lang="it-IT" b="1" err="1"/>
              <a:t>Interpretation</a:t>
            </a:r>
            <a:r>
              <a:rPr lang="it-IT" b="1"/>
              <a:t>:</a:t>
            </a:r>
            <a:br>
              <a:rPr lang="it-IT"/>
            </a:br>
            <a:r>
              <a:rPr lang="it-IT"/>
              <a:t>Relative to </a:t>
            </a:r>
            <a:r>
              <a:rPr lang="it-IT" err="1"/>
              <a:t>technology</a:t>
            </a:r>
            <a:r>
              <a:rPr lang="it-IT"/>
              <a:t>, Financial Services and Fintech </a:t>
            </a:r>
            <a:r>
              <a:rPr lang="it-IT" err="1"/>
              <a:t>tend</a:t>
            </a:r>
            <a:r>
              <a:rPr lang="it-IT"/>
              <a:t> to </a:t>
            </a:r>
            <a:r>
              <a:rPr lang="it-IT" err="1"/>
              <a:t>offer</a:t>
            </a:r>
            <a:r>
              <a:rPr lang="it-IT"/>
              <a:t> </a:t>
            </a:r>
            <a:r>
              <a:rPr lang="it-IT" err="1"/>
              <a:t>higher</a:t>
            </a:r>
            <a:r>
              <a:rPr lang="it-IT"/>
              <a:t> </a:t>
            </a:r>
            <a:r>
              <a:rPr lang="it-IT" err="1"/>
              <a:t>compensation</a:t>
            </a:r>
            <a:r>
              <a:rPr lang="it-IT"/>
              <a:t>, </a:t>
            </a:r>
            <a:r>
              <a:rPr lang="it-IT" err="1"/>
              <a:t>while</a:t>
            </a:r>
            <a:r>
              <a:rPr lang="it-IT"/>
              <a:t> Public Sector </a:t>
            </a:r>
            <a:r>
              <a:rPr lang="it-IT" err="1"/>
              <a:t>roles</a:t>
            </a:r>
            <a:r>
              <a:rPr lang="it-IT"/>
              <a:t> cluster </a:t>
            </a:r>
            <a:r>
              <a:rPr lang="it-IT" err="1"/>
              <a:t>at</a:t>
            </a:r>
            <a:r>
              <a:rPr lang="it-IT"/>
              <a:t> </a:t>
            </a:r>
            <a:r>
              <a:rPr lang="it-IT" err="1"/>
              <a:t>lower</a:t>
            </a:r>
            <a:r>
              <a:rPr lang="it-IT"/>
              <a:t> </a:t>
            </a:r>
            <a:r>
              <a:rPr lang="it-IT" err="1"/>
              <a:t>wages</a:t>
            </a:r>
            <a:r>
              <a:rPr lang="it-IT"/>
              <a:t>. </a:t>
            </a:r>
            <a:r>
              <a:rPr lang="it-IT" err="1"/>
              <a:t>Other</a:t>
            </a:r>
            <a:r>
              <a:rPr lang="it-IT"/>
              <a:t> </a:t>
            </a:r>
            <a:r>
              <a:rPr lang="it-IT" err="1"/>
              <a:t>industries</a:t>
            </a:r>
            <a:r>
              <a:rPr lang="it-IT"/>
              <a:t> show no strong </a:t>
            </a:r>
            <a:r>
              <a:rPr lang="it-IT" err="1"/>
              <a:t>salary</a:t>
            </a:r>
            <a:r>
              <a:rPr lang="it-IT"/>
              <a:t> premium or penalty after </a:t>
            </a:r>
            <a:r>
              <a:rPr lang="it-IT" err="1"/>
              <a:t>controlling</a:t>
            </a:r>
            <a:r>
              <a:rPr lang="it-IT"/>
              <a:t> for </a:t>
            </a:r>
            <a:r>
              <a:rPr lang="it-IT" err="1"/>
              <a:t>other</a:t>
            </a:r>
            <a:r>
              <a:rPr lang="it-IT"/>
              <a:t> </a:t>
            </a:r>
            <a:r>
              <a:rPr lang="it-IT" err="1"/>
              <a:t>factors</a:t>
            </a:r>
            <a:r>
              <a:rPr lang="it-IT"/>
              <a:t>, </a:t>
            </a:r>
            <a:r>
              <a:rPr lang="it-IT" err="1"/>
              <a:t>suggesting</a:t>
            </a:r>
            <a:r>
              <a:rPr lang="it-IT"/>
              <a:t> </a:t>
            </a:r>
            <a:r>
              <a:rPr lang="it-IT" err="1"/>
              <a:t>that</a:t>
            </a:r>
            <a:r>
              <a:rPr lang="it-IT"/>
              <a:t> </a:t>
            </a:r>
            <a:r>
              <a:rPr lang="it-IT" err="1"/>
              <a:t>industry</a:t>
            </a:r>
            <a:r>
              <a:rPr lang="it-IT"/>
              <a:t> </a:t>
            </a:r>
            <a:r>
              <a:rPr lang="it-IT" err="1"/>
              <a:t>effects</a:t>
            </a:r>
            <a:r>
              <a:rPr lang="it-IT"/>
              <a:t> </a:t>
            </a:r>
            <a:r>
              <a:rPr lang="it-IT" err="1"/>
              <a:t>mostly</a:t>
            </a:r>
            <a:r>
              <a:rPr lang="it-IT"/>
              <a:t> </a:t>
            </a:r>
            <a:r>
              <a:rPr lang="it-IT" err="1"/>
              <a:t>reflect</a:t>
            </a:r>
            <a:r>
              <a:rPr lang="it-IT"/>
              <a:t> market.</a:t>
            </a:r>
          </a:p>
          <a:p>
            <a:pPr marL="0" indent="0">
              <a:buNone/>
            </a:pPr>
            <a:r>
              <a:rPr lang="it-IT" b="1" err="1"/>
              <a:t>Managerial</a:t>
            </a:r>
            <a:r>
              <a:rPr lang="it-IT" b="1"/>
              <a:t> </a:t>
            </a:r>
            <a:r>
              <a:rPr lang="it-IT" b="1" err="1"/>
              <a:t>Implications</a:t>
            </a:r>
            <a:r>
              <a:rPr lang="it-IT" b="1"/>
              <a:t>:</a:t>
            </a:r>
            <a:br>
              <a:rPr lang="it-IT"/>
            </a:br>
            <a:r>
              <a:rPr lang="it-IT" err="1"/>
              <a:t>Candidates</a:t>
            </a:r>
            <a:r>
              <a:rPr lang="it-IT"/>
              <a:t> coming from </a:t>
            </a:r>
            <a:r>
              <a:rPr lang="it-IT" err="1"/>
              <a:t>finance</a:t>
            </a:r>
            <a:r>
              <a:rPr lang="it-IT"/>
              <a:t> </a:t>
            </a:r>
            <a:r>
              <a:rPr lang="it-IT" err="1"/>
              <a:t>may</a:t>
            </a:r>
            <a:r>
              <a:rPr lang="it-IT"/>
              <a:t> </a:t>
            </a:r>
            <a:r>
              <a:rPr lang="it-IT" err="1"/>
              <a:t>have</a:t>
            </a:r>
            <a:r>
              <a:rPr lang="it-IT"/>
              <a:t> </a:t>
            </a:r>
            <a:r>
              <a:rPr lang="it-IT" err="1"/>
              <a:t>higher</a:t>
            </a:r>
            <a:r>
              <a:rPr lang="it-IT"/>
              <a:t> </a:t>
            </a:r>
            <a:r>
              <a:rPr lang="it-IT" err="1"/>
              <a:t>salary</a:t>
            </a:r>
            <a:r>
              <a:rPr lang="it-IT"/>
              <a:t> </a:t>
            </a:r>
            <a:r>
              <a:rPr lang="it-IT" err="1"/>
              <a:t>expectations</a:t>
            </a:r>
            <a:r>
              <a:rPr lang="it-IT"/>
              <a:t>. Public-</a:t>
            </a:r>
            <a:r>
              <a:rPr lang="it-IT" err="1"/>
              <a:t>sector</a:t>
            </a:r>
            <a:r>
              <a:rPr lang="it-IT"/>
              <a:t> talent </a:t>
            </a:r>
            <a:r>
              <a:rPr lang="it-IT" err="1"/>
              <a:t>is</a:t>
            </a:r>
            <a:r>
              <a:rPr lang="it-IT"/>
              <a:t> </a:t>
            </a:r>
            <a:r>
              <a:rPr lang="it-IT" err="1"/>
              <a:t>typically</a:t>
            </a:r>
            <a:r>
              <a:rPr lang="it-IT"/>
              <a:t> </a:t>
            </a:r>
            <a:r>
              <a:rPr lang="it-IT" err="1"/>
              <a:t>lower</a:t>
            </a:r>
            <a:r>
              <a:rPr lang="it-IT"/>
              <a:t> </a:t>
            </a:r>
            <a:r>
              <a:rPr lang="it-IT" err="1"/>
              <a:t>paid</a:t>
            </a:r>
            <a:r>
              <a:rPr lang="it-IT"/>
              <a:t>, so </a:t>
            </a:r>
            <a:r>
              <a:rPr lang="it-IT" err="1"/>
              <a:t>retention</a:t>
            </a:r>
            <a:r>
              <a:rPr lang="it-IT"/>
              <a:t> </a:t>
            </a:r>
            <a:r>
              <a:rPr lang="it-IT" err="1"/>
              <a:t>often</a:t>
            </a:r>
            <a:r>
              <a:rPr lang="it-IT"/>
              <a:t> </a:t>
            </a:r>
            <a:r>
              <a:rPr lang="it-IT" err="1"/>
              <a:t>depends</a:t>
            </a:r>
            <a:r>
              <a:rPr lang="it-IT"/>
              <a:t> on mission, </a:t>
            </a:r>
            <a:r>
              <a:rPr lang="it-IT" err="1"/>
              <a:t>stability</a:t>
            </a:r>
            <a:r>
              <a:rPr lang="it-IT"/>
              <a:t>, or benefits </a:t>
            </a:r>
            <a:r>
              <a:rPr lang="it-IT" err="1"/>
              <a:t>rather</a:t>
            </a:r>
            <a:r>
              <a:rPr lang="it-IT"/>
              <a:t> </a:t>
            </a:r>
            <a:r>
              <a:rPr lang="it-IT" err="1"/>
              <a:t>than</a:t>
            </a:r>
            <a:r>
              <a:rPr lang="it-IT"/>
              <a:t> </a:t>
            </a:r>
            <a:r>
              <a:rPr lang="it-IT" err="1"/>
              <a:t>compensation</a:t>
            </a:r>
            <a:r>
              <a:rPr lang="it-IT"/>
              <a:t>. For </a:t>
            </a:r>
            <a:r>
              <a:rPr lang="it-IT" err="1"/>
              <a:t>compensation</a:t>
            </a:r>
            <a:r>
              <a:rPr lang="it-IT"/>
              <a:t> planning, </a:t>
            </a:r>
            <a:r>
              <a:rPr lang="it-IT" err="1"/>
              <a:t>industry</a:t>
            </a:r>
            <a:r>
              <a:rPr lang="it-IT"/>
              <a:t> acts more </a:t>
            </a:r>
            <a:r>
              <a:rPr lang="it-IT" err="1"/>
              <a:t>as</a:t>
            </a:r>
            <a:r>
              <a:rPr lang="it-IT"/>
              <a:t> a </a:t>
            </a:r>
            <a:r>
              <a:rPr lang="it-IT" err="1"/>
              <a:t>context</a:t>
            </a:r>
            <a:r>
              <a:rPr lang="it-IT"/>
              <a:t> </a:t>
            </a:r>
            <a:r>
              <a:rPr lang="it-IT" err="1"/>
              <a:t>variable</a:t>
            </a:r>
            <a:r>
              <a:rPr lang="it-IT"/>
              <a:t>, </a:t>
            </a:r>
            <a:r>
              <a:rPr lang="it-IT" err="1"/>
              <a:t>useful</a:t>
            </a:r>
            <a:r>
              <a:rPr lang="it-IT"/>
              <a:t> for </a:t>
            </a:r>
            <a:r>
              <a:rPr lang="it-IT" err="1"/>
              <a:t>interpreting</a:t>
            </a:r>
            <a:r>
              <a:rPr lang="it-IT"/>
              <a:t> </a:t>
            </a:r>
            <a:r>
              <a:rPr lang="it-IT" err="1"/>
              <a:t>external</a:t>
            </a:r>
            <a:r>
              <a:rPr lang="it-IT"/>
              <a:t> </a:t>
            </a:r>
            <a:r>
              <a:rPr lang="it-IT" err="1"/>
              <a:t>offers</a:t>
            </a:r>
            <a:r>
              <a:rPr lang="it-IT"/>
              <a:t> </a:t>
            </a:r>
            <a:r>
              <a:rPr lang="it-IT" err="1"/>
              <a:t>but</a:t>
            </a:r>
            <a:r>
              <a:rPr lang="it-IT"/>
              <a:t> </a:t>
            </a:r>
            <a:r>
              <a:rPr lang="it-IT" err="1"/>
              <a:t>not</a:t>
            </a:r>
            <a:r>
              <a:rPr lang="it-IT"/>
              <a:t> a </a:t>
            </a:r>
            <a:r>
              <a:rPr lang="it-IT" err="1"/>
              <a:t>primary</a:t>
            </a:r>
            <a:r>
              <a:rPr lang="it-IT"/>
              <a:t> </a:t>
            </a:r>
            <a:r>
              <a:rPr lang="it-IT" err="1"/>
              <a:t>pay</a:t>
            </a:r>
            <a:r>
              <a:rPr lang="it-IT"/>
              <a:t> driver.</a:t>
            </a:r>
          </a:p>
          <a:p>
            <a:pPr marL="0" indent="0">
              <a:buNone/>
            </a:pPr>
            <a:br>
              <a:rPr lang="it-IT"/>
            </a:br>
            <a:endParaRPr lang="it-IT" sz="2800">
              <a:solidFill>
                <a:srgbClr val="000000"/>
              </a:solidFill>
              <a:latin typeface="Arial" panose="020B0604020202020204" pitchFamily="34" charset="0"/>
            </a:endParaRPr>
          </a:p>
        </p:txBody>
      </p:sp>
      <p:sp>
        <p:nvSpPr>
          <p:cNvPr id="6" name="CasellaDiTesto 5">
            <a:extLst>
              <a:ext uri="{FF2B5EF4-FFF2-40B4-BE49-F238E27FC236}">
                <a16:creationId xmlns:a16="http://schemas.microsoft.com/office/drawing/2014/main" id="{B752E169-8285-5EF3-7F52-1C7E58AAF1AF}"/>
              </a:ext>
            </a:extLst>
          </p:cNvPr>
          <p:cNvSpPr txBox="1"/>
          <p:nvPr/>
        </p:nvSpPr>
        <p:spPr>
          <a:xfrm>
            <a:off x="6737349" y="357287"/>
            <a:ext cx="4279061" cy="430887"/>
          </a:xfrm>
          <a:prstGeom prst="rect">
            <a:avLst/>
          </a:prstGeom>
          <a:noFill/>
        </p:spPr>
        <p:txBody>
          <a:bodyPr wrap="square">
            <a:spAutoFit/>
          </a:bodyPr>
          <a:lstStyle/>
          <a:p>
            <a:pPr rtl="0" fontAlgn="base">
              <a:spcBef>
                <a:spcPts val="1200"/>
              </a:spcBef>
            </a:pPr>
            <a:r>
              <a:rPr lang="it-IT" sz="1100" b="1" i="0" u="none" strike="noStrike">
                <a:solidFill>
                  <a:srgbClr val="000000"/>
                </a:solidFill>
                <a:effectLst/>
                <a:latin typeface="Arial" panose="020B0604020202020204" pitchFamily="34" charset="0"/>
              </a:rPr>
              <a:t> </a:t>
            </a:r>
            <a:br>
              <a:rPr lang="it-IT" sz="1100" b="0" i="0" u="none" strike="noStrike">
                <a:solidFill>
                  <a:srgbClr val="000000"/>
                </a:solidFill>
                <a:effectLst/>
                <a:latin typeface="Arial" panose="020B0604020202020204" pitchFamily="34" charset="0"/>
              </a:rPr>
            </a:br>
            <a:endParaRPr lang="it-IT" sz="1100" b="0" i="0" u="none" strike="noStrike">
              <a:solidFill>
                <a:srgbClr val="000000"/>
              </a:solidFill>
              <a:effectLst/>
              <a:latin typeface="Arial" panose="020B0604020202020204" pitchFamily="34" charset="0"/>
            </a:endParaRPr>
          </a:p>
        </p:txBody>
      </p:sp>
      <p:sp>
        <p:nvSpPr>
          <p:cNvPr id="3" name="Titolo 2">
            <a:extLst>
              <a:ext uri="{FF2B5EF4-FFF2-40B4-BE49-F238E27FC236}">
                <a16:creationId xmlns:a16="http://schemas.microsoft.com/office/drawing/2014/main" id="{996891B0-D974-DECE-8AFB-889801580FBB}"/>
              </a:ext>
            </a:extLst>
          </p:cNvPr>
          <p:cNvSpPr>
            <a:spLocks noGrp="1"/>
          </p:cNvSpPr>
          <p:nvPr>
            <p:ph type="title"/>
          </p:nvPr>
        </p:nvSpPr>
        <p:spPr>
          <a:xfrm>
            <a:off x="842597" y="485061"/>
            <a:ext cx="8596668" cy="706785"/>
          </a:xfrm>
        </p:spPr>
        <p:txBody>
          <a:bodyPr/>
          <a:lstStyle/>
          <a:p>
            <a:r>
              <a:rPr lang="en-US">
                <a:solidFill>
                  <a:srgbClr val="EAA748"/>
                </a:solidFill>
              </a:rPr>
              <a:t>Industry</a:t>
            </a:r>
            <a:endParaRPr lang="it-IT"/>
          </a:p>
        </p:txBody>
      </p:sp>
      <p:sp>
        <p:nvSpPr>
          <p:cNvPr id="2" name="Segnaposto numero diapositiva 1">
            <a:extLst>
              <a:ext uri="{FF2B5EF4-FFF2-40B4-BE49-F238E27FC236}">
                <a16:creationId xmlns:a16="http://schemas.microsoft.com/office/drawing/2014/main" id="{6027BA19-AB2C-F45F-6F6F-F07808DA1F05}"/>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97</a:t>
            </a:fld>
            <a:endParaRPr lang="en-IT"/>
          </a:p>
        </p:txBody>
      </p:sp>
    </p:spTree>
    <p:extLst>
      <p:ext uri="{BB962C8B-B14F-4D97-AF65-F5344CB8AC3E}">
        <p14:creationId xmlns:p14="http://schemas.microsoft.com/office/powerpoint/2010/main" val="10169594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0EE3BE-D3B4-F803-C75D-F0512CAC5F4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19"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0" name="Isosceles Triangle 19">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1"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2"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3"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4" name="Isosceles Triangle 23">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25" name="Isosceles Triangle 24">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useBgFill="1">
        <p:nvSpPr>
          <p:cNvPr id="27" name="Rectangle 26">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9" name="Group 28">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67230" y="-8468"/>
            <a:ext cx="4763558" cy="6866467"/>
            <a:chOff x="67175" y="-8467"/>
            <a:chExt cx="4763558" cy="6866467"/>
          </a:xfrm>
        </p:grpSpPr>
        <p:cxnSp>
          <p:nvCxnSpPr>
            <p:cNvPr id="30" name="Straight Connector 29">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4" name="Isosceles Triangle 3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5"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sp>
          <p:nvSpPr>
            <p:cNvPr id="36" name="Isosceles Triangle 3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noProof="0"/>
            </a:p>
          </p:txBody>
        </p:sp>
      </p:grpSp>
      <p:sp>
        <p:nvSpPr>
          <p:cNvPr id="10" name="Title 9">
            <a:extLst>
              <a:ext uri="{FF2B5EF4-FFF2-40B4-BE49-F238E27FC236}">
                <a16:creationId xmlns:a16="http://schemas.microsoft.com/office/drawing/2014/main" id="{8FA0FBC5-1DE4-339C-66BE-B41D1960AB5E}"/>
              </a:ext>
            </a:extLst>
          </p:cNvPr>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sz="5400" noProof="0"/>
              <a:t>9. Limitations</a:t>
            </a:r>
            <a:br>
              <a:rPr lang="en-US" sz="5400" noProof="0"/>
            </a:br>
            <a:endParaRPr lang="en-US" sz="5400" noProof="0"/>
          </a:p>
        </p:txBody>
      </p:sp>
      <p:sp>
        <p:nvSpPr>
          <p:cNvPr id="38" name="Freeform: Shape 3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 name="Slide Number Placeholder 1">
            <a:extLst>
              <a:ext uri="{FF2B5EF4-FFF2-40B4-BE49-F238E27FC236}">
                <a16:creationId xmlns:a16="http://schemas.microsoft.com/office/drawing/2014/main" id="{8B55E359-4C7F-EFDC-0925-69B5456C024D}"/>
              </a:ext>
            </a:extLst>
          </p:cNvPr>
          <p:cNvSpPr>
            <a:spLocks noGrp="1"/>
          </p:cNvSpPr>
          <p:nvPr>
            <p:ph type="sldNum" sz="quarter" idx="4294967295"/>
          </p:nvPr>
        </p:nvSpPr>
        <p:spPr>
          <a:xfrm>
            <a:off x="11280245" y="6310313"/>
            <a:ext cx="683339" cy="365125"/>
          </a:xfrm>
        </p:spPr>
        <p:txBody>
          <a:bodyPr vert="horz" lIns="91440" tIns="45720" rIns="91440" bIns="45720" rtlCol="0" anchor="ctr">
            <a:normAutofit/>
          </a:bodyPr>
          <a:lstStyle/>
          <a:p>
            <a:pPr>
              <a:spcAft>
                <a:spcPts val="600"/>
              </a:spcAft>
            </a:pPr>
            <a:fld id="{250650D2-30E5-7247-A12B-70384019356E}" type="slidenum">
              <a:rPr lang="en-US" kern="1200" noProof="0">
                <a:solidFill>
                  <a:srgbClr val="FFFFFF"/>
                </a:solidFill>
                <a:latin typeface="+mn-lt"/>
                <a:ea typeface="+mn-ea"/>
                <a:cs typeface="+mn-cs"/>
              </a:rPr>
              <a:pPr>
                <a:spcAft>
                  <a:spcPts val="600"/>
                </a:spcAft>
              </a:pPr>
              <a:t>98</a:t>
            </a:fld>
            <a:endParaRPr lang="en-US" kern="1200" noProof="0">
              <a:solidFill>
                <a:srgbClr val="FFFFFF"/>
              </a:solidFill>
              <a:latin typeface="+mn-lt"/>
              <a:ea typeface="+mn-ea"/>
              <a:cs typeface="+mn-cs"/>
            </a:endParaRPr>
          </a:p>
        </p:txBody>
      </p:sp>
      <p:sp>
        <p:nvSpPr>
          <p:cNvPr id="4" name="TextBox 3">
            <a:extLst>
              <a:ext uri="{FF2B5EF4-FFF2-40B4-BE49-F238E27FC236}">
                <a16:creationId xmlns:a16="http://schemas.microsoft.com/office/drawing/2014/main" id="{88A729EE-6452-A371-E88F-7E114EE94CCC}"/>
              </a:ext>
            </a:extLst>
          </p:cNvPr>
          <p:cNvSpPr txBox="1"/>
          <p:nvPr/>
        </p:nvSpPr>
        <p:spPr>
          <a:xfrm>
            <a:off x="11669486" y="2786743"/>
            <a:ext cx="184731" cy="369332"/>
          </a:xfrm>
          <a:prstGeom prst="rect">
            <a:avLst/>
          </a:prstGeom>
          <a:noFill/>
        </p:spPr>
        <p:txBody>
          <a:bodyPr wrap="none" rtlCol="0">
            <a:spAutoFit/>
          </a:bodyPr>
          <a:lstStyle/>
          <a:p>
            <a:endParaRPr lang="en-US" noProof="0"/>
          </a:p>
        </p:txBody>
      </p:sp>
    </p:spTree>
    <p:extLst>
      <p:ext uri="{BB962C8B-B14F-4D97-AF65-F5344CB8AC3E}">
        <p14:creationId xmlns:p14="http://schemas.microsoft.com/office/powerpoint/2010/main" val="274606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AF2707-1164-7801-6D94-05B61A98E7A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893095-F556-AE5B-A79B-CDA3628A6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Isosceles Triangle 10">
            <a:extLst>
              <a:ext uri="{FF2B5EF4-FFF2-40B4-BE49-F238E27FC236}">
                <a16:creationId xmlns:a16="http://schemas.microsoft.com/office/drawing/2014/main" id="{13D71F10-C1D4-64A3-25D9-AF0F30F0E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Isosceles Triangle 12">
            <a:extLst>
              <a:ext uri="{FF2B5EF4-FFF2-40B4-BE49-F238E27FC236}">
                <a16:creationId xmlns:a16="http://schemas.microsoft.com/office/drawing/2014/main" id="{90A94A7A-E1D2-756F-824C-E0B21A736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Title 4">
            <a:extLst>
              <a:ext uri="{FF2B5EF4-FFF2-40B4-BE49-F238E27FC236}">
                <a16:creationId xmlns:a16="http://schemas.microsoft.com/office/drawing/2014/main" id="{C0D30EF8-2D77-52F8-3663-8BEB8D173157}"/>
              </a:ext>
            </a:extLst>
          </p:cNvPr>
          <p:cNvSpPr>
            <a:spLocks noGrp="1"/>
          </p:cNvSpPr>
          <p:nvPr>
            <p:ph type="title"/>
          </p:nvPr>
        </p:nvSpPr>
        <p:spPr>
          <a:xfrm>
            <a:off x="1062648" y="500332"/>
            <a:ext cx="3331074" cy="734351"/>
          </a:xfrm>
        </p:spPr>
        <p:txBody>
          <a:bodyPr/>
          <a:lstStyle/>
          <a:p>
            <a:r>
              <a:rPr lang="en-US" noProof="0">
                <a:solidFill>
                  <a:srgbClr val="EAA748"/>
                </a:solidFill>
              </a:rPr>
              <a:t>Limitations</a:t>
            </a:r>
          </a:p>
        </p:txBody>
      </p:sp>
      <p:sp>
        <p:nvSpPr>
          <p:cNvPr id="3" name="Content Placeholder 2">
            <a:extLst>
              <a:ext uri="{FF2B5EF4-FFF2-40B4-BE49-F238E27FC236}">
                <a16:creationId xmlns:a16="http://schemas.microsoft.com/office/drawing/2014/main" id="{8B0DBA5D-B9B9-2EEA-7413-FF9E181CDFB6}"/>
              </a:ext>
            </a:extLst>
          </p:cNvPr>
          <p:cNvSpPr>
            <a:spLocks noGrp="1" noChangeArrowheads="1"/>
          </p:cNvSpPr>
          <p:nvPr>
            <p:ph idx="1"/>
          </p:nvPr>
        </p:nvSpPr>
        <p:spPr bwMode="auto">
          <a:xfrm>
            <a:off x="745035" y="1074170"/>
            <a:ext cx="10842957" cy="5283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a:t>Limited controls &amp; omitted variables</a:t>
            </a:r>
            <a:br>
              <a:rPr lang="en-US" sz="1600"/>
            </a:br>
            <a:r>
              <a:rPr lang="en-US" sz="1600"/>
              <a:t>Few variables directly capture key salary drivers (e.g. performance, internal level, negotiation), increasing the risk of </a:t>
            </a:r>
            <a:r>
              <a:rPr lang="en-US" sz="1600" b="1"/>
              <a:t>omitted variable bias </a:t>
            </a:r>
            <a:r>
              <a:rPr lang="en-US" sz="1600"/>
              <a:t>(examples of excluded variables could be: gender, productivity metrics, accurate seniority metric…)</a:t>
            </a:r>
          </a:p>
          <a:p>
            <a:r>
              <a:rPr lang="en-US" sz="1600" b="1"/>
              <a:t>Survey-based &amp; self-reported data</a:t>
            </a:r>
            <a:br>
              <a:rPr lang="en-US" sz="1600"/>
            </a:br>
            <a:r>
              <a:rPr lang="en-US" sz="1600"/>
              <a:t>Data quality depends on </a:t>
            </a:r>
            <a:r>
              <a:rPr lang="en-US" sz="1600" b="1"/>
              <a:t>survey design</a:t>
            </a:r>
            <a:r>
              <a:rPr lang="en-US" sz="1600"/>
              <a:t> and </a:t>
            </a:r>
            <a:r>
              <a:rPr lang="en-US" sz="1600" b="1"/>
              <a:t>respondents’ accuracy</a:t>
            </a:r>
            <a:r>
              <a:rPr lang="en-US" sz="1600"/>
              <a:t>. Salary, experience and AI usage are self-reported and may suffer from recall error, misreporting and subjectivity.</a:t>
            </a:r>
          </a:p>
          <a:p>
            <a:r>
              <a:rPr lang="en-US" sz="1600" b="1"/>
              <a:t>Sample representativeness</a:t>
            </a:r>
            <a:br>
              <a:rPr lang="en-US" sz="1600"/>
            </a:br>
            <a:r>
              <a:rPr lang="en-US" sz="1600"/>
              <a:t>Voluntary survey → </a:t>
            </a:r>
            <a:r>
              <a:rPr lang="en-US" sz="1600" b="1"/>
              <a:t>self-selection bias</a:t>
            </a:r>
            <a:r>
              <a:rPr lang="en-US" sz="1600"/>
              <a:t>. Some groups and rare categories (roles, countries, tech stacks) are </a:t>
            </a:r>
            <a:r>
              <a:rPr lang="en-US" sz="1600" b="1"/>
              <a:t>under-represented</a:t>
            </a:r>
            <a:r>
              <a:rPr lang="en-US" sz="1600"/>
              <a:t>, limiting generalizability.</a:t>
            </a:r>
          </a:p>
          <a:p>
            <a:r>
              <a:rPr lang="en-US" sz="1600" b="1"/>
              <a:t>Correlational, not causal</a:t>
            </a:r>
            <a:br>
              <a:rPr lang="en-US" sz="1600"/>
            </a:br>
            <a:r>
              <a:rPr lang="en-US" sz="1600"/>
              <a:t>The analysis is </a:t>
            </a:r>
            <a:r>
              <a:rPr lang="en-US" sz="1600" b="1"/>
              <a:t>purely correlational</a:t>
            </a:r>
            <a:r>
              <a:rPr lang="en-US" sz="1600"/>
              <a:t>: we observe associations between AI usage and salaries, but we cannot claim causal effects.</a:t>
            </a:r>
          </a:p>
          <a:p>
            <a:r>
              <a:rPr lang="en-US" sz="1600" b="1"/>
              <a:t>Model complexity vs. data structure</a:t>
            </a:r>
            <a:br>
              <a:rPr lang="en-US" sz="1600"/>
            </a:br>
            <a:r>
              <a:rPr lang="en-US" sz="1600"/>
              <a:t>In our setting, complex models (e.g. tree-based methods / ANN) only marginally outperform simpler linear specifications, partly because the data are dominated by dummy and categorical variables. This is a limitation in terms of pure predictive power, but also an advantage: it means that </a:t>
            </a:r>
            <a:r>
              <a:rPr lang="en-US" sz="1600" b="1"/>
              <a:t>most of the signal is already captured by simpler, transparent models</a:t>
            </a:r>
            <a:r>
              <a:rPr lang="en-US" sz="1600"/>
              <a:t>, which we can interpret in detail. As a result, our conclusions are </a:t>
            </a:r>
            <a:r>
              <a:rPr lang="en-US" sz="1600" b="1"/>
              <a:t>easier to explain and use for managerial decisions</a:t>
            </a:r>
            <a:r>
              <a:rPr lang="en-US" sz="1600"/>
              <a:t>, rather than being driven by an opaque black-box.</a:t>
            </a:r>
          </a:p>
        </p:txBody>
      </p:sp>
      <p:sp>
        <p:nvSpPr>
          <p:cNvPr id="2" name="Segnaposto numero diapositiva 1">
            <a:extLst>
              <a:ext uri="{FF2B5EF4-FFF2-40B4-BE49-F238E27FC236}">
                <a16:creationId xmlns:a16="http://schemas.microsoft.com/office/drawing/2014/main" id="{5869BCCA-FEC5-ECE1-44F8-4B6B2260F16B}"/>
              </a:ext>
            </a:extLst>
          </p:cNvPr>
          <p:cNvSpPr>
            <a:spLocks noGrp="1"/>
          </p:cNvSpPr>
          <p:nvPr>
            <p:ph type="sldNum" sz="quarter" idx="4294967295"/>
          </p:nvPr>
        </p:nvSpPr>
        <p:spPr>
          <a:xfrm>
            <a:off x="8364087" y="6065837"/>
            <a:ext cx="683339" cy="365125"/>
          </a:xfrm>
        </p:spPr>
        <p:txBody>
          <a:bodyPr/>
          <a:lstStyle/>
          <a:p>
            <a:fld id="{250650D2-30E5-7247-A12B-70384019356E}" type="slidenum">
              <a:rPr lang="en-IT" smtClean="0"/>
              <a:t>99</a:t>
            </a:fld>
            <a:endParaRPr lang="en-IT"/>
          </a:p>
        </p:txBody>
      </p:sp>
    </p:spTree>
    <p:extLst>
      <p:ext uri="{BB962C8B-B14F-4D97-AF65-F5344CB8AC3E}">
        <p14:creationId xmlns:p14="http://schemas.microsoft.com/office/powerpoint/2010/main" val="4062279926"/>
      </p:ext>
    </p:extLst>
  </p:cSld>
  <p:clrMapOvr>
    <a:masterClrMapping/>
  </p:clrMapOvr>
</p:sld>
</file>

<file path=ppt/theme/theme1.xml><?xml version="1.0" encoding="utf-8"?>
<a:theme xmlns:a="http://schemas.openxmlformats.org/drawingml/2006/main" name="Facet">
  <a:themeElements>
    <a:clrScheme name="Blu cal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0</TotalTime>
  <Words>12374</Words>
  <Application>Microsoft Office PowerPoint</Application>
  <PresentationFormat>Widescreen</PresentationFormat>
  <Paragraphs>763</Paragraphs>
  <Slides>101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Aptos</vt:lpstr>
      <vt:lpstr>Arial</vt:lpstr>
      <vt:lpstr>Calibri</vt:lpstr>
      <vt:lpstr>Cambria Math</vt:lpstr>
      <vt:lpstr>Segoe UI</vt:lpstr>
      <vt:lpstr>Trebuchet MS</vt:lpstr>
      <vt:lpstr>Wingdings</vt:lpstr>
      <vt:lpstr>Wingdings 3</vt:lpstr>
      <vt:lpstr>Facet</vt:lpstr>
      <vt:lpstr>Benchmarking Developer Compensation in the Age of AI Agents: A Stack Overflow  2025 Analysis </vt:lpstr>
      <vt:lpstr>Agenda</vt:lpstr>
      <vt:lpstr>1. Introduction </vt:lpstr>
      <vt:lpstr>Overview</vt:lpstr>
      <vt:lpstr>Minimal cleaning</vt:lpstr>
      <vt:lpstr>2. Data description UNIVARIATE ANALYSIS</vt:lpstr>
      <vt:lpstr>Overview</vt:lpstr>
      <vt:lpstr>PowerPoint Presentation</vt:lpstr>
      <vt:lpstr>Main Branch</vt:lpstr>
      <vt:lpstr>Age</vt:lpstr>
      <vt:lpstr>EdLevel</vt:lpstr>
      <vt:lpstr>Employment</vt:lpstr>
      <vt:lpstr>LearnCodeAI</vt:lpstr>
      <vt:lpstr>DevType</vt:lpstr>
      <vt:lpstr>OrgSize</vt:lpstr>
      <vt:lpstr>Remote Work</vt:lpstr>
      <vt:lpstr>Country</vt:lpstr>
      <vt:lpstr>New Role</vt:lpstr>
      <vt:lpstr>Industry</vt:lpstr>
      <vt:lpstr>AISelect</vt:lpstr>
      <vt:lpstr>JobSat</vt:lpstr>
      <vt:lpstr>AIAgentChange</vt:lpstr>
      <vt:lpstr>AIAgents</vt:lpstr>
      <vt:lpstr>AIComplex</vt:lpstr>
      <vt:lpstr>WorkExp</vt:lpstr>
      <vt:lpstr>YearsCode</vt:lpstr>
      <vt:lpstr>Multi-select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Data preparation BASIC PREPROCESSING</vt:lpstr>
      <vt:lpstr>PowerPoint Presentation</vt:lpstr>
      <vt:lpstr>Filtering observations</vt:lpstr>
      <vt:lpstr>PowerPoint Presentation</vt:lpstr>
      <vt:lpstr>Feature engineering - Age</vt:lpstr>
      <vt:lpstr>Feature engineering – OpSys</vt:lpstr>
      <vt:lpstr>Feature engineering – OpSys category reduction</vt:lpstr>
      <vt:lpstr>Feature engineering – Language</vt:lpstr>
      <vt:lpstr>PowerPoint Presentation</vt:lpstr>
      <vt:lpstr>PowerPoint Presentation</vt:lpstr>
      <vt:lpstr>Missing Values</vt:lpstr>
      <vt:lpstr>4. Data Description BIVARIATE ANALYSIS</vt:lpstr>
      <vt:lpstr>Overview</vt:lpstr>
      <vt:lpstr>PowerPoint Presentation</vt:lpstr>
      <vt:lpstr>Bivariate analysis of continuous and categorical variables </vt:lpstr>
      <vt:lpstr>Bivariate analysis of continuous and categorical variables </vt:lpstr>
      <vt:lpstr>Bivariate analysis of continuous and categorical variables </vt:lpstr>
      <vt:lpstr>Bivariate analysis of continuous and categorical variables </vt:lpstr>
      <vt:lpstr>Bivariate analysis of continuous and categorical variables </vt:lpstr>
      <vt:lpstr>5. Data preparation ADDITIONAL PREPROCESSING</vt:lpstr>
      <vt:lpstr>Feature engineering – EdLevel</vt:lpstr>
      <vt:lpstr>Feature engineering – RemoteWork</vt:lpstr>
      <vt:lpstr>Feature engineering – Industry</vt:lpstr>
      <vt:lpstr>Feature engineering – Country</vt:lpstr>
      <vt:lpstr>Feature engineering – LearnCodeAI and NewRole</vt:lpstr>
      <vt:lpstr>Feature engineering – AI Select</vt:lpstr>
      <vt:lpstr>Feature engineering – AIAgents</vt:lpstr>
      <vt:lpstr>Feature engineering - YearsCode</vt:lpstr>
      <vt:lpstr>Variable encoding</vt:lpstr>
      <vt:lpstr>Removing Empty Columns and Multicollinearity</vt:lpstr>
      <vt:lpstr>Baseline Categories in Regression Models</vt:lpstr>
      <vt:lpstr>6. Modeling </vt:lpstr>
      <vt:lpstr>Models used</vt:lpstr>
      <vt:lpstr>Regressions</vt:lpstr>
      <vt:lpstr>PowerPoint Presentation</vt:lpstr>
      <vt:lpstr>PowerPoint Presentation</vt:lpstr>
      <vt:lpstr>Regressions results</vt:lpstr>
      <vt:lpstr>Tree Based Models</vt:lpstr>
      <vt:lpstr>Random Forest</vt:lpstr>
      <vt:lpstr>Hyperparameter tuning</vt:lpstr>
      <vt:lpstr>Results Random Forest</vt:lpstr>
      <vt:lpstr>Gradient Boosting</vt:lpstr>
      <vt:lpstr>Hyperparameter tuning</vt:lpstr>
      <vt:lpstr>Results Gradient Boosting</vt:lpstr>
      <vt:lpstr>Multilayer Perceptron</vt:lpstr>
      <vt:lpstr>PowerPoint Presentation</vt:lpstr>
      <vt:lpstr>Results Multilayer Perceptron</vt:lpstr>
      <vt:lpstr>7. Outcomes  </vt:lpstr>
      <vt:lpstr>PowerPoint Presentation</vt:lpstr>
      <vt:lpstr>8. Managerial Implications </vt:lpstr>
      <vt:lpstr>Big Picture</vt:lpstr>
      <vt:lpstr>PowerPoint Presentation</vt:lpstr>
      <vt:lpstr>PowerPoint Presentation</vt:lpstr>
      <vt:lpstr>PowerPoint Presentation</vt:lpstr>
      <vt:lpstr>PowerPoint Presentation</vt:lpstr>
      <vt:lpstr>PowerPoint Presentation</vt:lpstr>
      <vt:lpstr>PowerPoint Presentation</vt:lpstr>
      <vt:lpstr>AI Complex </vt:lpstr>
      <vt:lpstr>AISelect, AIAgents, LearnCodeAI</vt:lpstr>
      <vt:lpstr>Operating systems</vt:lpstr>
      <vt:lpstr>Programming Languages </vt:lpstr>
      <vt:lpstr>Developer Role </vt:lpstr>
      <vt:lpstr>Industry</vt:lpstr>
      <vt:lpstr>9. Limitations </vt:lpstr>
      <vt:lpstr>Limitations</vt:lpstr>
      <vt:lpstr>Future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VITTORIO MANFRIANI</dc:creator>
  <cp:lastModifiedBy>GIULIA MARCANTONIO</cp:lastModifiedBy>
  <cp:revision>1</cp:revision>
  <dcterms:created xsi:type="dcterms:W3CDTF">2025-12-02T17:42:15Z</dcterms:created>
  <dcterms:modified xsi:type="dcterms:W3CDTF">2025-12-05T17:31:16Z</dcterms:modified>
</cp:coreProperties>
</file>